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4"/>
  </p:sldMasterIdLst>
  <p:notesMasterIdLst>
    <p:notesMasterId r:id="rId56"/>
  </p:notesMasterIdLst>
  <p:handoutMasterIdLst>
    <p:handoutMasterId r:id="rId57"/>
  </p:handoutMasterIdLst>
  <p:sldIdLst>
    <p:sldId id="351" r:id="rId5"/>
    <p:sldId id="352" r:id="rId6"/>
    <p:sldId id="355" r:id="rId7"/>
    <p:sldId id="339" r:id="rId8"/>
    <p:sldId id="340" r:id="rId9"/>
    <p:sldId id="410" r:id="rId10"/>
    <p:sldId id="411" r:id="rId11"/>
    <p:sldId id="412" r:id="rId12"/>
    <p:sldId id="345" r:id="rId13"/>
    <p:sldId id="348" r:id="rId14"/>
    <p:sldId id="349" r:id="rId15"/>
    <p:sldId id="414" r:id="rId16"/>
    <p:sldId id="360" r:id="rId17"/>
    <p:sldId id="361" r:id="rId18"/>
    <p:sldId id="364" r:id="rId19"/>
    <p:sldId id="362" r:id="rId20"/>
    <p:sldId id="365" r:id="rId21"/>
    <p:sldId id="366" r:id="rId22"/>
    <p:sldId id="415" r:id="rId23"/>
    <p:sldId id="413" r:id="rId24"/>
    <p:sldId id="416" r:id="rId25"/>
    <p:sldId id="417" r:id="rId26"/>
    <p:sldId id="418" r:id="rId27"/>
    <p:sldId id="419" r:id="rId28"/>
    <p:sldId id="420" r:id="rId29"/>
    <p:sldId id="444" r:id="rId30"/>
    <p:sldId id="435" r:id="rId31"/>
    <p:sldId id="421" r:id="rId32"/>
    <p:sldId id="422" r:id="rId33"/>
    <p:sldId id="424" r:id="rId34"/>
    <p:sldId id="423" r:id="rId35"/>
    <p:sldId id="425" r:id="rId36"/>
    <p:sldId id="426" r:id="rId37"/>
    <p:sldId id="427" r:id="rId38"/>
    <p:sldId id="445" r:id="rId39"/>
    <p:sldId id="428" r:id="rId40"/>
    <p:sldId id="434" r:id="rId41"/>
    <p:sldId id="436" r:id="rId42"/>
    <p:sldId id="429" r:id="rId43"/>
    <p:sldId id="431" r:id="rId44"/>
    <p:sldId id="437" r:id="rId45"/>
    <p:sldId id="432" r:id="rId46"/>
    <p:sldId id="438" r:id="rId47"/>
    <p:sldId id="430" r:id="rId48"/>
    <p:sldId id="433" r:id="rId49"/>
    <p:sldId id="439" r:id="rId50"/>
    <p:sldId id="441" r:id="rId51"/>
    <p:sldId id="442" r:id="rId52"/>
    <p:sldId id="440" r:id="rId53"/>
    <p:sldId id="443" r:id="rId54"/>
    <p:sldId id="338" r:id="rId55"/>
  </p:sldIdLst>
  <p:sldSz cx="14630400" cy="8229600"/>
  <p:notesSz cx="6858000" cy="9144000"/>
  <p:defaultTextStyle>
    <a:defPPr>
      <a:defRPr lang="en-US"/>
    </a:defPPr>
    <a:lvl1pPr marL="0" algn="l" defTabSz="731520" rtl="0" eaLnBrk="1" latinLnBrk="0" hangingPunct="1">
      <a:defRPr sz="2880" kern="1200">
        <a:solidFill>
          <a:schemeClr val="tx1"/>
        </a:solidFill>
        <a:latin typeface="+mn-lt"/>
        <a:ea typeface="+mn-ea"/>
        <a:cs typeface="+mn-cs"/>
      </a:defRPr>
    </a:lvl1pPr>
    <a:lvl2pPr marL="731520" algn="l" defTabSz="731520" rtl="0" eaLnBrk="1" latinLnBrk="0" hangingPunct="1">
      <a:defRPr sz="2880" kern="1200">
        <a:solidFill>
          <a:schemeClr val="tx1"/>
        </a:solidFill>
        <a:latin typeface="+mn-lt"/>
        <a:ea typeface="+mn-ea"/>
        <a:cs typeface="+mn-cs"/>
      </a:defRPr>
    </a:lvl2pPr>
    <a:lvl3pPr marL="1463040" algn="l" defTabSz="731520" rtl="0" eaLnBrk="1" latinLnBrk="0" hangingPunct="1">
      <a:defRPr sz="2880" kern="1200">
        <a:solidFill>
          <a:schemeClr val="tx1"/>
        </a:solidFill>
        <a:latin typeface="+mn-lt"/>
        <a:ea typeface="+mn-ea"/>
        <a:cs typeface="+mn-cs"/>
      </a:defRPr>
    </a:lvl3pPr>
    <a:lvl4pPr marL="2194560" algn="l" defTabSz="731520" rtl="0" eaLnBrk="1" latinLnBrk="0" hangingPunct="1">
      <a:defRPr sz="2880" kern="1200">
        <a:solidFill>
          <a:schemeClr val="tx1"/>
        </a:solidFill>
        <a:latin typeface="+mn-lt"/>
        <a:ea typeface="+mn-ea"/>
        <a:cs typeface="+mn-cs"/>
      </a:defRPr>
    </a:lvl4pPr>
    <a:lvl5pPr marL="2926080" algn="l" defTabSz="731520" rtl="0" eaLnBrk="1" latinLnBrk="0" hangingPunct="1">
      <a:defRPr sz="2880" kern="1200">
        <a:solidFill>
          <a:schemeClr val="tx1"/>
        </a:solidFill>
        <a:latin typeface="+mn-lt"/>
        <a:ea typeface="+mn-ea"/>
        <a:cs typeface="+mn-cs"/>
      </a:defRPr>
    </a:lvl5pPr>
    <a:lvl6pPr marL="3657600" algn="l" defTabSz="731520" rtl="0" eaLnBrk="1" latinLnBrk="0" hangingPunct="1">
      <a:defRPr sz="2880" kern="1200">
        <a:solidFill>
          <a:schemeClr val="tx1"/>
        </a:solidFill>
        <a:latin typeface="+mn-lt"/>
        <a:ea typeface="+mn-ea"/>
        <a:cs typeface="+mn-cs"/>
      </a:defRPr>
    </a:lvl6pPr>
    <a:lvl7pPr marL="4389120" algn="l" defTabSz="731520" rtl="0" eaLnBrk="1" latinLnBrk="0" hangingPunct="1">
      <a:defRPr sz="2880" kern="1200">
        <a:solidFill>
          <a:schemeClr val="tx1"/>
        </a:solidFill>
        <a:latin typeface="+mn-lt"/>
        <a:ea typeface="+mn-ea"/>
        <a:cs typeface="+mn-cs"/>
      </a:defRPr>
    </a:lvl7pPr>
    <a:lvl8pPr marL="5120640" algn="l" defTabSz="731520" rtl="0" eaLnBrk="1" latinLnBrk="0" hangingPunct="1">
      <a:defRPr sz="2880" kern="1200">
        <a:solidFill>
          <a:schemeClr val="tx1"/>
        </a:solidFill>
        <a:latin typeface="+mn-lt"/>
        <a:ea typeface="+mn-ea"/>
        <a:cs typeface="+mn-cs"/>
      </a:defRPr>
    </a:lvl8pPr>
    <a:lvl9pPr marL="5852160" algn="l" defTabSz="731520" rtl="0" eaLnBrk="1" latinLnBrk="0" hangingPunct="1">
      <a:defRPr sz="288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AEE8E113-5D3B-A647-A660-33A47E9F4FD8}">
          <p14:sldIdLst>
            <p14:sldId id="351"/>
          </p14:sldIdLst>
        </p14:section>
        <p14:section name="Container Concepts" id="{4867B9FE-523A-5547-BB1D-0EAA55C0FF1D}">
          <p14:sldIdLst>
            <p14:sldId id="352"/>
            <p14:sldId id="355"/>
            <p14:sldId id="339"/>
            <p14:sldId id="340"/>
            <p14:sldId id="410"/>
            <p14:sldId id="411"/>
            <p14:sldId id="412"/>
            <p14:sldId id="345"/>
            <p14:sldId id="348"/>
            <p14:sldId id="349"/>
          </p14:sldIdLst>
        </p14:section>
        <p14:section name="Decoupling Compute" id="{E2A29854-AEFD-1F4D-8F95-D4C9AAEB3638}">
          <p14:sldIdLst>
            <p14:sldId id="414"/>
            <p14:sldId id="360"/>
            <p14:sldId id="361"/>
            <p14:sldId id="364"/>
            <p14:sldId id="362"/>
            <p14:sldId id="365"/>
            <p14:sldId id="366"/>
          </p14:sldIdLst>
        </p14:section>
        <p14:section name="ECS Concepts" id="{9AF3A50F-F671-A342-8334-24771C7324CD}">
          <p14:sldIdLst>
            <p14:sldId id="415"/>
            <p14:sldId id="413"/>
            <p14:sldId id="416"/>
            <p14:sldId id="417"/>
            <p14:sldId id="418"/>
            <p14:sldId id="419"/>
            <p14:sldId id="420"/>
            <p14:sldId id="444"/>
            <p14:sldId id="435"/>
            <p14:sldId id="421"/>
            <p14:sldId id="422"/>
            <p14:sldId id="424"/>
            <p14:sldId id="423"/>
            <p14:sldId id="425"/>
            <p14:sldId id="426"/>
            <p14:sldId id="427"/>
            <p14:sldId id="445"/>
          </p14:sldIdLst>
        </p14:section>
        <p14:section name="Integrations" id="{A29C20A0-789B-6B48-8DCE-FF84EA38DF75}">
          <p14:sldIdLst>
            <p14:sldId id="428"/>
            <p14:sldId id="434"/>
            <p14:sldId id="436"/>
            <p14:sldId id="429"/>
            <p14:sldId id="431"/>
            <p14:sldId id="437"/>
            <p14:sldId id="432"/>
            <p14:sldId id="438"/>
            <p14:sldId id="430"/>
            <p14:sldId id="433"/>
            <p14:sldId id="439"/>
          </p14:sldIdLst>
        </p14:section>
        <p14:section name="Conclusion" id="{E5743016-3835-4A46-9F77-AF611F60BC1B}">
          <p14:sldIdLst>
            <p14:sldId id="441"/>
            <p14:sldId id="442"/>
            <p14:sldId id="440"/>
            <p14:sldId id="443"/>
            <p14:sldId id="338"/>
          </p14:sldIdLst>
        </p14:section>
      </p14:sectionLst>
    </p:ext>
    <p:ext uri="{EFAFB233-063F-42B5-8137-9DF3F51BA10A}">
      <p15:sldGuideLst xmlns:p15="http://schemas.microsoft.com/office/powerpoint/2012/main">
        <p15:guide id="1" orient="horz" pos="1030" userDrawn="1">
          <p15:clr>
            <a:srgbClr val="A4A3A4"/>
          </p15:clr>
        </p15:guide>
        <p15:guide id="2" orient="horz" pos="4637" userDrawn="1">
          <p15:clr>
            <a:srgbClr val="A4A3A4"/>
          </p15:clr>
        </p15:guide>
        <p15:guide id="3" orient="horz" pos="3859" userDrawn="1">
          <p15:clr>
            <a:srgbClr val="A4A3A4"/>
          </p15:clr>
        </p15:guide>
        <p15:guide id="4" orient="horz" pos="5114" userDrawn="1">
          <p15:clr>
            <a:srgbClr val="A4A3A4"/>
          </p15:clr>
        </p15:guide>
        <p15:guide id="5" orient="horz" pos="2160" userDrawn="1">
          <p15:clr>
            <a:srgbClr val="A4A3A4"/>
          </p15:clr>
        </p15:guide>
        <p15:guide id="6" orient="horz" pos="2205" userDrawn="1">
          <p15:clr>
            <a:srgbClr val="A4A3A4"/>
          </p15:clr>
        </p15:guide>
        <p15:guide id="7" orient="horz" pos="3325" userDrawn="1">
          <p15:clr>
            <a:srgbClr val="A4A3A4"/>
          </p15:clr>
        </p15:guide>
        <p15:guide id="8" orient="horz" pos="200" userDrawn="1">
          <p15:clr>
            <a:srgbClr val="A4A3A4"/>
          </p15:clr>
        </p15:guide>
        <p15:guide id="9" orient="horz" pos="3370" userDrawn="1">
          <p15:clr>
            <a:srgbClr val="A4A3A4"/>
          </p15:clr>
        </p15:guide>
        <p15:guide id="10" orient="horz" pos="4574" userDrawn="1">
          <p15:clr>
            <a:srgbClr val="A4A3A4"/>
          </p15:clr>
        </p15:guide>
        <p15:guide id="11" pos="1536" userDrawn="1">
          <p15:clr>
            <a:srgbClr val="A4A3A4"/>
          </p15:clr>
        </p15:guide>
        <p15:guide id="12" pos="2808" userDrawn="1">
          <p15:clr>
            <a:srgbClr val="A4A3A4"/>
          </p15:clr>
        </p15:guide>
        <p15:guide id="13" pos="4613" userDrawn="1">
          <p15:clr>
            <a:srgbClr val="A4A3A4"/>
          </p15:clr>
        </p15:guide>
        <p15:guide id="14" pos="4030" userDrawn="1">
          <p15:clr>
            <a:srgbClr val="A4A3A4"/>
          </p15:clr>
        </p15:guide>
        <p15:guide id="15" pos="7664" userDrawn="1">
          <p15:clr>
            <a:srgbClr val="A4A3A4"/>
          </p15:clr>
        </p15:guide>
        <p15:guide id="16" pos="3979" userDrawn="1">
          <p15:clr>
            <a:srgbClr val="A4A3A4"/>
          </p15:clr>
        </p15:guide>
        <p15:guide id="17" pos="2755" userDrawn="1">
          <p15:clr>
            <a:srgbClr val="A4A3A4"/>
          </p15:clr>
        </p15:guide>
        <p15:guide id="18" pos="1579" userDrawn="1">
          <p15:clr>
            <a:srgbClr val="A4A3A4"/>
          </p15:clr>
        </p15:guide>
        <p15:guide id="19" pos="7709" userDrawn="1">
          <p15:clr>
            <a:srgbClr val="A4A3A4"/>
          </p15:clr>
        </p15:guide>
        <p15:guide id="20" pos="5211" userDrawn="1">
          <p15:clr>
            <a:srgbClr val="A4A3A4"/>
          </p15:clr>
        </p15:guide>
        <p15:guide id="21" userDrawn="1">
          <p15:clr>
            <a:srgbClr val="A4A3A4"/>
          </p15:clr>
        </p15:guide>
        <p15:guide id="22" pos="5256" userDrawn="1">
          <p15:clr>
            <a:srgbClr val="A4A3A4"/>
          </p15:clr>
        </p15:guide>
        <p15:guide id="23" pos="6435" userDrawn="1">
          <p15:clr>
            <a:srgbClr val="A4A3A4"/>
          </p15:clr>
        </p15:guide>
        <p15:guide id="24" pos="6485" userDrawn="1">
          <p15:clr>
            <a:srgbClr val="A4A3A4"/>
          </p15:clr>
        </p15:guide>
        <p15:guide id="25" pos="8870" userDrawn="1">
          <p15:clr>
            <a:srgbClr val="A4A3A4"/>
          </p15:clr>
        </p15:guide>
        <p15:guide id="26" pos="352" userDrawn="1">
          <p15:clr>
            <a:srgbClr val="A4A3A4"/>
          </p15:clr>
        </p15:guide>
        <p15:guide id="27" pos="557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talano, Alec" initials="" lastIdx="23" clrIdx="0"/>
  <p:cmAuthor id="1" name="Alec Catalano"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CD1923"/>
    <a:srgbClr val="FB922D"/>
    <a:srgbClr val="BD1457"/>
    <a:srgbClr val="0C9B2E"/>
    <a:srgbClr val="5E34BA"/>
    <a:srgbClr val="595A5D"/>
    <a:srgbClr val="525566"/>
    <a:srgbClr val="6337BE"/>
    <a:srgbClr val="232F3E"/>
    <a:srgbClr val="41404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46" autoAdjust="0"/>
    <p:restoredTop sz="79357" autoAdjust="0"/>
  </p:normalViewPr>
  <p:slideViewPr>
    <p:cSldViewPr snapToGrid="0" showGuides="1">
      <p:cViewPr varScale="1">
        <p:scale>
          <a:sx n="138" d="100"/>
          <a:sy n="138" d="100"/>
        </p:scale>
        <p:origin x="288" y="192"/>
      </p:cViewPr>
      <p:guideLst>
        <p:guide orient="horz" pos="1030"/>
        <p:guide orient="horz" pos="4637"/>
        <p:guide orient="horz" pos="3859"/>
        <p:guide orient="horz" pos="5114"/>
        <p:guide orient="horz" pos="2160"/>
        <p:guide orient="horz" pos="2205"/>
        <p:guide orient="horz" pos="3325"/>
        <p:guide orient="horz" pos="200"/>
        <p:guide orient="horz" pos="3370"/>
        <p:guide orient="horz" pos="4574"/>
        <p:guide pos="1536"/>
        <p:guide pos="2808"/>
        <p:guide pos="4613"/>
        <p:guide pos="4030"/>
        <p:guide pos="7664"/>
        <p:guide pos="3979"/>
        <p:guide pos="2755"/>
        <p:guide pos="1579"/>
        <p:guide pos="7709"/>
        <p:guide pos="5211"/>
        <p:guide/>
        <p:guide pos="5256"/>
        <p:guide pos="6435"/>
        <p:guide pos="6485"/>
        <p:guide pos="8870"/>
        <p:guide pos="352"/>
        <p:guide pos="5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09" d="100"/>
          <a:sy n="109" d="100"/>
        </p:scale>
        <p:origin x="3176"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EAAF34-71F8-6342-832E-C583FEB3FB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700CEA-93F0-3648-8636-3ECA00800B2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887149-AF03-6142-908A-3DD284EAF54B}" type="datetimeFigureOut">
              <a:rPr lang="en-US" smtClean="0"/>
              <a:t>9/22/23</a:t>
            </a:fld>
            <a:endParaRPr lang="en-US"/>
          </a:p>
        </p:txBody>
      </p:sp>
      <p:sp>
        <p:nvSpPr>
          <p:cNvPr id="4" name="Footer Placeholder 3">
            <a:extLst>
              <a:ext uri="{FF2B5EF4-FFF2-40B4-BE49-F238E27FC236}">
                <a16:creationId xmlns:a16="http://schemas.microsoft.com/office/drawing/2014/main" id="{15D72482-B212-B34F-AAFC-10B8C8EF77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F0B9C6E-4611-5A44-8B47-37FCE89DEB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1AC043-34FA-4C46-BDAD-AE3E2DBAD1A4}" type="slidenum">
              <a:rPr lang="en-US" smtClean="0"/>
              <a:t>‹#›</a:t>
            </a:fld>
            <a:endParaRPr lang="en-US"/>
          </a:p>
        </p:txBody>
      </p:sp>
    </p:spTree>
    <p:extLst>
      <p:ext uri="{BB962C8B-B14F-4D97-AF65-F5344CB8AC3E}">
        <p14:creationId xmlns:p14="http://schemas.microsoft.com/office/powerpoint/2010/main" val="2463646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mazon Ember Regular"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mazon Ember Regular" charset="0"/>
              </a:defRPr>
            </a:lvl1pPr>
          </a:lstStyle>
          <a:p>
            <a:fld id="{0B25AC41-3BEC-9247-8322-91B80C013F2D}" type="datetimeFigureOut">
              <a:rPr lang="en-US" smtClean="0"/>
              <a:pPr/>
              <a:t>9/22/23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mazon Ember Regular"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mazon Ember Regular" charset="0"/>
              </a:defRPr>
            </a:lvl1pPr>
          </a:lstStyle>
          <a:p>
            <a:fld id="{69C3F2ED-74C5-7D4F-8560-0CC253E9A436}" type="slidenum">
              <a:rPr lang="en-US" smtClean="0"/>
              <a:pPr/>
              <a:t>‹#›</a:t>
            </a:fld>
            <a:endParaRPr lang="en-US" dirty="0"/>
          </a:p>
        </p:txBody>
      </p:sp>
    </p:spTree>
    <p:extLst>
      <p:ext uri="{BB962C8B-B14F-4D97-AF65-F5344CB8AC3E}">
        <p14:creationId xmlns:p14="http://schemas.microsoft.com/office/powerpoint/2010/main" val="943536003"/>
      </p:ext>
    </p:extLst>
  </p:cSld>
  <p:clrMap bg1="lt1" tx1="dk1" bg2="lt2" tx2="dk2" accent1="accent1" accent2="accent2" accent3="accent3" accent4="accent4" accent5="accent5" accent6="accent6" hlink="hlink" folHlink="folHlink"/>
  <p:notesStyle>
    <a:lvl1pPr marL="0" algn="l" defTabSz="731520" rtl="0" eaLnBrk="1" latinLnBrk="0" hangingPunct="1">
      <a:defRPr sz="1920" b="0" i="0" kern="1200">
        <a:solidFill>
          <a:schemeClr val="tx1"/>
        </a:solidFill>
        <a:latin typeface="Amazon Ember Regular" charset="0"/>
        <a:ea typeface="+mn-ea"/>
        <a:cs typeface="+mn-cs"/>
      </a:defRPr>
    </a:lvl1pPr>
    <a:lvl2pPr marL="731520" algn="l" defTabSz="731520" rtl="0" eaLnBrk="1" latinLnBrk="0" hangingPunct="1">
      <a:defRPr sz="1920" b="0" i="0" kern="1200">
        <a:solidFill>
          <a:schemeClr val="tx1"/>
        </a:solidFill>
        <a:latin typeface="Amazon Ember Regular" charset="0"/>
        <a:ea typeface="+mn-ea"/>
        <a:cs typeface="+mn-cs"/>
      </a:defRPr>
    </a:lvl2pPr>
    <a:lvl3pPr marL="1463040" algn="l" defTabSz="731520" rtl="0" eaLnBrk="1" latinLnBrk="0" hangingPunct="1">
      <a:defRPr sz="1920" b="0" i="0" kern="1200">
        <a:solidFill>
          <a:schemeClr val="tx1"/>
        </a:solidFill>
        <a:latin typeface="Amazon Ember Regular" charset="0"/>
        <a:ea typeface="+mn-ea"/>
        <a:cs typeface="+mn-cs"/>
      </a:defRPr>
    </a:lvl3pPr>
    <a:lvl4pPr marL="2194560" algn="l" defTabSz="731520" rtl="0" eaLnBrk="1" latinLnBrk="0" hangingPunct="1">
      <a:defRPr sz="1920" b="0" i="0" kern="1200">
        <a:solidFill>
          <a:schemeClr val="tx1"/>
        </a:solidFill>
        <a:latin typeface="Amazon Ember Regular" charset="0"/>
        <a:ea typeface="+mn-ea"/>
        <a:cs typeface="+mn-cs"/>
      </a:defRPr>
    </a:lvl4pPr>
    <a:lvl5pPr marL="2926080" algn="l" defTabSz="731520" rtl="0" eaLnBrk="1" latinLnBrk="0" hangingPunct="1">
      <a:defRPr sz="1920" b="0" i="0" kern="1200">
        <a:solidFill>
          <a:schemeClr val="tx1"/>
        </a:solidFill>
        <a:latin typeface="Amazon Ember Regular" charset="0"/>
        <a:ea typeface="+mn-ea"/>
        <a:cs typeface="+mn-cs"/>
      </a:defRPr>
    </a:lvl5pPr>
    <a:lvl6pPr marL="3657600" algn="l" defTabSz="731520" rtl="0" eaLnBrk="1" latinLnBrk="0" hangingPunct="1">
      <a:defRPr sz="1920" kern="1200">
        <a:solidFill>
          <a:schemeClr val="tx1"/>
        </a:solidFill>
        <a:latin typeface="+mn-lt"/>
        <a:ea typeface="+mn-ea"/>
        <a:cs typeface="+mn-cs"/>
      </a:defRPr>
    </a:lvl6pPr>
    <a:lvl7pPr marL="4389120" algn="l" defTabSz="731520" rtl="0" eaLnBrk="1" latinLnBrk="0" hangingPunct="1">
      <a:defRPr sz="1920" kern="1200">
        <a:solidFill>
          <a:schemeClr val="tx1"/>
        </a:solidFill>
        <a:latin typeface="+mn-lt"/>
        <a:ea typeface="+mn-ea"/>
        <a:cs typeface="+mn-cs"/>
      </a:defRPr>
    </a:lvl7pPr>
    <a:lvl8pPr marL="5120640" algn="l" defTabSz="731520" rtl="0" eaLnBrk="1" latinLnBrk="0" hangingPunct="1">
      <a:defRPr sz="1920" kern="1200">
        <a:solidFill>
          <a:schemeClr val="tx1"/>
        </a:solidFill>
        <a:latin typeface="+mn-lt"/>
        <a:ea typeface="+mn-ea"/>
        <a:cs typeface="+mn-cs"/>
      </a:defRPr>
    </a:lvl8pPr>
    <a:lvl9pPr marL="5852160" algn="l" defTabSz="731520" rtl="0" eaLnBrk="1" latinLnBrk="0" hangingPunct="1">
      <a:defRPr sz="192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github.com/opencontainers/image-spec/blob/main/spec.md" TargetMode="External"/><Relationship Id="rId7" Type="http://schemas.openxmlformats.org/officeDocument/2006/relationships/hyperlink" Target="https://github.com/runfinch/finch"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buildah.io/" TargetMode="External"/><Relationship Id="rId5" Type="http://schemas.openxmlformats.org/officeDocument/2006/relationships/hyperlink" Target="https://podman.io/" TargetMode="External"/><Relationship Id="rId4" Type="http://schemas.openxmlformats.org/officeDocument/2006/relationships/hyperlink" Target="https://www.docker.com/"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gallery.ecr.aw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aws.amazon.com/ecr/"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ontainersonaws.com/pattern/register-ecs-anywhere-linux-capacity"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gallery.ecr.aws/nginx/nginx"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containersonaws.com/blog/2023/ec2-or-aws-fargat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containersonaws.com/pattern/ecs-service-extensions-firelens-cdk"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https://</a:t>
            </a:r>
            <a:r>
              <a:rPr lang="en-US" dirty="0" err="1"/>
              <a:t>containersonaws.com</a:t>
            </a:r>
            <a:r>
              <a:rPr lang="en-US" dirty="0"/>
              <a:t>/presentations/amazon-</a:t>
            </a:r>
            <a:r>
              <a:rPr lang="en-US" dirty="0" err="1"/>
              <a:t>ecs</a:t>
            </a:r>
            <a:r>
              <a:rPr lang="en-US" dirty="0"/>
              <a:t>-core-concepts/</a:t>
            </a:r>
          </a:p>
        </p:txBody>
      </p:sp>
      <p:sp>
        <p:nvSpPr>
          <p:cNvPr id="4" name="Slide Number Placeholder 3"/>
          <p:cNvSpPr>
            <a:spLocks noGrp="1"/>
          </p:cNvSpPr>
          <p:nvPr>
            <p:ph type="sldNum" sz="quarter" idx="5"/>
          </p:nvPr>
        </p:nvSpPr>
        <p:spPr/>
        <p:txBody>
          <a:bodyPr/>
          <a:lstStyle/>
          <a:p>
            <a:fld id="{69C3F2ED-74C5-7D4F-8560-0CC253E9A436}" type="slidenum">
              <a:rPr lang="en-US" smtClean="0"/>
              <a:pPr/>
              <a:t>1</a:t>
            </a:fld>
            <a:endParaRPr lang="en-US" dirty="0"/>
          </a:p>
        </p:txBody>
      </p:sp>
    </p:spTree>
    <p:extLst>
      <p:ext uri="{BB962C8B-B14F-4D97-AF65-F5344CB8AC3E}">
        <p14:creationId xmlns:p14="http://schemas.microsoft.com/office/powerpoint/2010/main" val="1128373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Containers have exploded in popularity. It’s rare for a technology to experience rapid adoption across so many different types of workloads. Let’s review what a container is, in order to understand why container based deployments have gotten so popular.</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a:t>
            </a:fld>
            <a:endParaRPr lang="en-US" dirty="0"/>
          </a:p>
        </p:txBody>
      </p:sp>
    </p:spTree>
    <p:extLst>
      <p:ext uri="{BB962C8B-B14F-4D97-AF65-F5344CB8AC3E}">
        <p14:creationId xmlns:p14="http://schemas.microsoft.com/office/powerpoint/2010/main" val="548666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First we need to look at the application that is contained inside of a container. Your own application, just like most modern applications, is not a single thing. It is made up of pieces.</a:t>
            </a:r>
          </a:p>
          <a:p>
            <a:pPr algn="l"/>
            <a:r>
              <a:rPr lang="en-US" b="0" i="0" dirty="0">
                <a:effectLst/>
                <a:latin typeface="Open Sans" panose="020B0606030504020204" pitchFamily="34" charset="0"/>
              </a:rPr>
              <a:t>For example, in an interpreted language like JavaScript, you need a runtime engine that is responsible for running your code. You probably utilize open source packages so you don’t have to code everything from scratch. And you may have other dependencies like binary packages that your application utilizes.</a:t>
            </a:r>
          </a:p>
          <a:p>
            <a:pPr algn="l"/>
            <a:r>
              <a:rPr lang="en-US" b="0" i="0" dirty="0">
                <a:effectLst/>
                <a:latin typeface="Open Sans" panose="020B0606030504020204" pitchFamily="34" charset="0"/>
              </a:rPr>
              <a:t>All these pieces need to work well together for the application to function properly.</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a:t>
            </a:fld>
            <a:endParaRPr lang="en-US" dirty="0"/>
          </a:p>
        </p:txBody>
      </p:sp>
    </p:spTree>
    <p:extLst>
      <p:ext uri="{BB962C8B-B14F-4D97-AF65-F5344CB8AC3E}">
        <p14:creationId xmlns:p14="http://schemas.microsoft.com/office/powerpoint/2010/main" val="1656476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 container provides a way to grab of the pieces that your application depends on and turn them into a single deployable artifact. This artifact is really just a fancy ZIP file. What makes the container special is the tooling that generates the container and then turns it back into a running application.</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a:t>
            </a:fld>
            <a:endParaRPr lang="en-US" dirty="0"/>
          </a:p>
        </p:txBody>
      </p:sp>
    </p:spTree>
    <p:extLst>
      <p:ext uri="{BB962C8B-B14F-4D97-AF65-F5344CB8AC3E}">
        <p14:creationId xmlns:p14="http://schemas.microsoft.com/office/powerpoint/2010/main" val="2271392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lifecycle of a container goes through three stages:</a:t>
            </a:r>
          </a:p>
          <a:p>
            <a:pPr algn="l">
              <a:buFont typeface="Arial" panose="020B0604020202020204" pitchFamily="34" charset="0"/>
              <a:buChar char="•"/>
            </a:pPr>
            <a:r>
              <a:rPr lang="en-US" b="0" i="0" dirty="0">
                <a:effectLst/>
                <a:latin typeface="Open Sans" panose="020B0606030504020204" pitchFamily="34" charset="0"/>
              </a:rPr>
              <a:t>Build - Gather up your application and all of its dependencies. The gathered pieces are turned into one immutable artifact called the container image.</a:t>
            </a:r>
          </a:p>
          <a:p>
            <a:pPr algn="l">
              <a:buFont typeface="Arial" panose="020B0604020202020204" pitchFamily="34" charset="0"/>
              <a:buChar char="•"/>
            </a:pPr>
            <a:r>
              <a:rPr lang="en-US" b="0" i="0" dirty="0">
                <a:effectLst/>
                <a:latin typeface="Open Sans" panose="020B0606030504020204" pitchFamily="34" charset="0"/>
              </a:rPr>
              <a:t>Push - Upload the container image artifact into a registry.</a:t>
            </a:r>
          </a:p>
          <a:p>
            <a:pPr algn="l">
              <a:buFont typeface="Arial" panose="020B0604020202020204" pitchFamily="34" charset="0"/>
              <a:buChar char="•"/>
            </a:pPr>
            <a:r>
              <a:rPr lang="en-US" b="0" i="0" dirty="0">
                <a:effectLst/>
                <a:latin typeface="Open Sans" panose="020B0606030504020204" pitchFamily="34" charset="0"/>
              </a:rPr>
              <a:t>Run - Download the container image artifact from its registry onto some compute, extract it, and run the application in its own isolated environment.</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5</a:t>
            </a:fld>
            <a:endParaRPr lang="en-US" dirty="0"/>
          </a:p>
        </p:txBody>
      </p:sp>
    </p:spTree>
    <p:extLst>
      <p:ext uri="{BB962C8B-B14F-4D97-AF65-F5344CB8AC3E}">
        <p14:creationId xmlns:p14="http://schemas.microsoft.com/office/powerpoint/2010/main" val="4146857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Building a container image is done using a </a:t>
            </a:r>
            <a:r>
              <a:rPr lang="en-US" b="0" i="0" dirty="0" err="1">
                <a:effectLst/>
                <a:latin typeface="Open Sans" panose="020B0606030504020204" pitchFamily="34" charset="0"/>
              </a:rPr>
              <a:t>Dockerfile</a:t>
            </a:r>
            <a:r>
              <a:rPr lang="en-US" b="0" i="0" dirty="0">
                <a:effectLst/>
                <a:latin typeface="Open Sans" panose="020B0606030504020204" pitchFamily="34" charset="0"/>
              </a:rPr>
              <a:t>. Think of the </a:t>
            </a:r>
            <a:r>
              <a:rPr lang="en-US" b="0" i="0" dirty="0" err="1">
                <a:effectLst/>
                <a:latin typeface="Open Sans" panose="020B0606030504020204" pitchFamily="34" charset="0"/>
              </a:rPr>
              <a:t>Dockerfile</a:t>
            </a:r>
            <a:r>
              <a:rPr lang="en-US" b="0" i="0" dirty="0">
                <a:effectLst/>
                <a:latin typeface="Open Sans" panose="020B0606030504020204" pitchFamily="34" charset="0"/>
              </a:rPr>
              <a:t> as a recipe for how to build your container image. In the example above you can see a simple recipe for a Node.js image. It uses a prebuilt Node.js container image as a starting point. There are two build stages.</a:t>
            </a:r>
          </a:p>
          <a:p>
            <a:pPr algn="l"/>
            <a:r>
              <a:rPr lang="en-US" b="0" i="0" dirty="0">
                <a:effectLst/>
                <a:latin typeface="Open Sans" panose="020B0606030504020204" pitchFamily="34" charset="0"/>
              </a:rPr>
              <a:t>The first stage is a development stage, based on a full Node.js development environment image. This stage downloads and installs dependencies using Node Package Manager.</a:t>
            </a:r>
          </a:p>
          <a:p>
            <a:pPr algn="l"/>
            <a:r>
              <a:rPr lang="en-US" b="0" i="0" dirty="0">
                <a:effectLst/>
                <a:latin typeface="Open Sans" panose="020B0606030504020204" pitchFamily="34" charset="0"/>
              </a:rPr>
              <a:t>The second stage is the shipped stage, based on a slim Node.js image that is optimized for production deployment. It collects the installed packages from the build stage, and the local code files.</a:t>
            </a:r>
          </a:p>
          <a:p>
            <a:pPr algn="l"/>
            <a:r>
              <a:rPr lang="en-US" b="0" i="0" dirty="0">
                <a:effectLst/>
                <a:latin typeface="Open Sans" panose="020B0606030504020204" pitchFamily="34" charset="0"/>
              </a:rPr>
              <a:t>The end product of this </a:t>
            </a:r>
            <a:r>
              <a:rPr lang="en-US" b="0" i="0" dirty="0" err="1">
                <a:effectLst/>
                <a:latin typeface="Open Sans" panose="020B0606030504020204" pitchFamily="34" charset="0"/>
              </a:rPr>
              <a:t>Dockerfile</a:t>
            </a:r>
            <a:r>
              <a:rPr lang="en-US" b="0" i="0" dirty="0">
                <a:effectLst/>
                <a:latin typeface="Open Sans" panose="020B0606030504020204" pitchFamily="34" charset="0"/>
              </a:rPr>
              <a:t> is a packaged up Node.js application that carries along with it a specific version of Node.js, specific versions of packages it depends on, and a specific snapshot of the application code.</a:t>
            </a:r>
          </a:p>
          <a:p>
            <a:pPr algn="l"/>
            <a:r>
              <a:rPr lang="en-US" b="0" i="0" dirty="0">
                <a:effectLst/>
                <a:latin typeface="Open Sans" panose="020B0606030504020204" pitchFamily="34" charset="0"/>
              </a:rPr>
              <a:t>The </a:t>
            </a:r>
            <a:r>
              <a:rPr lang="en-US" b="0" i="0" dirty="0" err="1">
                <a:effectLst/>
                <a:latin typeface="Open Sans" panose="020B0606030504020204" pitchFamily="34" charset="0"/>
              </a:rPr>
              <a:t>Dockerfile</a:t>
            </a:r>
            <a:r>
              <a:rPr lang="en-US" b="0" i="0" dirty="0">
                <a:effectLst/>
                <a:latin typeface="Open Sans" panose="020B0606030504020204" pitchFamily="34" charset="0"/>
              </a:rPr>
              <a:t> is a very reliable way to build your software. You can build a container without worrying about conflicts with the state of the host machine building the container. This also helps solves the problem of “it worked on my machine”, where one developer produces code that other developers are not able to get running.</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6</a:t>
            </a:fld>
            <a:endParaRPr lang="en-US" dirty="0"/>
          </a:p>
        </p:txBody>
      </p:sp>
    </p:spTree>
    <p:extLst>
      <p:ext uri="{BB962C8B-B14F-4D97-AF65-F5344CB8AC3E}">
        <p14:creationId xmlns:p14="http://schemas.microsoft.com/office/powerpoint/2010/main" val="3336657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There is one standard container image format, called </a:t>
            </a:r>
            <a:r>
              <a:rPr lang="en-US" b="0" i="0" u="sng" dirty="0">
                <a:effectLst/>
                <a:latin typeface="Open Sans" panose="020B0606030504020204" pitchFamily="34" charset="0"/>
                <a:hlinkClick r:id="rId3"/>
              </a:rPr>
              <a:t>Open Container Initiative (OCI) Image Format</a:t>
            </a:r>
            <a:r>
              <a:rPr lang="en-US" b="0" i="0" dirty="0">
                <a:effectLst/>
                <a:latin typeface="Open Sans" panose="020B0606030504020204" pitchFamily="34" charset="0"/>
              </a:rPr>
              <a:t>. An OCI compliant container image can be built from a </a:t>
            </a:r>
            <a:r>
              <a:rPr lang="en-US" b="0" i="0" dirty="0" err="1">
                <a:effectLst/>
                <a:latin typeface="Open Sans" panose="020B0606030504020204" pitchFamily="34" charset="0"/>
              </a:rPr>
              <a:t>Dockerfile</a:t>
            </a:r>
            <a:r>
              <a:rPr lang="en-US" b="0" i="0" dirty="0">
                <a:effectLst/>
                <a:latin typeface="Open Sans" panose="020B0606030504020204" pitchFamily="34" charset="0"/>
              </a:rPr>
              <a:t> using different open source tools:</a:t>
            </a:r>
          </a:p>
          <a:p>
            <a:pPr algn="l">
              <a:buFont typeface="Arial" panose="020B0604020202020204" pitchFamily="34" charset="0"/>
              <a:buChar char="•"/>
            </a:pPr>
            <a:r>
              <a:rPr lang="en-US" b="0" i="0" u="sng" dirty="0">
                <a:effectLst/>
                <a:latin typeface="Open Sans" panose="020B0606030504020204" pitchFamily="34" charset="0"/>
                <a:hlinkClick r:id="rId4"/>
              </a:rPr>
              <a:t>Docker</a:t>
            </a:r>
            <a:r>
              <a:rPr lang="en-US" b="0" i="0" dirty="0">
                <a:effectLst/>
                <a:latin typeface="Open Sans" panose="020B0606030504020204" pitchFamily="34" charset="0"/>
              </a:rPr>
              <a:t> is the original tool which popularized container images in their current form.</a:t>
            </a:r>
          </a:p>
          <a:p>
            <a:pPr algn="l">
              <a:buFont typeface="Arial" panose="020B0604020202020204" pitchFamily="34" charset="0"/>
              <a:buChar char="•"/>
            </a:pPr>
            <a:r>
              <a:rPr lang="en-US" b="0" i="0" u="sng" dirty="0">
                <a:effectLst/>
                <a:latin typeface="Open Sans" panose="020B0606030504020204" pitchFamily="34" charset="0"/>
                <a:hlinkClick r:id="rId5"/>
              </a:rPr>
              <a:t>Podman</a:t>
            </a:r>
            <a:r>
              <a:rPr lang="en-US" b="0" i="0" dirty="0">
                <a:effectLst/>
                <a:latin typeface="Open Sans" panose="020B0606030504020204" pitchFamily="34" charset="0"/>
              </a:rPr>
              <a:t> and </a:t>
            </a:r>
            <a:r>
              <a:rPr lang="en-US" b="0" i="0" u="sng" dirty="0">
                <a:effectLst/>
                <a:latin typeface="Open Sans" panose="020B0606030504020204" pitchFamily="34" charset="0"/>
                <a:hlinkClick r:id="rId6"/>
              </a:rPr>
              <a:t>buildah</a:t>
            </a:r>
            <a:r>
              <a:rPr lang="en-US" b="0" i="0" dirty="0">
                <a:effectLst/>
                <a:latin typeface="Open Sans" panose="020B0606030504020204" pitchFamily="34" charset="0"/>
              </a:rPr>
              <a:t> are open source projects built by Red Hat engineers.</a:t>
            </a:r>
          </a:p>
          <a:p>
            <a:pPr algn="l">
              <a:buFont typeface="Arial" panose="020B0604020202020204" pitchFamily="34" charset="0"/>
              <a:buChar char="•"/>
            </a:pPr>
            <a:r>
              <a:rPr lang="en-US" b="0" i="0" u="sng" dirty="0">
                <a:effectLst/>
                <a:latin typeface="Open Sans" panose="020B0606030504020204" pitchFamily="34" charset="0"/>
                <a:hlinkClick r:id="rId7"/>
              </a:rPr>
              <a:t>Finch</a:t>
            </a:r>
            <a:r>
              <a:rPr lang="en-US" b="0" i="0" dirty="0">
                <a:effectLst/>
                <a:latin typeface="Open Sans" panose="020B0606030504020204" pitchFamily="34" charset="0"/>
              </a:rPr>
              <a:t> is an open source tool sponsored by AWS.</a:t>
            </a:r>
          </a:p>
          <a:p>
            <a:pPr algn="l"/>
            <a:r>
              <a:rPr lang="en-US" b="0" i="0" dirty="0">
                <a:effectLst/>
                <a:latin typeface="Open Sans" panose="020B0606030504020204" pitchFamily="34" charset="0"/>
              </a:rPr>
              <a:t>You can use any OCI compliant image builder to create your container image. Different tools have different specialties, so try them all out if you have time and see which one works best for you.</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7</a:t>
            </a:fld>
            <a:endParaRPr lang="en-US" dirty="0"/>
          </a:p>
        </p:txBody>
      </p:sp>
    </p:spTree>
    <p:extLst>
      <p:ext uri="{BB962C8B-B14F-4D97-AF65-F5344CB8AC3E}">
        <p14:creationId xmlns:p14="http://schemas.microsoft.com/office/powerpoint/2010/main" val="104016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No matter which tool you use to build your container, the next step is to upload it. This is done by pushing the container image to an image registry. On AWS there are two options:</a:t>
            </a:r>
          </a:p>
          <a:p>
            <a:pPr algn="l">
              <a:buFont typeface="Arial" panose="020B0604020202020204" pitchFamily="34" charset="0"/>
              <a:buChar char="•"/>
            </a:pPr>
            <a:r>
              <a:rPr lang="en-US" b="0" i="0" u="sng" dirty="0">
                <a:effectLst/>
                <a:latin typeface="Open Sans" panose="020B0606030504020204" pitchFamily="34" charset="0"/>
                <a:hlinkClick r:id="rId3"/>
              </a:rPr>
              <a:t>Amazon Elastic Container Registry Public</a:t>
            </a:r>
            <a:r>
              <a:rPr lang="en-US" b="0" i="0" dirty="0">
                <a:effectLst/>
                <a:latin typeface="Open Sans" panose="020B0606030504020204" pitchFamily="34" charset="0"/>
              </a:rPr>
              <a:t> - Good for hosting open source projects and other applications that you intend to distribute </a:t>
            </a:r>
            <a:r>
              <a:rPr lang="en-US" b="0" i="0" dirty="0" err="1">
                <a:effectLst/>
                <a:latin typeface="Open Sans" panose="020B0606030504020204" pitchFamily="34" charset="0"/>
              </a:rPr>
              <a:t>publically</a:t>
            </a:r>
            <a:r>
              <a:rPr lang="en-US" b="0" i="0" dirty="0">
                <a:effectLst/>
                <a:latin typeface="Open Sans" panose="020B0606030504020204" pitchFamily="34" charset="0"/>
              </a:rPr>
              <a:t> to anyone on the internet.</a:t>
            </a:r>
          </a:p>
          <a:p>
            <a:pPr algn="l">
              <a:buFont typeface="Arial" panose="020B0604020202020204" pitchFamily="34" charset="0"/>
              <a:buChar char="•"/>
            </a:pPr>
            <a:r>
              <a:rPr lang="en-US" b="0" i="0" u="sng" dirty="0">
                <a:effectLst/>
                <a:latin typeface="Open Sans" panose="020B0606030504020204" pitchFamily="34" charset="0"/>
                <a:hlinkClick r:id="rId4"/>
              </a:rPr>
              <a:t>Amazon Elastic Container Registry Private</a:t>
            </a:r>
            <a:r>
              <a:rPr lang="en-US" b="0" i="0" dirty="0">
                <a:effectLst/>
                <a:latin typeface="Open Sans" panose="020B0606030504020204" pitchFamily="34" charset="0"/>
              </a:rPr>
              <a:t> - Good for hosting your own private business code or forked versions of code that you want to keep private.</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8</a:t>
            </a:fld>
            <a:endParaRPr lang="en-US" dirty="0"/>
          </a:p>
        </p:txBody>
      </p:sp>
    </p:spTree>
    <p:extLst>
      <p:ext uri="{BB962C8B-B14F-4D97-AF65-F5344CB8AC3E}">
        <p14:creationId xmlns:p14="http://schemas.microsoft.com/office/powerpoint/2010/main" val="480199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Now we get to the fun part: running your container image. You can pull your container image down out of the container registry onto any compute that has Docker or another OCI compliant container image runtime.</a:t>
            </a:r>
          </a:p>
          <a:p>
            <a:pPr algn="l"/>
            <a:r>
              <a:rPr lang="en-US" b="0" i="0" dirty="0">
                <a:effectLst/>
                <a:latin typeface="Open Sans" panose="020B0606030504020204" pitchFamily="34" charset="0"/>
              </a:rPr>
              <a:t>The runtime will download and unpack your container image, and launch the application that it contains. The launched application runs in its own isolated sandbox. Each container is separated from the underlying host operating system, and separated from any other containers that may be running on the same host.</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9</a:t>
            </a:fld>
            <a:endParaRPr lang="en-US" dirty="0"/>
          </a:p>
        </p:txBody>
      </p:sp>
    </p:spTree>
    <p:extLst>
      <p:ext uri="{BB962C8B-B14F-4D97-AF65-F5344CB8AC3E}">
        <p14:creationId xmlns:p14="http://schemas.microsoft.com/office/powerpoint/2010/main" val="186707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When you have multiple containers to run, the value of containers becomes even clearer. With containers you have one reliable way to bring any application, written in any runtime language, to your compute and run it there.</a:t>
            </a:r>
          </a:p>
          <a:p>
            <a:pPr algn="l"/>
            <a:r>
              <a:rPr lang="en-US" b="0" i="0" dirty="0">
                <a:effectLst/>
                <a:latin typeface="Open Sans" panose="020B0606030504020204" pitchFamily="34" charset="0"/>
              </a:rPr>
              <a:t>Distributing your application using a container means your users no longer have to chase down a long manifest list of required dependencies. All they need is a container runtime and the URI of your container image.</a:t>
            </a:r>
          </a:p>
          <a:p>
            <a:pPr algn="l"/>
            <a:r>
              <a:rPr lang="en-US" b="0" i="0" dirty="0">
                <a:effectLst/>
                <a:latin typeface="Open Sans" panose="020B0606030504020204" pitchFamily="34" charset="0"/>
              </a:rPr>
              <a:t>A good example of this is application written in Python. A lot of us struggled during the transition from Python 2 to Python 3 because some operating systems had the wrong version of Python installed out of the box. And I’ve personally encountered scenarios where I can’t get some Python script to work right because I have the wrong version of a package that it depends on. Having a container image with all the right things inside makes it way easier to run applications that you aren’t deeply familiar with.</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10</a:t>
            </a:fld>
            <a:endParaRPr lang="en-US" dirty="0"/>
          </a:p>
        </p:txBody>
      </p:sp>
    </p:spTree>
    <p:extLst>
      <p:ext uri="{BB962C8B-B14F-4D97-AF65-F5344CB8AC3E}">
        <p14:creationId xmlns:p14="http://schemas.microsoft.com/office/powerpoint/2010/main" val="837360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Containers even help to solve cross platform issues. For example, if you have a modern Mac you have an ARM based processor, while you may wish to build your application to run on an Intel based processor. Containers help you to build and run containers independent of architecture.</a:t>
            </a:r>
          </a:p>
          <a:p>
            <a:pPr algn="l"/>
            <a:r>
              <a:rPr lang="en-US" b="0" i="0" dirty="0">
                <a:effectLst/>
                <a:latin typeface="Open Sans" panose="020B0606030504020204" pitchFamily="34" charset="0"/>
              </a:rPr>
              <a:t>You can even build multiple versions of your container for different architectures, and consumers of your container can launch your application using a single container image URI which automatically resolves to whichever architecture is </a:t>
            </a:r>
            <a:r>
              <a:rPr lang="en-US" b="0" i="0" dirty="0" err="1">
                <a:effectLst/>
                <a:latin typeface="Open Sans" panose="020B0606030504020204" pitchFamily="34" charset="0"/>
              </a:rPr>
              <a:t>approriate</a:t>
            </a:r>
            <a:r>
              <a:rPr lang="en-US" b="0" i="0" dirty="0">
                <a:effectLst/>
                <a:latin typeface="Open Sans" panose="020B0606030504020204" pitchFamily="34" charset="0"/>
              </a:rPr>
              <a:t> for their computer.</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11</a:t>
            </a:fld>
            <a:endParaRPr lang="en-US" dirty="0"/>
          </a:p>
        </p:txBody>
      </p:sp>
    </p:spTree>
    <p:extLst>
      <p:ext uri="{BB962C8B-B14F-4D97-AF65-F5344CB8AC3E}">
        <p14:creationId xmlns:p14="http://schemas.microsoft.com/office/powerpoint/2010/main" val="683956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In addition to helping you build your application and distribute it, the container helps to solve management of applications on your compute.</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12</a:t>
            </a:fld>
            <a:endParaRPr lang="en-US" dirty="0"/>
          </a:p>
        </p:txBody>
      </p:sp>
    </p:spTree>
    <p:extLst>
      <p:ext uri="{BB962C8B-B14F-4D97-AF65-F5344CB8AC3E}">
        <p14:creationId xmlns:p14="http://schemas.microsoft.com/office/powerpoint/2010/main" val="3477355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You can run multiple containers on a single piece of compute. Containers keep each running application separated from each other. You can limit how much CPU and memory that each application container uses. Each running container has its own filesystem and is unable to touch the host computer’s underlying filesystem, or another container’s filesystem unless explicitly allowed. Each running container has its own virtual networking stack, which means you can run multiple application containers that bind to port 80 without port collision conflicts.</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13</a:t>
            </a:fld>
            <a:endParaRPr lang="en-US" dirty="0"/>
          </a:p>
        </p:txBody>
      </p:sp>
    </p:spTree>
    <p:extLst>
      <p:ext uri="{BB962C8B-B14F-4D97-AF65-F5344CB8AC3E}">
        <p14:creationId xmlns:p14="http://schemas.microsoft.com/office/powerpoint/2010/main" val="3785952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Containers are designed to decouple your applications from the underlying compute infrastructure that powers the container. This is particularly helpful in a cloud based environment, such as when running your application on AWS. You can now package up your application into a container, download that container onto any piece of AWS compute, and run the container there without having to install any other dependencies on the EC2 instance. And if you launch a large EC2 instance that has more resources than you need, you can run multiple containers on that instance, in order to get better compute utilization and save money.</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14</a:t>
            </a:fld>
            <a:endParaRPr lang="en-US" dirty="0"/>
          </a:p>
        </p:txBody>
      </p:sp>
    </p:spTree>
    <p:extLst>
      <p:ext uri="{BB962C8B-B14F-4D97-AF65-F5344CB8AC3E}">
        <p14:creationId xmlns:p14="http://schemas.microsoft.com/office/powerpoint/2010/main" val="3742933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goal of containers is to focus on the application itself, and treat the underlying compute as generic capacity. This is where Amazon Elastic Container Service (ECS) excels. With ECS you provide the container and some high level settings for how to run the container. You also provide compute capacity, such as EC2 instances.</a:t>
            </a:r>
          </a:p>
          <a:p>
            <a:pPr algn="l"/>
            <a:r>
              <a:rPr lang="en-US" b="0" i="0" dirty="0">
                <a:effectLst/>
                <a:latin typeface="Open Sans" panose="020B0606030504020204" pitchFamily="34" charset="0"/>
              </a:rPr>
              <a:t>Amazon ECS supports the following types of capacity:</a:t>
            </a:r>
          </a:p>
          <a:p>
            <a:pPr algn="l">
              <a:buFont typeface="Arial" panose="020B0604020202020204" pitchFamily="34" charset="0"/>
              <a:buChar char="•"/>
            </a:pPr>
            <a:r>
              <a:rPr lang="en-US" b="0" i="0" dirty="0">
                <a:effectLst/>
                <a:latin typeface="Open Sans" panose="020B0606030504020204" pitchFamily="34" charset="0"/>
              </a:rPr>
              <a:t>Amazon EC2 instances</a:t>
            </a:r>
          </a:p>
          <a:p>
            <a:pPr algn="l">
              <a:buFont typeface="Arial" panose="020B0604020202020204" pitchFamily="34" charset="0"/>
              <a:buChar char="•"/>
            </a:pPr>
            <a:r>
              <a:rPr lang="en-US" b="0" i="0" dirty="0">
                <a:effectLst/>
                <a:latin typeface="Open Sans" panose="020B0606030504020204" pitchFamily="34" charset="0"/>
              </a:rPr>
              <a:t>AWS </a:t>
            </a:r>
            <a:r>
              <a:rPr lang="en-US" b="0" i="0" dirty="0" err="1">
                <a:effectLst/>
                <a:latin typeface="Open Sans" panose="020B0606030504020204" pitchFamily="34" charset="0"/>
              </a:rPr>
              <a:t>Fargate</a:t>
            </a:r>
            <a:endParaRPr lang="en-US" b="0" i="0" dirty="0">
              <a:effectLst/>
              <a:latin typeface="Open Sans" panose="020B0606030504020204" pitchFamily="34" charset="0"/>
            </a:endParaRPr>
          </a:p>
          <a:p>
            <a:pPr algn="l">
              <a:buFont typeface="Arial" panose="020B0604020202020204" pitchFamily="34" charset="0"/>
              <a:buChar char="•"/>
            </a:pPr>
            <a:r>
              <a:rPr lang="en-US" b="0" i="0" u="sng" dirty="0">
                <a:effectLst/>
                <a:latin typeface="Open Sans" panose="020B0606030504020204" pitchFamily="34" charset="0"/>
                <a:hlinkClick r:id="rId3"/>
              </a:rPr>
              <a:t>Your own on-premise servers, via ECS Anywhere agent</a:t>
            </a:r>
            <a:endParaRPr lang="en-US" b="0" i="0" dirty="0">
              <a:effectLst/>
              <a:latin typeface="Open Sans" panose="020B0606030504020204" pitchFamily="34"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15</a:t>
            </a:fld>
            <a:endParaRPr lang="en-US" dirty="0"/>
          </a:p>
        </p:txBody>
      </p:sp>
    </p:spTree>
    <p:extLst>
      <p:ext uri="{BB962C8B-B14F-4D97-AF65-F5344CB8AC3E}">
        <p14:creationId xmlns:p14="http://schemas.microsoft.com/office/powerpoint/2010/main" val="2841050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ECS figures out how to run your application containers across the capacity that you provide it, in a way that makes sense. It will fit applications onto your available compute in such a way that the applications won’t be competing for CPU or memory. Because your application is decoupled from the underlying infrastructure you can add, remove, or upgrade EC2 instances whenever you wish and ECS will autonomously adjust to the new compute infrastructure.</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16</a:t>
            </a:fld>
            <a:endParaRPr lang="en-US" dirty="0"/>
          </a:p>
        </p:txBody>
      </p:sp>
    </p:spTree>
    <p:extLst>
      <p:ext uri="{BB962C8B-B14F-4D97-AF65-F5344CB8AC3E}">
        <p14:creationId xmlns:p14="http://schemas.microsoft.com/office/powerpoint/2010/main" val="1505183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AWS </a:t>
            </a:r>
            <a:r>
              <a:rPr lang="en-US" b="0" i="0" dirty="0" err="1">
                <a:effectLst/>
                <a:latin typeface="Open Sans" panose="020B0606030504020204" pitchFamily="34" charset="0"/>
              </a:rPr>
              <a:t>Fargate</a:t>
            </a:r>
            <a:r>
              <a:rPr lang="en-US" b="0" i="0" dirty="0">
                <a:effectLst/>
                <a:latin typeface="Open Sans" panose="020B0606030504020204" pitchFamily="34" charset="0"/>
              </a:rPr>
              <a:t> is the easiest way to run containers using ECS. AWS </a:t>
            </a:r>
            <a:r>
              <a:rPr lang="en-US" b="0" i="0" dirty="0" err="1">
                <a:effectLst/>
                <a:latin typeface="Open Sans" panose="020B0606030504020204" pitchFamily="34" charset="0"/>
              </a:rPr>
              <a:t>Fargate</a:t>
            </a:r>
            <a:r>
              <a:rPr lang="en-US" b="0" i="0" dirty="0">
                <a:effectLst/>
                <a:latin typeface="Open Sans" panose="020B0606030504020204" pitchFamily="34" charset="0"/>
              </a:rPr>
              <a:t> provides serverless compute on-demand for your containers. You no longer have to provide EC2 capacity to ECS. Instead ECS just launches containers directly in AWS </a:t>
            </a:r>
            <a:r>
              <a:rPr lang="en-US" b="0" i="0" dirty="0" err="1">
                <a:effectLst/>
                <a:latin typeface="Open Sans" panose="020B0606030504020204" pitchFamily="34" charset="0"/>
              </a:rPr>
              <a:t>Fargate</a:t>
            </a:r>
            <a:r>
              <a:rPr lang="en-US" b="0" i="0" dirty="0">
                <a:effectLst/>
                <a:latin typeface="Open Sans" panose="020B0606030504020204" pitchFamily="34" charset="0"/>
              </a:rPr>
              <a:t>.</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17</a:t>
            </a:fld>
            <a:endParaRPr lang="en-US" dirty="0"/>
          </a:p>
        </p:txBody>
      </p:sp>
    </p:spTree>
    <p:extLst>
      <p:ext uri="{BB962C8B-B14F-4D97-AF65-F5344CB8AC3E}">
        <p14:creationId xmlns:p14="http://schemas.microsoft.com/office/powerpoint/2010/main" val="3401942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AWS </a:t>
            </a:r>
            <a:r>
              <a:rPr lang="en-US" b="0" i="0" dirty="0" err="1">
                <a:effectLst/>
                <a:latin typeface="Open Sans" panose="020B0606030504020204" pitchFamily="34" charset="0"/>
              </a:rPr>
              <a:t>Fargate</a:t>
            </a:r>
            <a:r>
              <a:rPr lang="en-US" b="0" i="0" dirty="0">
                <a:effectLst/>
                <a:latin typeface="Open Sans" panose="020B0606030504020204" pitchFamily="34" charset="0"/>
              </a:rPr>
              <a:t> works by giving each of your containers a perfectly sized micro-VM that fits your application needs perfectly. You can pay for exactly the right amount of vCPU and memory that you asked for, and stop paying when your container stops.</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18</a:t>
            </a:fld>
            <a:endParaRPr lang="en-US" dirty="0"/>
          </a:p>
        </p:txBody>
      </p:sp>
    </p:spTree>
    <p:extLst>
      <p:ext uri="{BB962C8B-B14F-4D97-AF65-F5344CB8AC3E}">
        <p14:creationId xmlns:p14="http://schemas.microsoft.com/office/powerpoint/2010/main" val="1420239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Now that you have been introduced to the basic concepts of containers and decoupling containers from infrastructure, we need to talk about the ECS concepts that make it all work.</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19</a:t>
            </a:fld>
            <a:endParaRPr lang="en-US" dirty="0"/>
          </a:p>
        </p:txBody>
      </p:sp>
    </p:spTree>
    <p:extLst>
      <p:ext uri="{BB962C8B-B14F-4D97-AF65-F5344CB8AC3E}">
        <p14:creationId xmlns:p14="http://schemas.microsoft.com/office/powerpoint/2010/main" val="477444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Everything in ECS starts with a cluster. The cluster in ECS is a grouping mechanism that keeps like resources together, and isolates resources you don’t want to be able to interact with each other. You should create one cluster for each shared environment you wish to deploy.</a:t>
            </a:r>
          </a:p>
          <a:p>
            <a:pPr algn="l"/>
            <a:r>
              <a:rPr lang="en-US" b="0" i="0" dirty="0">
                <a:effectLst/>
                <a:latin typeface="Open Sans" panose="020B0606030504020204" pitchFamily="34" charset="0"/>
              </a:rPr>
              <a:t>For example you might create a “development” cluster that is going to run proposed new versions of your application code that are still being worked on, while a “production” cluster runs the version of your code that you are confident works. This way the buggy code that needs to be properly tested can be kept isolated from the code that your users actually interact with.</a:t>
            </a:r>
          </a:p>
          <a:p>
            <a:pPr algn="l"/>
            <a:r>
              <a:rPr lang="en-US" b="0" i="0" dirty="0">
                <a:effectLst/>
                <a:latin typeface="Open Sans" panose="020B0606030504020204" pitchFamily="34" charset="0"/>
              </a:rPr>
              <a:t>If you like developing live in the cloud you might choose to give each engineer their own personal cluster to deploy to when testing their code.</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20</a:t>
            </a:fld>
            <a:endParaRPr lang="en-US" dirty="0"/>
          </a:p>
        </p:txBody>
      </p:sp>
    </p:spTree>
    <p:extLst>
      <p:ext uri="{BB962C8B-B14F-4D97-AF65-F5344CB8AC3E}">
        <p14:creationId xmlns:p14="http://schemas.microsoft.com/office/powerpoint/2010/main" val="2868248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In order for ECS to run your application container it needs to know that the application container exists, and it needs some information about the compute and the settings that the container requires. This is the job of the ECS task definition.</a:t>
            </a:r>
          </a:p>
          <a:p>
            <a:pPr algn="l"/>
            <a:r>
              <a:rPr lang="en-US" b="0" i="0" dirty="0">
                <a:effectLst/>
                <a:latin typeface="Open Sans" panose="020B0606030504020204" pitchFamily="34" charset="0"/>
              </a:rPr>
              <a:t>An ECS task definition defines the URI of the container image that will be run, as well as details about how much CPU and memory it needs. There are many settings that you can specify, but these are the required ones that every task definition needs to have.</a:t>
            </a:r>
          </a:p>
          <a:p>
            <a:pPr algn="l"/>
            <a:r>
              <a:rPr lang="en-US" b="0" i="0" dirty="0">
                <a:effectLst/>
                <a:latin typeface="Open Sans" panose="020B0606030504020204" pitchFamily="34" charset="0"/>
              </a:rPr>
              <a:t>In the example above the URI </a:t>
            </a:r>
            <a:r>
              <a:rPr lang="en-US" b="0" i="0" dirty="0" err="1">
                <a:effectLst/>
                <a:latin typeface="Open Sans" panose="020B0606030504020204" pitchFamily="34" charset="0"/>
              </a:rPr>
              <a:t>public.ecr.aws</a:t>
            </a:r>
            <a:r>
              <a:rPr lang="en-US" b="0" i="0" dirty="0">
                <a:effectLst/>
                <a:latin typeface="Open Sans" panose="020B0606030504020204" pitchFamily="34" charset="0"/>
              </a:rPr>
              <a:t>/nginx/</a:t>
            </a:r>
            <a:r>
              <a:rPr lang="en-US" b="0" i="0" dirty="0" err="1">
                <a:effectLst/>
                <a:latin typeface="Open Sans" panose="020B0606030504020204" pitchFamily="34" charset="0"/>
              </a:rPr>
              <a:t>nginx:mainline</a:t>
            </a:r>
            <a:r>
              <a:rPr lang="en-US" b="0" i="0" dirty="0">
                <a:effectLst/>
                <a:latin typeface="Open Sans" panose="020B0606030504020204" pitchFamily="34" charset="0"/>
              </a:rPr>
              <a:t> is defining which container to run. This is a </a:t>
            </a:r>
            <a:r>
              <a:rPr lang="en-US" b="0" i="0" u="sng" dirty="0">
                <a:effectLst/>
                <a:latin typeface="Open Sans" panose="020B0606030504020204" pitchFamily="34" charset="0"/>
                <a:hlinkClick r:id="rId3"/>
              </a:rPr>
              <a:t>public NGINX container hosted in Amazon ECR Public</a:t>
            </a:r>
            <a:r>
              <a:rPr lang="en-US" b="0" i="0" dirty="0">
                <a:effectLst/>
                <a:latin typeface="Open Sans" panose="020B0606030504020204" pitchFamily="34" charset="0"/>
              </a:rPr>
              <a:t>.</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21</a:t>
            </a:fld>
            <a:endParaRPr lang="en-US" dirty="0"/>
          </a:p>
        </p:txBody>
      </p:sp>
    </p:spTree>
    <p:extLst>
      <p:ext uri="{BB962C8B-B14F-4D97-AF65-F5344CB8AC3E}">
        <p14:creationId xmlns:p14="http://schemas.microsoft.com/office/powerpoint/2010/main" val="2531363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When you create a new task definition it comes with version history. Each time you update the task definition a new task definition revision is captured. Each time you build a new version of your container image you should create a new task definition revision that references that version of the container image.</a:t>
            </a:r>
          </a:p>
          <a:p>
            <a:pPr algn="l"/>
            <a:r>
              <a:rPr lang="en-US" b="0" i="0" dirty="0">
                <a:effectLst/>
                <a:latin typeface="Open Sans" panose="020B0606030504020204" pitchFamily="34" charset="0"/>
              </a:rPr>
              <a:t>This ensures there is always a link between a particular version of your code and the task definition settings that that version of code needed. This makes deployments reliable and allows for reliable rollbacks when necessary. If you roll out a new version of your code with new settings and then have to reverse the roll out you can roll back to the old code and the old settings at the same time.</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22</a:t>
            </a:fld>
            <a:endParaRPr lang="en-US" dirty="0"/>
          </a:p>
        </p:txBody>
      </p:sp>
    </p:spTree>
    <p:extLst>
      <p:ext uri="{BB962C8B-B14F-4D97-AF65-F5344CB8AC3E}">
        <p14:creationId xmlns:p14="http://schemas.microsoft.com/office/powerpoint/2010/main" val="1395302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task definition describes how much CPU and memory the container needs, but where does that CPU and memory come from? The ECS capacity provider is responsible for ensuring there is compute capacity for the containers to run on.</a:t>
            </a:r>
          </a:p>
          <a:p>
            <a:pPr algn="l"/>
            <a:r>
              <a:rPr lang="en-US" b="0" i="0" dirty="0">
                <a:effectLst/>
                <a:latin typeface="Open Sans" panose="020B0606030504020204" pitchFamily="34" charset="0"/>
              </a:rPr>
              <a:t>For example, if you wish to use Amazon EC2 as compute capacity, you can create a capacity provider that is linked to an EC2 Auto Scaling Group. When the capacity provider sees that a container needs capacity to run, it will adjust the size of the Auto Scaling Group to request that more EC2 capacity be launched. The Auto Scaling Group will then launch more copies of EC2 instances based on an a special Amazon Machine Image (AMI), called the ECS Optimized AMI.</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23</a:t>
            </a:fld>
            <a:endParaRPr lang="en-US" dirty="0"/>
          </a:p>
        </p:txBody>
      </p:sp>
    </p:spTree>
    <p:extLst>
      <p:ext uri="{BB962C8B-B14F-4D97-AF65-F5344CB8AC3E}">
        <p14:creationId xmlns:p14="http://schemas.microsoft.com/office/powerpoint/2010/main" val="2635757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ECS Optimized AMI comes with all the tooling necessary for an EC2 instance to self register itself as capacity for an ECS cluster to use. This includes:</a:t>
            </a:r>
          </a:p>
          <a:p>
            <a:pPr algn="l">
              <a:buFont typeface="Arial" panose="020B0604020202020204" pitchFamily="34" charset="0"/>
              <a:buChar char="•"/>
            </a:pPr>
            <a:r>
              <a:rPr lang="en-US" b="0" i="0" dirty="0">
                <a:effectLst/>
                <a:latin typeface="Open Sans" panose="020B0606030504020204" pitchFamily="34" charset="0"/>
              </a:rPr>
              <a:t>A container runtime (Docker) - This is what actually downloads and creates running containers on the EC2 instance</a:t>
            </a:r>
          </a:p>
          <a:p>
            <a:pPr algn="l">
              <a:buFont typeface="Arial" panose="020B0604020202020204" pitchFamily="34" charset="0"/>
              <a:buChar char="•"/>
            </a:pPr>
            <a:r>
              <a:rPr lang="en-US" b="0" i="0" dirty="0">
                <a:effectLst/>
                <a:latin typeface="Open Sans" panose="020B0606030504020204" pitchFamily="34" charset="0"/>
              </a:rPr>
              <a:t>The ECS Agent - This is a container itself, which connects to the ECS service and tells ECS about the EC2 instance and how much resources the EC2 instance has.</a:t>
            </a:r>
          </a:p>
          <a:p>
            <a:pPr algn="l"/>
            <a:r>
              <a:rPr lang="en-US" b="0" i="0" dirty="0">
                <a:effectLst/>
                <a:latin typeface="Open Sans" panose="020B0606030504020204" pitchFamily="34" charset="0"/>
              </a:rPr>
              <a:t>For example in the diagram above, the EC2 instance has 4 vCPU and 16 GB of memory available, so the ECS agent connects to ECS and tells ECS that it has the ability to launch 4 vCPU and 16 GB worth of containers.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24</a:t>
            </a:fld>
            <a:endParaRPr lang="en-US" dirty="0"/>
          </a:p>
        </p:txBody>
      </p:sp>
    </p:spTree>
    <p:extLst>
      <p:ext uri="{BB962C8B-B14F-4D97-AF65-F5344CB8AC3E}">
        <p14:creationId xmlns:p14="http://schemas.microsoft.com/office/powerpoint/2010/main" val="1656329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An ECS cluster can have many EC2 instances registered to it. In fact you can register up to 5000 EC2 instances into an ECS cluster. The capacity of the cluster to run containers is determined by adding up all the available resources from all the instances that are registered to the cluster.</a:t>
            </a:r>
          </a:p>
          <a:p>
            <a:pPr algn="l"/>
            <a:r>
              <a:rPr lang="en-US" b="0" i="0" dirty="0">
                <a:effectLst/>
                <a:latin typeface="Open Sans" panose="020B0606030504020204" pitchFamily="34" charset="0"/>
              </a:rPr>
              <a:t>It is important to register enough capacity to fit all the containers you want to run, otherwise some containers will not be able to launch. But you also don’t want to launch too many containers, otherwise you are wasting money paying for extra capacity you don’t need.</a:t>
            </a:r>
          </a:p>
          <a:p>
            <a:pPr algn="l"/>
            <a:r>
              <a:rPr lang="en-US" b="0" i="0" dirty="0">
                <a:effectLst/>
                <a:latin typeface="Open Sans" panose="020B0606030504020204" pitchFamily="34" charset="0"/>
              </a:rPr>
              <a:t>If you don’t want to think about launching the perfect amount of EC2 capacity then there is a simpler way to handle this problem.</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25</a:t>
            </a:fld>
            <a:endParaRPr lang="en-US" dirty="0"/>
          </a:p>
        </p:txBody>
      </p:sp>
    </p:spTree>
    <p:extLst>
      <p:ext uri="{BB962C8B-B14F-4D97-AF65-F5344CB8AC3E}">
        <p14:creationId xmlns:p14="http://schemas.microsoft.com/office/powerpoint/2010/main" val="3414669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For most workloads you should consider starting with serverless first.</a:t>
            </a:r>
          </a:p>
          <a:p>
            <a:pPr algn="l"/>
            <a:r>
              <a:rPr lang="en-US" b="0" i="0" dirty="0">
                <a:effectLst/>
                <a:latin typeface="Open Sans" panose="020B0606030504020204" pitchFamily="34" charset="0"/>
              </a:rPr>
              <a:t>Amazon ECS comes with AWS </a:t>
            </a:r>
            <a:r>
              <a:rPr lang="en-US" b="0" i="0" dirty="0" err="1">
                <a:effectLst/>
                <a:latin typeface="Open Sans" panose="020B0606030504020204" pitchFamily="34" charset="0"/>
              </a:rPr>
              <a:t>Fargate</a:t>
            </a:r>
            <a:r>
              <a:rPr lang="en-US" b="0" i="0" dirty="0">
                <a:effectLst/>
                <a:latin typeface="Open Sans" panose="020B0606030504020204" pitchFamily="34" charset="0"/>
              </a:rPr>
              <a:t> built-in. AWS </a:t>
            </a:r>
            <a:r>
              <a:rPr lang="en-US" b="0" i="0" dirty="0" err="1">
                <a:effectLst/>
                <a:latin typeface="Open Sans" panose="020B0606030504020204" pitchFamily="34" charset="0"/>
              </a:rPr>
              <a:t>Fargate</a:t>
            </a:r>
            <a:r>
              <a:rPr lang="en-US" b="0" i="0" dirty="0">
                <a:effectLst/>
                <a:latin typeface="Open Sans" panose="020B0606030504020204" pitchFamily="34" charset="0"/>
              </a:rPr>
              <a:t> provides serverless capacity to run your containers on-demand, with no EC2 required. You pay for the amount of vCPU and memory that each container requires. This means no more wasted EC2 capacity that goes unused.</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26</a:t>
            </a:fld>
            <a:endParaRPr lang="en-US" dirty="0"/>
          </a:p>
        </p:txBody>
      </p:sp>
    </p:spTree>
    <p:extLst>
      <p:ext uri="{BB962C8B-B14F-4D97-AF65-F5344CB8AC3E}">
        <p14:creationId xmlns:p14="http://schemas.microsoft.com/office/powerpoint/2010/main" val="38354776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AWS </a:t>
            </a:r>
            <a:r>
              <a:rPr lang="en-US" b="0" i="0" dirty="0" err="1">
                <a:effectLst/>
                <a:latin typeface="Open Sans" panose="020B0606030504020204" pitchFamily="34" charset="0"/>
              </a:rPr>
              <a:t>Fargate</a:t>
            </a:r>
            <a:r>
              <a:rPr lang="en-US" b="0" i="0" dirty="0">
                <a:effectLst/>
                <a:latin typeface="Open Sans" panose="020B0606030504020204" pitchFamily="34" charset="0"/>
              </a:rPr>
              <a:t> reduces your operational overhead. If you run an EC2 instance for a long time you will notice that there are updates that need to be applied. You need to do security updates to operating system packages, as well as updates to Docker and the ECS Agent itself. In addition, you are also still responsible for updates to the code inside of your container image.</a:t>
            </a:r>
          </a:p>
          <a:p>
            <a:pPr algn="l"/>
            <a:r>
              <a:rPr lang="en-US" b="0" i="0" dirty="0">
                <a:effectLst/>
                <a:latin typeface="Open Sans" panose="020B0606030504020204" pitchFamily="34" charset="0"/>
              </a:rPr>
              <a:t>Underlying compute updates are handled for you automatically with AWS </a:t>
            </a:r>
            <a:r>
              <a:rPr lang="en-US" b="0" i="0" dirty="0" err="1">
                <a:effectLst/>
                <a:latin typeface="Open Sans" panose="020B0606030504020204" pitchFamily="34" charset="0"/>
              </a:rPr>
              <a:t>Fargate</a:t>
            </a:r>
            <a:r>
              <a:rPr lang="en-US" b="0" i="0" dirty="0">
                <a:effectLst/>
                <a:latin typeface="Open Sans" panose="020B0606030504020204" pitchFamily="34" charset="0"/>
              </a:rPr>
              <a:t>. You no longer have to think about the host operating system updates, or updates to ECS itself. You no longer have to think about EC2 capacity management. All you have to think about is updating your own application container.</a:t>
            </a:r>
          </a:p>
          <a:p>
            <a:pPr algn="l"/>
            <a:r>
              <a:rPr lang="en-US" b="0" i="0" dirty="0">
                <a:effectLst/>
                <a:latin typeface="Open Sans" panose="020B0606030504020204" pitchFamily="34" charset="0"/>
              </a:rPr>
              <a:t>There is more to learn about the </a:t>
            </a:r>
            <a:r>
              <a:rPr lang="en-US" b="0" i="0" u="sng" dirty="0">
                <a:effectLst/>
                <a:latin typeface="Open Sans" panose="020B0606030504020204" pitchFamily="34" charset="0"/>
                <a:hlinkClick r:id="rId3"/>
              </a:rPr>
              <a:t>trade-offs between using Amazon EC2 and AWS Fargate</a:t>
            </a:r>
            <a:r>
              <a:rPr lang="en-US" b="0" i="0" dirty="0">
                <a:effectLst/>
                <a:latin typeface="Open Sans" panose="020B0606030504020204" pitchFamily="34" charset="0"/>
              </a:rPr>
              <a:t>. In general AWS </a:t>
            </a:r>
            <a:r>
              <a:rPr lang="en-US" b="0" i="0" dirty="0" err="1">
                <a:effectLst/>
                <a:latin typeface="Open Sans" panose="020B0606030504020204" pitchFamily="34" charset="0"/>
              </a:rPr>
              <a:t>Fargate</a:t>
            </a:r>
            <a:r>
              <a:rPr lang="en-US" b="0" i="0" dirty="0">
                <a:effectLst/>
                <a:latin typeface="Open Sans" panose="020B0606030504020204" pitchFamily="34" charset="0"/>
              </a:rPr>
              <a:t> is much easier to get started with, without requiring as much knowledge or </a:t>
            </a:r>
            <a:r>
              <a:rPr lang="en-US" b="0" i="0" dirty="0" err="1">
                <a:effectLst/>
                <a:latin typeface="Open Sans" panose="020B0606030504020204" pitchFamily="34" charset="0"/>
              </a:rPr>
              <a:t>maintance</a:t>
            </a:r>
            <a:r>
              <a:rPr lang="en-US" b="0" i="0" dirty="0">
                <a:effectLst/>
                <a:latin typeface="Open Sans" panose="020B0606030504020204" pitchFamily="34" charset="0"/>
              </a:rPr>
              <a:t>. Amazon EC2 can be a bit cheaper for extremely large scale deployments.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27</a:t>
            </a:fld>
            <a:endParaRPr lang="en-US" dirty="0"/>
          </a:p>
        </p:txBody>
      </p:sp>
    </p:spTree>
    <p:extLst>
      <p:ext uri="{BB962C8B-B14F-4D97-AF65-F5344CB8AC3E}">
        <p14:creationId xmlns:p14="http://schemas.microsoft.com/office/powerpoint/2010/main" val="7628871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most basic way to run a container is to use the ECS </a:t>
            </a:r>
            <a:r>
              <a:rPr lang="en-US" b="0" i="0" dirty="0" err="1">
                <a:effectLst/>
                <a:latin typeface="Open Sans" panose="020B0606030504020204" pitchFamily="34" charset="0"/>
              </a:rPr>
              <a:t>RunTask</a:t>
            </a:r>
            <a:r>
              <a:rPr lang="en-US" b="0" i="0" dirty="0">
                <a:effectLst/>
                <a:latin typeface="Open Sans" panose="020B0606030504020204" pitchFamily="34" charset="0"/>
              </a:rPr>
              <a:t> API. This API asks ECS to launch a task definition in a cluster. ECS looks at the cluster and finds capacity to run the container. It reserves this capacity for the container, then instructs the ECS agent on that compute to turn the task definition into a running task.</a:t>
            </a:r>
          </a:p>
          <a:p>
            <a:pPr algn="l"/>
            <a:r>
              <a:rPr lang="en-US" b="0" i="0" dirty="0">
                <a:effectLst/>
                <a:latin typeface="Open Sans" panose="020B0606030504020204" pitchFamily="34" charset="0"/>
              </a:rPr>
              <a:t>The ECS agent launches a task by using a container runtime to download the container image from it’s URI, unpack it, and then launch it. The ECS agent then communicates this status update back to the central ECS control plane. ECS keeps a central knowledge of what is running and how much resources are in use at any time.</a:t>
            </a:r>
          </a:p>
          <a:p>
            <a:pPr algn="l"/>
            <a:r>
              <a:rPr lang="en-US" b="0" i="0" dirty="0">
                <a:effectLst/>
                <a:latin typeface="Open Sans" panose="020B0606030504020204" pitchFamily="34" charset="0"/>
              </a:rPr>
              <a:t>In this diagram you see an EC2 instance, but this same flow applies to tasks running on AWS </a:t>
            </a:r>
            <a:r>
              <a:rPr lang="en-US" b="0" i="0" dirty="0" err="1">
                <a:effectLst/>
                <a:latin typeface="Open Sans" panose="020B0606030504020204" pitchFamily="34" charset="0"/>
              </a:rPr>
              <a:t>Fargate</a:t>
            </a:r>
            <a:r>
              <a:rPr lang="en-US" b="0" i="0" dirty="0">
                <a:effectLst/>
                <a:latin typeface="Open Sans" panose="020B0606030504020204" pitchFamily="34" charset="0"/>
              </a:rPr>
              <a:t> capacity.</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28</a:t>
            </a:fld>
            <a:endParaRPr lang="en-US" dirty="0"/>
          </a:p>
        </p:txBody>
      </p:sp>
    </p:spTree>
    <p:extLst>
      <p:ext uri="{BB962C8B-B14F-4D97-AF65-F5344CB8AC3E}">
        <p14:creationId xmlns:p14="http://schemas.microsoft.com/office/powerpoint/2010/main" val="3936720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Running a standalone task is fine, but sometimes you have code for a service such as a web server or API server. This code needs to stay up and running at all times to serve clients. If the code crashes it needs to be restarted as soon as possible. Additionally, you may want to run multiple copies of the containerized code so that you can serve more clients by distributing clients across instances of your code. Or you may wish to run additional copies of your container as redundancy to make sure that there is always at least one instance of the code that can respond to clients.</a:t>
            </a:r>
          </a:p>
          <a:p>
            <a:pPr algn="l"/>
            <a:r>
              <a:rPr lang="en-US" b="0" i="0" dirty="0">
                <a:effectLst/>
                <a:latin typeface="Open Sans" panose="020B0606030504020204" pitchFamily="34" charset="0"/>
              </a:rPr>
              <a:t>You can use the ECS </a:t>
            </a:r>
            <a:r>
              <a:rPr lang="en-US" b="0" i="0" dirty="0" err="1">
                <a:effectLst/>
                <a:latin typeface="Open Sans" panose="020B0606030504020204" pitchFamily="34" charset="0"/>
              </a:rPr>
              <a:t>CreateService</a:t>
            </a:r>
            <a:r>
              <a:rPr lang="en-US" b="0" i="0" dirty="0">
                <a:effectLst/>
                <a:latin typeface="Open Sans" panose="020B0606030504020204" pitchFamily="34" charset="0"/>
              </a:rPr>
              <a:t> API to launch a replica set of long running tasks. You set a “desired count” for how many tasks you would like to run. ECS places as many tasks on your cluster as needed to fill the services “desired count”. The launched tasks can be spread across many available compute instances registered to the cluster. Optionally you can use advanced placement strategies to densely </a:t>
            </a:r>
            <a:r>
              <a:rPr lang="en-US" b="0" i="0" dirty="0" err="1">
                <a:effectLst/>
                <a:latin typeface="Open Sans" panose="020B0606030504020204" pitchFamily="34" charset="0"/>
              </a:rPr>
              <a:t>binpack</a:t>
            </a:r>
            <a:r>
              <a:rPr lang="en-US" b="0" i="0" dirty="0">
                <a:effectLst/>
                <a:latin typeface="Open Sans" panose="020B0606030504020204" pitchFamily="34" charset="0"/>
              </a:rPr>
              <a:t> tasks onto the most minimal set of compute instances.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29</a:t>
            </a:fld>
            <a:endParaRPr lang="en-US" dirty="0"/>
          </a:p>
        </p:txBody>
      </p:sp>
    </p:spTree>
    <p:extLst>
      <p:ext uri="{BB962C8B-B14F-4D97-AF65-F5344CB8AC3E}">
        <p14:creationId xmlns:p14="http://schemas.microsoft.com/office/powerpoint/2010/main" val="3256592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One important thing about an ECS service is that it is self healing. If one of your containers crashes and the number of running tasks dips below the desired count that you had configured in the service, ECS will see this and launch a replacement task.</a:t>
            </a:r>
          </a:p>
          <a:p>
            <a:pPr algn="l"/>
            <a:r>
              <a:rPr lang="en-US" b="0" i="0" dirty="0">
                <a:effectLst/>
                <a:latin typeface="Open Sans" panose="020B0606030504020204" pitchFamily="34" charset="0"/>
              </a:rPr>
              <a:t>Additionally, if ECS sees an entire EC2 instance go out of service (perhaps because of a hardware failure, or a scale-in) then ECS will replace any missing tasks that used to be on that EC2 instance, by relaunching them onto different EC2 instances that are still available.</a:t>
            </a:r>
          </a:p>
          <a:p>
            <a:pPr algn="l"/>
            <a:r>
              <a:rPr lang="en-US" b="0" i="0" dirty="0">
                <a:effectLst/>
                <a:latin typeface="Open Sans" panose="020B0606030504020204" pitchFamily="34" charset="0"/>
              </a:rPr>
              <a:t>This means that an ECS service is </a:t>
            </a:r>
            <a:r>
              <a:rPr lang="en-US" b="0" i="0" dirty="0" err="1">
                <a:effectLst/>
                <a:latin typeface="Open Sans" panose="020B0606030504020204" pitchFamily="34" charset="0"/>
              </a:rPr>
              <a:t>resiliant</a:t>
            </a:r>
            <a:r>
              <a:rPr lang="en-US" b="0" i="0" dirty="0">
                <a:effectLst/>
                <a:latin typeface="Open Sans" panose="020B0606030504020204" pitchFamily="34" charset="0"/>
              </a:rPr>
              <a:t> to changes, whether those changes are deliberate or accidents. If the state of an ECS service diverges from your desired state, it will continuously attempt to self heal back to the desired state that you configured. Using ECS is like having an operator who watches over your infrastructure 24/7, trying to keep your service online.</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30</a:t>
            </a:fld>
            <a:endParaRPr lang="en-US" dirty="0"/>
          </a:p>
        </p:txBody>
      </p:sp>
    </p:spTree>
    <p:extLst>
      <p:ext uri="{BB962C8B-B14F-4D97-AF65-F5344CB8AC3E}">
        <p14:creationId xmlns:p14="http://schemas.microsoft.com/office/powerpoint/2010/main" val="2500041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other nice thing about an ECS service is that it allows you to safely roll out updates to your code. For example in this diagram you can see that there is a blue task, and a new green task. There are currently three copies of the blue task running, but we want to run the new green task instead.</a:t>
            </a:r>
          </a:p>
          <a:p>
            <a:pPr algn="l"/>
            <a:r>
              <a:rPr lang="en-US" b="0" i="0" dirty="0">
                <a:effectLst/>
                <a:latin typeface="Open Sans" panose="020B0606030504020204" pitchFamily="34" charset="0"/>
              </a:rPr>
              <a:t>When you make an ECS </a:t>
            </a:r>
            <a:r>
              <a:rPr lang="en-US" b="0" i="0" dirty="0" err="1">
                <a:effectLst/>
                <a:latin typeface="Open Sans" panose="020B0606030504020204" pitchFamily="34" charset="0"/>
              </a:rPr>
              <a:t>UpdateService</a:t>
            </a:r>
            <a:r>
              <a:rPr lang="en-US" b="0" i="0" dirty="0">
                <a:effectLst/>
                <a:latin typeface="Open Sans" panose="020B0606030504020204" pitchFamily="34" charset="0"/>
              </a:rPr>
              <a:t> API call, the control plane starts to come up with a strategy to roll out your update without causing any downtime. Here is how that works.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31</a:t>
            </a:fld>
            <a:endParaRPr lang="en-US" dirty="0"/>
          </a:p>
        </p:txBody>
      </p:sp>
    </p:spTree>
    <p:extLst>
      <p:ext uri="{BB962C8B-B14F-4D97-AF65-F5344CB8AC3E}">
        <p14:creationId xmlns:p14="http://schemas.microsoft.com/office/powerpoint/2010/main" val="17019636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ECS launches copies of the new green task in parallel with the copies of the blue task. By default ECS will avoid stopping your old tasks, until there is a new task already running and able to handle any workload that the old task was working on. As you can see in this diagram ECS starts the rolling update by launching two </a:t>
            </a:r>
            <a:r>
              <a:rPr lang="en-US" b="0" i="0" dirty="0" err="1">
                <a:effectLst/>
                <a:latin typeface="Open Sans" panose="020B0606030504020204" pitchFamily="34" charset="0"/>
              </a:rPr>
              <a:t>additonal</a:t>
            </a:r>
            <a:r>
              <a:rPr lang="en-US" b="0" i="0" dirty="0">
                <a:effectLst/>
                <a:latin typeface="Open Sans" panose="020B0606030504020204" pitchFamily="34" charset="0"/>
              </a:rPr>
              <a:t> tasks into the available capacity, so that the cluster as a whole is running three blue tasks and two green tasks.</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32</a:t>
            </a:fld>
            <a:endParaRPr lang="en-US" dirty="0"/>
          </a:p>
        </p:txBody>
      </p:sp>
    </p:spTree>
    <p:extLst>
      <p:ext uri="{BB962C8B-B14F-4D97-AF65-F5344CB8AC3E}">
        <p14:creationId xmlns:p14="http://schemas.microsoft.com/office/powerpoint/2010/main" val="19797484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next step is for ECS to stop some of the unnecessary old tasks that are still running. ECS does this carefully. ECS is aware of whether your task is registered into a load balancer. By default ECS will drain internet traffic from the old tasks, by configuring the load balancer to stop sending new web traffic to the tasks, and waiting for any open connections to close. Additionally, ECS sends a SIGTERM signal to the old tasks and waits up to 30 seconds to give the old containers a chance to stop gracefully.</a:t>
            </a:r>
          </a:p>
          <a:p>
            <a:pPr algn="l"/>
            <a:r>
              <a:rPr lang="en-US" b="0" i="0" dirty="0">
                <a:effectLst/>
                <a:latin typeface="Open Sans" panose="020B0606030504020204" pitchFamily="34" charset="0"/>
              </a:rPr>
              <a:t>Once the old tasks have been carefully drained and stopped, the compute capacity that they were using is now available for more new tasks.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33</a:t>
            </a:fld>
            <a:endParaRPr lang="en-US" dirty="0"/>
          </a:p>
        </p:txBody>
      </p:sp>
    </p:spTree>
    <p:extLst>
      <p:ext uri="{BB962C8B-B14F-4D97-AF65-F5344CB8AC3E}">
        <p14:creationId xmlns:p14="http://schemas.microsoft.com/office/powerpoint/2010/main" val="3614167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ECS uses the newly available capacity to launch a green task, and then stops the blue task. ECS has transitioned the live service from the blue version to the green version, in a careful step by step process that ensured there was no loss of service availability.</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34</a:t>
            </a:fld>
            <a:endParaRPr lang="en-US" dirty="0"/>
          </a:p>
        </p:txBody>
      </p:sp>
    </p:spTree>
    <p:extLst>
      <p:ext uri="{BB962C8B-B14F-4D97-AF65-F5344CB8AC3E}">
        <p14:creationId xmlns:p14="http://schemas.microsoft.com/office/powerpoint/2010/main" val="2799594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But what if the code you are rolling out is bad? Your application may crash or start timing out because of bugs in the new version of the container. ECS has built-in </a:t>
            </a:r>
            <a:r>
              <a:rPr lang="en-US" b="0" i="0" dirty="0" err="1">
                <a:effectLst/>
                <a:latin typeface="Open Sans" panose="020B0606030504020204" pitchFamily="34" charset="0"/>
              </a:rPr>
              <a:t>healthcheck</a:t>
            </a:r>
            <a:r>
              <a:rPr lang="en-US" b="0" i="0" dirty="0">
                <a:effectLst/>
                <a:latin typeface="Open Sans" panose="020B0606030504020204" pitchFamily="34" charset="0"/>
              </a:rPr>
              <a:t> mechanisms you can use so that ECS will be aware of whether your container is functioning properly.</a:t>
            </a:r>
          </a:p>
          <a:p>
            <a:pPr algn="l"/>
            <a:r>
              <a:rPr lang="en-US" b="0" i="0" dirty="0">
                <a:effectLst/>
                <a:latin typeface="Open Sans" panose="020B0606030504020204" pitchFamily="34" charset="0"/>
              </a:rPr>
              <a:t>You can configure a circuit breaker so that if your container is malfunctioning during a deployment, ECS will stop the deployment and initiate a rollback. ECS will not stop the old healthy tasks if the new tasks are failing </a:t>
            </a:r>
            <a:r>
              <a:rPr lang="en-US" b="0" i="0" dirty="0" err="1">
                <a:effectLst/>
                <a:latin typeface="Open Sans" panose="020B0606030504020204" pitchFamily="34" charset="0"/>
              </a:rPr>
              <a:t>healthchecks</a:t>
            </a:r>
            <a:r>
              <a:rPr lang="en-US" b="0" i="0" dirty="0">
                <a:effectLst/>
                <a:latin typeface="Open Sans" panose="020B0606030504020204" pitchFamily="34" charset="0"/>
              </a:rPr>
              <a:t>. Just like during a rollout, ECS will configure the load balancer to send traffic to healthy tasks, and carefully drain traffic from stopping tasks.</a:t>
            </a:r>
          </a:p>
          <a:p>
            <a:pPr algn="l"/>
            <a:r>
              <a:rPr lang="en-US" b="0" i="0" dirty="0">
                <a:effectLst/>
                <a:latin typeface="Open Sans" panose="020B0606030504020204" pitchFamily="34" charset="0"/>
              </a:rPr>
              <a:t>In the diagram you can see that ECS initiates a rolling deploy from the blue task to the green task. However, one of the green tasks is unhealthy and fails </a:t>
            </a:r>
            <a:r>
              <a:rPr lang="en-US" b="0" i="0" dirty="0" err="1">
                <a:effectLst/>
                <a:latin typeface="Open Sans" panose="020B0606030504020204" pitchFamily="34" charset="0"/>
              </a:rPr>
              <a:t>healthchecks</a:t>
            </a:r>
            <a:r>
              <a:rPr lang="en-US" b="0" i="0" dirty="0">
                <a:effectLst/>
                <a:latin typeface="Open Sans" panose="020B0606030504020204" pitchFamily="34" charset="0"/>
              </a:rPr>
              <a:t>. As a result ECS avoids stopping blue tasks, and instead rolls traffic back entirely onto the blue tasks. It drains all traffic from the green tasks and shuts them down.</a:t>
            </a:r>
          </a:p>
          <a:p>
            <a:pPr algn="l"/>
            <a:r>
              <a:rPr lang="en-US" b="0" i="0" dirty="0">
                <a:effectLst/>
                <a:latin typeface="Open Sans" panose="020B0606030504020204" pitchFamily="34" charset="0"/>
              </a:rPr>
              <a:t>ECS service deployments are designed to be safe, and a great choice for updating important internet facing code.</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35</a:t>
            </a:fld>
            <a:endParaRPr lang="en-US" dirty="0"/>
          </a:p>
        </p:txBody>
      </p:sp>
    </p:spTree>
    <p:extLst>
      <p:ext uri="{BB962C8B-B14F-4D97-AF65-F5344CB8AC3E}">
        <p14:creationId xmlns:p14="http://schemas.microsoft.com/office/powerpoint/2010/main" val="14772123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Containers offer a lot of utility, but modern compute also has a lot of needs. Elastic Container Service is designed to serve your application needs by setting up integrations between your container and the rest of the AWS toolkit.</a:t>
            </a:r>
          </a:p>
          <a:p>
            <a:pPr algn="l"/>
            <a:r>
              <a:rPr lang="en-US" b="0" i="0" dirty="0">
                <a:effectLst/>
                <a:latin typeface="Open Sans" panose="020B0606030504020204" pitchFamily="34" charset="0"/>
              </a:rPr>
              <a:t>In this section we will go through each of the needs of a containerized application, and how ECS helps with each need.</a:t>
            </a:r>
          </a:p>
        </p:txBody>
      </p:sp>
      <p:sp>
        <p:nvSpPr>
          <p:cNvPr id="4" name="Slide Number Placeholder 3"/>
          <p:cNvSpPr>
            <a:spLocks noGrp="1"/>
          </p:cNvSpPr>
          <p:nvPr>
            <p:ph type="sldNum" sz="quarter" idx="5"/>
          </p:nvPr>
        </p:nvSpPr>
        <p:spPr/>
        <p:txBody>
          <a:bodyPr/>
          <a:lstStyle/>
          <a:p>
            <a:fld id="{69C3F2ED-74C5-7D4F-8560-0CC253E9A436}" type="slidenum">
              <a:rPr lang="en-US" smtClean="0"/>
              <a:pPr/>
              <a:t>36</a:t>
            </a:fld>
            <a:endParaRPr lang="en-US" dirty="0"/>
          </a:p>
        </p:txBody>
      </p:sp>
    </p:spTree>
    <p:extLst>
      <p:ext uri="{BB962C8B-B14F-4D97-AF65-F5344CB8AC3E}">
        <p14:creationId xmlns:p14="http://schemas.microsoft.com/office/powerpoint/2010/main" val="27537868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Whether your application code is running nicely, or crashing instantly, you are going to want to see some logs. In the old days you’d just write these logs to a local filesystem, but then you had two problems. First, if you wanted to see those logs you’d have to SSH into a specific VM where the application was running. And second, those logs were constantly filling up the local disk, until you terminated it, and then the logs were gone for good.</a:t>
            </a:r>
          </a:p>
          <a:p>
            <a:pPr algn="l"/>
            <a:r>
              <a:rPr lang="en-US" b="0" i="0" dirty="0">
                <a:effectLst/>
                <a:latin typeface="Open Sans" panose="020B0606030504020204" pitchFamily="34" charset="0"/>
              </a:rPr>
              <a:t>Elastic Container Service provides two ways to handle container logs:</a:t>
            </a:r>
          </a:p>
          <a:p>
            <a:pPr algn="l">
              <a:buFont typeface="Arial" panose="020B0604020202020204" pitchFamily="34" charset="0"/>
              <a:buChar char="•"/>
            </a:pPr>
            <a:r>
              <a:rPr lang="en-US" b="0" i="0" dirty="0">
                <a:effectLst/>
                <a:latin typeface="Open Sans" panose="020B0606030504020204" pitchFamily="34" charset="0"/>
              </a:rPr>
              <a:t>Docker </a:t>
            </a:r>
            <a:r>
              <a:rPr lang="en-US" b="0" i="0" dirty="0" err="1">
                <a:effectLst/>
                <a:latin typeface="Open Sans" panose="020B0606030504020204" pitchFamily="34" charset="0"/>
              </a:rPr>
              <a:t>awslogs</a:t>
            </a:r>
            <a:r>
              <a:rPr lang="en-US" b="0" i="0" dirty="0">
                <a:effectLst/>
                <a:latin typeface="Open Sans" panose="020B0606030504020204" pitchFamily="34" charset="0"/>
              </a:rPr>
              <a:t> logging driver - This logging driver built-in to Docker grabs your container’s </a:t>
            </a:r>
            <a:r>
              <a:rPr lang="en-US" b="0" i="0" dirty="0" err="1">
                <a:effectLst/>
                <a:latin typeface="Open Sans" panose="020B0606030504020204" pitchFamily="34" charset="0"/>
              </a:rPr>
              <a:t>stdout</a:t>
            </a:r>
            <a:r>
              <a:rPr lang="en-US" b="0" i="0" dirty="0">
                <a:effectLst/>
                <a:latin typeface="Open Sans" panose="020B0606030504020204" pitchFamily="34" charset="0"/>
              </a:rPr>
              <a:t> and stderr output and automatically pipes to an Amazon CloudWatch log group.</a:t>
            </a:r>
          </a:p>
          <a:p>
            <a:pPr algn="l">
              <a:buFont typeface="Arial" panose="020B0604020202020204" pitchFamily="34" charset="0"/>
              <a:buChar char="•"/>
            </a:pPr>
            <a:r>
              <a:rPr lang="en-US" b="0" i="0" dirty="0">
                <a:effectLst/>
                <a:latin typeface="Open Sans" panose="020B0606030504020204" pitchFamily="34" charset="0"/>
              </a:rPr>
              <a:t>AWS </a:t>
            </a:r>
            <a:r>
              <a:rPr lang="en-US" b="0" i="0" dirty="0" err="1">
                <a:effectLst/>
                <a:latin typeface="Open Sans" panose="020B0606030504020204" pitchFamily="34" charset="0"/>
              </a:rPr>
              <a:t>Firelens</a:t>
            </a:r>
            <a:r>
              <a:rPr lang="en-US" b="0" i="0" dirty="0">
                <a:effectLst/>
                <a:latin typeface="Open Sans" panose="020B0606030504020204" pitchFamily="34" charset="0"/>
              </a:rPr>
              <a:t> - This is a Fluent Bit based sidecar that can be configured as your logging driver. It also supports enhancing your logs with extra metadata, filtering logs, and splitting logs to different destinations. You can check out an example </a:t>
            </a:r>
            <a:r>
              <a:rPr lang="en-US" b="0" i="0" u="sng" dirty="0">
                <a:effectLst/>
                <a:latin typeface="Open Sans" panose="020B0606030504020204" pitchFamily="34" charset="0"/>
                <a:hlinkClick r:id="rId3"/>
              </a:rPr>
              <a:t>pattern for deploying AWS Firelens using AWS CDK</a:t>
            </a:r>
            <a:r>
              <a:rPr lang="en-US" b="0" i="0" dirty="0">
                <a:effectLst/>
                <a:latin typeface="Open Sans" panose="020B0606030504020204" pitchFamily="34" charset="0"/>
              </a:rPr>
              <a:t>.</a:t>
            </a:r>
          </a:p>
          <a:p>
            <a:pPr algn="l"/>
            <a:r>
              <a:rPr lang="en-US" b="0" i="0" dirty="0">
                <a:effectLst/>
                <a:latin typeface="Open Sans" panose="020B0606030504020204" pitchFamily="34" charset="0"/>
              </a:rPr>
              <a:t>Amazon CloudWatch functions as a central storage for all your logs from all your containers. You can view all your logs, from all of your compute, via the AWS console. And you can use AWS CloudWatch Log Insights to query your logs. Queries let you target specific scenarios like exception messages in a specific timeframe, from a task with a specific task ID.</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37</a:t>
            </a:fld>
            <a:endParaRPr lang="en-US" dirty="0"/>
          </a:p>
        </p:txBody>
      </p:sp>
    </p:spTree>
    <p:extLst>
      <p:ext uri="{BB962C8B-B14F-4D97-AF65-F5344CB8AC3E}">
        <p14:creationId xmlns:p14="http://schemas.microsoft.com/office/powerpoint/2010/main" val="1465922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Most services have varying compute workload throughout the day. When workload is high you need to split the work across multiple copies of your container. When workload is low you need to scale down the number of containers to save money.</a:t>
            </a:r>
          </a:p>
          <a:p>
            <a:pPr algn="l"/>
            <a:r>
              <a:rPr lang="en-US" b="0" i="0" dirty="0">
                <a:effectLst/>
                <a:latin typeface="Open Sans" panose="020B0606030504020204" pitchFamily="34" charset="0"/>
              </a:rPr>
              <a:t>Amazon ECS captures metrics from your container deployment to measure how your application is performing. ECS also integrates with AWS Application Auto Scaling so that you can implement scaling polices based on your metrics. Your service’s desired count of containers will increases and decrease automatically as you have more or less workload.</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38</a:t>
            </a:fld>
            <a:endParaRPr lang="en-US" dirty="0"/>
          </a:p>
        </p:txBody>
      </p:sp>
    </p:spTree>
    <p:extLst>
      <p:ext uri="{BB962C8B-B14F-4D97-AF65-F5344CB8AC3E}">
        <p14:creationId xmlns:p14="http://schemas.microsoft.com/office/powerpoint/2010/main" val="15209484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In order to get workload to your containers, your public facing web containers need some form of traffic ingress. ECS integrates with Elastic Load Balancing.</a:t>
            </a:r>
          </a:p>
          <a:p>
            <a:pPr algn="l"/>
            <a:r>
              <a:rPr lang="en-US" b="0" i="0" dirty="0">
                <a:effectLst/>
                <a:latin typeface="Open Sans" panose="020B0606030504020204" pitchFamily="34" charset="0"/>
              </a:rPr>
              <a:t>Here’s how it works. An Elastic Load Balancer is made up of a listener (which accepts traffic from the public internet), and a target group (which is the list of backends that can accept that traffic). You can configure rules so that traffic arriving at the listener gets proxied to targets from a target group.</a:t>
            </a:r>
          </a:p>
          <a:p>
            <a:pPr algn="l"/>
            <a:r>
              <a:rPr lang="en-US" b="0" i="0" dirty="0">
                <a:effectLst/>
                <a:latin typeface="Open Sans" panose="020B0606030504020204" pitchFamily="34" charset="0"/>
              </a:rPr>
              <a:t>When ECS launches a container it automatically configures your target group to add the IP address and port number of the downstream container. ECS keeps your target group’s list in sync as containers start and stop. Even if your container suddenly crashes, or you terminate an EC2 instance, ECS will react and update your load balancer’s target group list.</a:t>
            </a:r>
          </a:p>
          <a:p>
            <a:pPr algn="l"/>
            <a:r>
              <a:rPr lang="en-US" b="0" i="0" dirty="0">
                <a:effectLst/>
                <a:latin typeface="Open Sans" panose="020B0606030504020204" pitchFamily="34" charset="0"/>
              </a:rPr>
              <a:t>Additionally, when stopping tasks ECS safely drains traffic from tasks that are in a load balancer. ECS does this by configuring the load balancer to stop sending new traffic to the task. ECS waits for the task to stop serving any in flight traffic before it stops the task.</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39</a:t>
            </a:fld>
            <a:endParaRPr lang="en-US" dirty="0"/>
          </a:p>
        </p:txBody>
      </p:sp>
    </p:spTree>
    <p:extLst>
      <p:ext uri="{BB962C8B-B14F-4D97-AF65-F5344CB8AC3E}">
        <p14:creationId xmlns:p14="http://schemas.microsoft.com/office/powerpoint/2010/main" val="26987550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Without a firewall or private networking your containers would be potentially open to attack by malicious actors. Fortunately ECS natively integrates with Amazon VPC.</a:t>
            </a:r>
          </a:p>
          <a:p>
            <a:pPr algn="l"/>
            <a:r>
              <a:rPr lang="en-US" b="0" i="0" dirty="0">
                <a:effectLst/>
                <a:latin typeface="Open Sans" panose="020B0606030504020204" pitchFamily="34" charset="0"/>
              </a:rPr>
              <a:t>ECS gives each task an Elastic Network Adapter (ENI), with its own IP address and it’s own security group. The security group allows you to define custom ingress rules for each container in your cluster. This isolation works even when containers are running on the same underlying EC2 host. The EC2 instance gets multiple ENI’s attached to it, and multiple private IP addresses from your VPC. Each private IP address goes to a different container. Additionally any outgoing traffic originating from a container enters the VPC via it’s own ENI.</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40</a:t>
            </a:fld>
            <a:endParaRPr lang="en-US" dirty="0"/>
          </a:p>
        </p:txBody>
      </p:sp>
    </p:spTree>
    <p:extLst>
      <p:ext uri="{BB962C8B-B14F-4D97-AF65-F5344CB8AC3E}">
        <p14:creationId xmlns:p14="http://schemas.microsoft.com/office/powerpoint/2010/main" val="2126189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ECS is designed so that you can make granular security group rules. For example in this diagram you can see that traffic has been allowed or denied for each potential network connection.</a:t>
            </a:r>
          </a:p>
          <a:p>
            <a:pPr algn="l"/>
            <a:r>
              <a:rPr lang="en-US" b="0" i="0" dirty="0">
                <a:effectLst/>
                <a:latin typeface="Open Sans" panose="020B0606030504020204" pitchFamily="34" charset="0"/>
              </a:rPr>
              <a:t>The web container does not accept traffic directly from the public internet. It only accepts traffic from the load balancer. The load balancer is the only part of the infrastructure that is allowed to accept direct traffic from the public internet. The load balancer can filter out many types of bad traffic, and only allow good internet traffic through to the web service.</a:t>
            </a:r>
          </a:p>
          <a:p>
            <a:pPr algn="l"/>
            <a:r>
              <a:rPr lang="en-US" b="0" i="0" dirty="0">
                <a:effectLst/>
                <a:latin typeface="Open Sans" panose="020B0606030504020204" pitchFamily="34" charset="0"/>
              </a:rPr>
              <a:t>Additionally, in this diagram the running containers are not allowed to talk to each other unless </a:t>
            </a:r>
            <a:r>
              <a:rPr lang="en-US" b="0" i="0" dirty="0" err="1">
                <a:effectLst/>
                <a:latin typeface="Open Sans" panose="020B0606030504020204" pitchFamily="34" charset="0"/>
              </a:rPr>
              <a:t>explictly</a:t>
            </a:r>
            <a:r>
              <a:rPr lang="en-US" b="0" i="0" dirty="0">
                <a:effectLst/>
                <a:latin typeface="Open Sans" panose="020B0606030504020204" pitchFamily="34" charset="0"/>
              </a:rPr>
              <a:t> allowed to do so by a security group ingress rule. You can see that the web container has been allowed to initiate connections to the API container, because the website needs to fetch some info from the API in order to build the web page. However the API container is not allowed to initiate connections to the web container, because there is no legitimate reason why the backend API would need to do that.</a:t>
            </a:r>
          </a:p>
          <a:p>
            <a:pPr algn="l"/>
            <a:r>
              <a:rPr lang="en-US" b="0" i="0" dirty="0">
                <a:effectLst/>
                <a:latin typeface="Open Sans" panose="020B0606030504020204" pitchFamily="34" charset="0"/>
              </a:rPr>
              <a:t>You can and should make your traffic ingress rules as granular as possible, for added security.</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41</a:t>
            </a:fld>
            <a:endParaRPr lang="en-US" dirty="0"/>
          </a:p>
        </p:txBody>
      </p:sp>
    </p:spTree>
    <p:extLst>
      <p:ext uri="{BB962C8B-B14F-4D97-AF65-F5344CB8AC3E}">
        <p14:creationId xmlns:p14="http://schemas.microsoft.com/office/powerpoint/2010/main" val="37628237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This leads into the next topic: finding other containers in the cluster. Container to container communication requires that containers be able to locate each other by IP address. This is complex because containers tend to be ephemeral and they get a new IP address each time they restart. As ECS services scale up and down the container count and container IP addresses will be continuously changing.</a:t>
            </a:r>
          </a:p>
          <a:p>
            <a:pPr algn="l"/>
            <a:r>
              <a:rPr lang="en-US" b="0" i="0" dirty="0">
                <a:effectLst/>
                <a:latin typeface="Open Sans" panose="020B0606030504020204" pitchFamily="34" charset="0"/>
              </a:rPr>
              <a:t>ECS integrates with service discovery to help containers find each other in the cluster. AWS Cloud Map is designed to keep track of a list of IP addresses for instances of a service. You applications can make use of Cloud Map via DNS record, or API call. ECS keeps AWS Cloud Map synced with a list of the container IP addresses, just like it keeps the load balancer target group synced.</a:t>
            </a:r>
          </a:p>
          <a:p>
            <a:pPr algn="l"/>
            <a:r>
              <a:rPr lang="en-US" b="0" i="0" dirty="0">
                <a:effectLst/>
                <a:latin typeface="Open Sans" panose="020B0606030504020204" pitchFamily="34" charset="0"/>
              </a:rPr>
              <a:t>This makes it easier for you to have one container make network requests to another container. For example the web service can send a request to the API service by using a DNS name like </a:t>
            </a:r>
            <a:r>
              <a:rPr lang="en-US" b="0" i="0" dirty="0" err="1">
                <a:effectLst/>
                <a:latin typeface="Open Sans" panose="020B0606030504020204" pitchFamily="34" charset="0"/>
              </a:rPr>
              <a:t>api.production.internal</a:t>
            </a:r>
            <a:endParaRPr lang="en-US" b="0" i="0" dirty="0">
              <a:effectLst/>
              <a:latin typeface="Open Sans" panose="020B0606030504020204" pitchFamily="34" charset="0"/>
            </a:endParaRPr>
          </a:p>
          <a:p>
            <a:pPr algn="l"/>
            <a:r>
              <a:rPr lang="en-US" b="0" i="0" dirty="0">
                <a:effectLst/>
                <a:latin typeface="Open Sans" panose="020B0606030504020204" pitchFamily="34" charset="0"/>
              </a:rPr>
              <a:t>DNS based service discovery is very low latency as traffic travels directly from one container to the other container. However it is a bit complex as you need to handle request retries and other service to service communication best practices.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42</a:t>
            </a:fld>
            <a:endParaRPr lang="en-US" dirty="0"/>
          </a:p>
        </p:txBody>
      </p:sp>
    </p:spTree>
    <p:extLst>
      <p:ext uri="{BB962C8B-B14F-4D97-AF65-F5344CB8AC3E}">
        <p14:creationId xmlns:p14="http://schemas.microsoft.com/office/powerpoint/2010/main" val="32122718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If you are deploying a microservice architecture there is a lot of service to service communication, so you may prefer to use a service mesh.</a:t>
            </a:r>
          </a:p>
          <a:p>
            <a:pPr algn="l"/>
            <a:r>
              <a:rPr lang="en-US" b="0" i="0" dirty="0">
                <a:effectLst/>
                <a:latin typeface="Open Sans" panose="020B0606030504020204" pitchFamily="34" charset="0"/>
              </a:rPr>
              <a:t>ECS Service Connect is an Envoy Proxy powered service mesh built-in to ECS. When you enable Service Connect for your service, each service launched task in your cluster gets a tiny Envoy Proxy sidecar attached to it. Your service’s outbound service to service traffic gets routed through this container.</a:t>
            </a:r>
          </a:p>
          <a:p>
            <a:pPr algn="l"/>
            <a:r>
              <a:rPr lang="en-US" b="0" i="0" dirty="0">
                <a:effectLst/>
                <a:latin typeface="Open Sans" panose="020B0606030504020204" pitchFamily="34" charset="0"/>
              </a:rPr>
              <a:t>The Envoy Proxy sidecar gets configuration updates from the ECS control plane, so it is aware of the IP addresses of other tasks in the cluster. As containers start and stop ECS pushes updates to the Envoy Proxy container so it is proactively updated with the current state of the downstream tasks that are available. The Envoy Proxy container also handles retries and other important service to service communication responsibilities that you wish to offload out of your application code.</a:t>
            </a:r>
          </a:p>
          <a:p>
            <a:pPr algn="l"/>
            <a:r>
              <a:rPr lang="en-US" b="0" i="0" dirty="0">
                <a:effectLst/>
                <a:latin typeface="Open Sans" panose="020B0606030504020204" pitchFamily="34" charset="0"/>
              </a:rPr>
              <a:t>ECS Service Connect is great to use when you have lots of microservices in your cluster, you don’t want to implement your own service to service communication boilerplate, and you don’t want to pay for an internal load balancer.</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43</a:t>
            </a:fld>
            <a:endParaRPr lang="en-US" dirty="0"/>
          </a:p>
        </p:txBody>
      </p:sp>
    </p:spTree>
    <p:extLst>
      <p:ext uri="{BB962C8B-B14F-4D97-AF65-F5344CB8AC3E}">
        <p14:creationId xmlns:p14="http://schemas.microsoft.com/office/powerpoint/2010/main" val="15331244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If you are running on AWS, you probably want to use other AWS services. For example, your application may wish to store objects in S3, or take advantage of a serverless NoSQL table powered by Amazon DynamoDB.</a:t>
            </a:r>
          </a:p>
          <a:p>
            <a:pPr algn="l"/>
            <a:r>
              <a:rPr lang="en-US" b="0" i="0" dirty="0">
                <a:effectLst/>
                <a:latin typeface="Open Sans" panose="020B0606030504020204" pitchFamily="34" charset="0"/>
              </a:rPr>
              <a:t>In order to make API calls to other AWS services you application needs an IAM role. ECS handles IAM role vending automatically. You configure the IAM role that you wish your application to use as part of your task definition. When ECS launches your task it will configure a metadata endpoint that automatically serves short lived, auto rotating AWS credentials to the AWS SDK inside of your application.</a:t>
            </a:r>
          </a:p>
          <a:p>
            <a:pPr algn="l"/>
            <a:r>
              <a:rPr lang="en-US" b="0" i="0" dirty="0">
                <a:effectLst/>
                <a:latin typeface="Open Sans" panose="020B0606030504020204" pitchFamily="34" charset="0"/>
              </a:rPr>
              <a:t>This is great for security because you can give each of your containers its own unique IAM role. Even if the containers are running side by side on the same underlying EC2 host, each container will have its own IAM role with its own access level to the rest of AWS. This allows you to build a secure, minimal access setup. In the diagram above you can see that one container has access to a resources in S3 and the other container has access to a resource in DynamoDB. But the containers are not able to access each other’s AWS resources.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44</a:t>
            </a:fld>
            <a:endParaRPr lang="en-US" dirty="0"/>
          </a:p>
        </p:txBody>
      </p:sp>
    </p:spTree>
    <p:extLst>
      <p:ext uri="{BB962C8B-B14F-4D97-AF65-F5344CB8AC3E}">
        <p14:creationId xmlns:p14="http://schemas.microsoft.com/office/powerpoint/2010/main" val="13461534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Persisting data is very important for all applications. Wherever it makes sense, you should take advantage of serverless cloud API’s like S3 or DynamoDB. But sometimes you just want to write a file to disk and have it persist. This can be challenging with containers because they are designed to be ephemeral. When a container restarts it could be restarted on completely different hardware.</a:t>
            </a:r>
          </a:p>
          <a:p>
            <a:pPr algn="l"/>
            <a:r>
              <a:rPr lang="en-US" b="0" i="0" dirty="0">
                <a:effectLst/>
                <a:latin typeface="Open Sans" panose="020B0606030504020204" pitchFamily="34" charset="0"/>
              </a:rPr>
              <a:t>ECS integrates with Elastic File System to provide durable storage for your containers. An Elastic File System is a network file system that not only persists your critical data between restarts, but it also ensures that you can mount the same volume to different containers and they will all see the same shared file data. Any changes made by one container will be seen by all containers.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45</a:t>
            </a:fld>
            <a:endParaRPr lang="en-US" dirty="0"/>
          </a:p>
        </p:txBody>
      </p:sp>
    </p:spTree>
    <p:extLst>
      <p:ext uri="{BB962C8B-B14F-4D97-AF65-F5344CB8AC3E}">
        <p14:creationId xmlns:p14="http://schemas.microsoft.com/office/powerpoint/2010/main" val="12735138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ECS gives you ECS Exec, a secure way to access your live containers and run commands inside.</a:t>
            </a:r>
          </a:p>
          <a:p>
            <a:pPr algn="l"/>
            <a:r>
              <a:rPr lang="en-US" b="0" i="0" dirty="0">
                <a:effectLst/>
                <a:latin typeface="Open Sans" panose="020B0606030504020204" pitchFamily="34" charset="0"/>
              </a:rPr>
              <a:t>You may have used SSH to access an EC2 instance. SSH requires that you open up port 22 to inbound traffic from the internet. An SSH server listens on port 22, uses cryptographic verification to validate that you are an authorized user of the machine, then gives you secure access to an interactive shell on the remote instance.</a:t>
            </a:r>
          </a:p>
          <a:p>
            <a:pPr algn="l"/>
            <a:r>
              <a:rPr lang="en-US" b="0" i="0" dirty="0">
                <a:effectLst/>
                <a:latin typeface="Open Sans" panose="020B0606030504020204" pitchFamily="34" charset="0"/>
              </a:rPr>
              <a:t>ECS Exec is designed to not require any open ports at all. Instead, your task initiates opening up a connection to the AWS Systems Manager service. AWS Systems Manager keeps this connection open on its side and can communicate back down to an agent running in the task if needed. If you want to connect to your container you can use the AWS CLI to open a connection up from your local machine to the Systems Manager service. If you have the right IAM permissions, then Systems Manager will securely connect you through to the container, and you will be able to run commands via an interactive shell inside of your remote container.</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46</a:t>
            </a:fld>
            <a:endParaRPr lang="en-US" dirty="0"/>
          </a:p>
        </p:txBody>
      </p:sp>
    </p:spTree>
    <p:extLst>
      <p:ext uri="{BB962C8B-B14F-4D97-AF65-F5344CB8AC3E}">
        <p14:creationId xmlns:p14="http://schemas.microsoft.com/office/powerpoint/2010/main" val="27553033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This presentation has introduced the core concepts of Elastic Container Service, by covering the following topics.</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47</a:t>
            </a:fld>
            <a:endParaRPr lang="en-US" dirty="0"/>
          </a:p>
        </p:txBody>
      </p:sp>
    </p:spTree>
    <p:extLst>
      <p:ext uri="{BB962C8B-B14F-4D97-AF65-F5344CB8AC3E}">
        <p14:creationId xmlns:p14="http://schemas.microsoft.com/office/powerpoint/2010/main" val="565340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effectLst/>
                <a:latin typeface="Open Sans" panose="020B0606030504020204" pitchFamily="34" charset="0"/>
              </a:rPr>
              <a:t>Containers are based on a modern, open source application packaging format. Container images simplify software distribution and help you run containers anywhere you want. You build a container image, push it, and then run containers based on your container image.</a:t>
            </a:r>
          </a:p>
          <a:p>
            <a:pPr algn="l">
              <a:buFont typeface="Arial" panose="020B0604020202020204" pitchFamily="34" charset="0"/>
              <a:buChar char="•"/>
            </a:pPr>
            <a:r>
              <a:rPr lang="en-US" b="0" i="0" dirty="0">
                <a:effectLst/>
                <a:latin typeface="Open Sans" panose="020B0606030504020204" pitchFamily="34" charset="0"/>
              </a:rPr>
              <a:t>Amazon ECS is a container orchestrator that helps launch and monitor many copies of your application container across underlying compute such as Amazon EC2.</a:t>
            </a:r>
          </a:p>
          <a:p>
            <a:pPr algn="l">
              <a:buFont typeface="Arial" panose="020B0604020202020204" pitchFamily="34" charset="0"/>
              <a:buChar char="•"/>
            </a:pPr>
            <a:r>
              <a:rPr lang="en-US" b="0" i="0" dirty="0">
                <a:effectLst/>
                <a:latin typeface="Open Sans" panose="020B0606030504020204" pitchFamily="34" charset="0"/>
              </a:rPr>
              <a:t>AWS </a:t>
            </a:r>
            <a:r>
              <a:rPr lang="en-US" b="0" i="0" dirty="0" err="1">
                <a:effectLst/>
                <a:latin typeface="Open Sans" panose="020B0606030504020204" pitchFamily="34" charset="0"/>
              </a:rPr>
              <a:t>Fargate</a:t>
            </a:r>
            <a:r>
              <a:rPr lang="en-US" b="0" i="0" dirty="0">
                <a:effectLst/>
                <a:latin typeface="Open Sans" panose="020B0606030504020204" pitchFamily="34" charset="0"/>
              </a:rPr>
              <a:t> is serverless capacity to run your containers. If you prefer less maintenance overhead, then you’ll prefer AWS </a:t>
            </a:r>
            <a:r>
              <a:rPr lang="en-US" b="0" i="0" dirty="0" err="1">
                <a:effectLst/>
                <a:latin typeface="Open Sans" panose="020B0606030504020204" pitchFamily="34" charset="0"/>
              </a:rPr>
              <a:t>Fargate</a:t>
            </a:r>
            <a:r>
              <a:rPr lang="en-US" b="0" i="0" dirty="0">
                <a:effectLst/>
                <a:latin typeface="Open Sans" panose="020B0606030504020204" pitchFamily="34" charset="0"/>
              </a:rPr>
              <a:t>.</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48</a:t>
            </a:fld>
            <a:endParaRPr lang="en-US" dirty="0"/>
          </a:p>
        </p:txBody>
      </p:sp>
    </p:spTree>
    <p:extLst>
      <p:ext uri="{BB962C8B-B14F-4D97-AF65-F5344CB8AC3E}">
        <p14:creationId xmlns:p14="http://schemas.microsoft.com/office/powerpoint/2010/main" val="24901276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ECS operates using the following core concepts:</a:t>
            </a:r>
          </a:p>
          <a:p>
            <a:pPr algn="l">
              <a:buFont typeface="Arial" panose="020B0604020202020204" pitchFamily="34" charset="0"/>
              <a:buChar char="•"/>
            </a:pPr>
            <a:r>
              <a:rPr lang="en-US" b="0" i="0" dirty="0">
                <a:effectLst/>
                <a:latin typeface="Open Sans" panose="020B0606030504020204" pitchFamily="34" charset="0"/>
              </a:rPr>
              <a:t>Task definitions define the settings for how you wish to run your container. You create task definition revisions as you publish new versions of your application.</a:t>
            </a:r>
          </a:p>
          <a:p>
            <a:pPr algn="l">
              <a:buFont typeface="Arial" panose="020B0604020202020204" pitchFamily="34" charset="0"/>
              <a:buChar char="•"/>
            </a:pPr>
            <a:r>
              <a:rPr lang="en-US" b="0" i="0" dirty="0">
                <a:effectLst/>
                <a:latin typeface="Open Sans" panose="020B0606030504020204" pitchFamily="34" charset="0"/>
              </a:rPr>
              <a:t>You turn a task definition into a running task by launching it via the ECS API.</a:t>
            </a:r>
          </a:p>
          <a:p>
            <a:pPr algn="l">
              <a:buFont typeface="Arial" panose="020B0604020202020204" pitchFamily="34" charset="0"/>
              <a:buChar char="•"/>
            </a:pPr>
            <a:r>
              <a:rPr lang="en-US" b="0" i="0" dirty="0">
                <a:effectLst/>
                <a:latin typeface="Open Sans" panose="020B0606030504020204" pitchFamily="34" charset="0"/>
              </a:rPr>
              <a:t>You can launch a standalone task that runs to completion, then exits. Or you can create a long running service that launches multiple copies of your task and tries to maintain a certain number of running tasks at all times.</a:t>
            </a:r>
          </a:p>
          <a:p>
            <a:pPr algn="l">
              <a:buFont typeface="Arial" panose="020B0604020202020204" pitchFamily="34" charset="0"/>
              <a:buChar char="•"/>
            </a:pPr>
            <a:r>
              <a:rPr lang="en-US" b="0" i="0" dirty="0">
                <a:effectLst/>
                <a:latin typeface="Open Sans" panose="020B0606030504020204" pitchFamily="34" charset="0"/>
              </a:rPr>
              <a:t>You can update a service to start a rolling deployment that replaces old tasks with new tasks that run a new version of your code.</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49</a:t>
            </a:fld>
            <a:endParaRPr lang="en-US" dirty="0"/>
          </a:p>
        </p:txBody>
      </p:sp>
    </p:spTree>
    <p:extLst>
      <p:ext uri="{BB962C8B-B14F-4D97-AF65-F5344CB8AC3E}">
        <p14:creationId xmlns:p14="http://schemas.microsoft.com/office/powerpoint/2010/main" val="11310019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ECS connects your containers to the rest of the AWS toolkit:</a:t>
            </a:r>
          </a:p>
          <a:p>
            <a:pPr algn="l">
              <a:buFont typeface="Arial" panose="020B0604020202020204" pitchFamily="34" charset="0"/>
              <a:buChar char="•"/>
            </a:pPr>
            <a:r>
              <a:rPr lang="en-US" b="0" i="0" dirty="0">
                <a:effectLst/>
                <a:latin typeface="Open Sans" panose="020B0606030504020204" pitchFamily="34" charset="0"/>
              </a:rPr>
              <a:t>Logs and metrics - Amazon CloudWatch</a:t>
            </a:r>
          </a:p>
          <a:p>
            <a:pPr algn="l">
              <a:buFont typeface="Arial" panose="020B0604020202020204" pitchFamily="34" charset="0"/>
              <a:buChar char="•"/>
            </a:pPr>
            <a:r>
              <a:rPr lang="en-US" b="0" i="0" dirty="0">
                <a:effectLst/>
                <a:latin typeface="Open Sans" panose="020B0606030504020204" pitchFamily="34" charset="0"/>
              </a:rPr>
              <a:t>Auto Scaling - AWS Application Auto Scaling</a:t>
            </a:r>
          </a:p>
          <a:p>
            <a:pPr algn="l">
              <a:buFont typeface="Arial" panose="020B0604020202020204" pitchFamily="34" charset="0"/>
              <a:buChar char="•"/>
            </a:pPr>
            <a:r>
              <a:rPr lang="en-US" b="0" i="0" dirty="0">
                <a:effectLst/>
                <a:latin typeface="Open Sans" panose="020B0606030504020204" pitchFamily="34" charset="0"/>
              </a:rPr>
              <a:t>Ingress - Elastic Load Balancing</a:t>
            </a:r>
          </a:p>
          <a:p>
            <a:pPr algn="l">
              <a:buFont typeface="Arial" panose="020B0604020202020204" pitchFamily="34" charset="0"/>
              <a:buChar char="•"/>
            </a:pPr>
            <a:r>
              <a:rPr lang="en-US" b="0" i="0" dirty="0">
                <a:effectLst/>
                <a:latin typeface="Open Sans" panose="020B0606030504020204" pitchFamily="34" charset="0"/>
              </a:rPr>
              <a:t>Firewall and Network Security - Amazon Virtual Private Cloud (Amazon VPC)</a:t>
            </a:r>
          </a:p>
          <a:p>
            <a:pPr algn="l">
              <a:buFont typeface="Arial" panose="020B0604020202020204" pitchFamily="34" charset="0"/>
              <a:buChar char="•"/>
            </a:pPr>
            <a:r>
              <a:rPr lang="en-US" b="0" i="0" dirty="0">
                <a:effectLst/>
                <a:latin typeface="Open Sans" panose="020B0606030504020204" pitchFamily="34" charset="0"/>
              </a:rPr>
              <a:t>Service Discovery - AWS </a:t>
            </a:r>
            <a:r>
              <a:rPr lang="en-US" b="0" i="0" dirty="0" err="1">
                <a:effectLst/>
                <a:latin typeface="Open Sans" panose="020B0606030504020204" pitchFamily="34" charset="0"/>
              </a:rPr>
              <a:t>CloudMap</a:t>
            </a:r>
            <a:r>
              <a:rPr lang="en-US" b="0" i="0" dirty="0">
                <a:effectLst/>
                <a:latin typeface="Open Sans" panose="020B0606030504020204" pitchFamily="34" charset="0"/>
              </a:rPr>
              <a:t> and ECS Service Connect</a:t>
            </a:r>
          </a:p>
          <a:p>
            <a:pPr algn="l">
              <a:buFont typeface="Arial" panose="020B0604020202020204" pitchFamily="34" charset="0"/>
              <a:buChar char="•"/>
            </a:pPr>
            <a:r>
              <a:rPr lang="en-US" b="0" i="0" dirty="0">
                <a:effectLst/>
                <a:latin typeface="Open Sans" panose="020B0606030504020204" pitchFamily="34" charset="0"/>
              </a:rPr>
              <a:t>Roles - AWS Identity and Access Management (IAM)</a:t>
            </a:r>
          </a:p>
          <a:p>
            <a:pPr algn="l">
              <a:buFont typeface="Arial" panose="020B0604020202020204" pitchFamily="34" charset="0"/>
              <a:buChar char="•"/>
            </a:pPr>
            <a:r>
              <a:rPr lang="en-US" b="0" i="0" dirty="0">
                <a:effectLst/>
                <a:latin typeface="Open Sans" panose="020B0606030504020204" pitchFamily="34" charset="0"/>
              </a:rPr>
              <a:t>Durable filesystem - Amazon Elastic File System (EFS)</a:t>
            </a:r>
          </a:p>
          <a:p>
            <a:pPr algn="l">
              <a:buFont typeface="Arial" panose="020B0604020202020204" pitchFamily="34" charset="0"/>
              <a:buChar char="•"/>
            </a:pPr>
            <a:r>
              <a:rPr lang="en-US" b="0" i="0" dirty="0">
                <a:effectLst/>
                <a:latin typeface="Open Sans" panose="020B0606030504020204" pitchFamily="34" charset="0"/>
              </a:rPr>
              <a:t>Interactive shell access - ECS Exec through AWS Systems Manager</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50</a:t>
            </a:fld>
            <a:endParaRPr lang="en-US" dirty="0"/>
          </a:p>
        </p:txBody>
      </p:sp>
    </p:spTree>
    <p:extLst>
      <p:ext uri="{BB962C8B-B14F-4D97-AF65-F5344CB8AC3E}">
        <p14:creationId xmlns:p14="http://schemas.microsoft.com/office/powerpoint/2010/main" val="13962122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br>
              <a:rPr lang="en-US" dirty="0"/>
            </a:br>
            <a:br>
              <a:rPr lang="en-US" dirty="0"/>
            </a:br>
            <a:r>
              <a:rPr lang="en-US" dirty="0"/>
              <a:t>https://</a:t>
            </a:r>
            <a:r>
              <a:rPr lang="en-US" dirty="0" err="1"/>
              <a:t>containersonaws.com</a:t>
            </a:r>
            <a:r>
              <a:rPr lang="en-US" dirty="0"/>
              <a:t>/presentations/amazon-</a:t>
            </a:r>
            <a:r>
              <a:rPr lang="en-US" dirty="0" err="1"/>
              <a:t>ecs</a:t>
            </a:r>
            <a:r>
              <a:rPr lang="en-US" dirty="0"/>
              <a:t>-core-concepts/</a:t>
            </a:r>
          </a:p>
        </p:txBody>
      </p:sp>
      <p:sp>
        <p:nvSpPr>
          <p:cNvPr id="4" name="Slide Number Placeholder 3"/>
          <p:cNvSpPr>
            <a:spLocks noGrp="1"/>
          </p:cNvSpPr>
          <p:nvPr>
            <p:ph type="sldNum" sz="quarter" idx="5"/>
          </p:nvPr>
        </p:nvSpPr>
        <p:spPr/>
        <p:txBody>
          <a:bodyPr/>
          <a:lstStyle/>
          <a:p>
            <a:fld id="{69C3F2ED-74C5-7D4F-8560-0CC253E9A436}" type="slidenum">
              <a:rPr lang="en-US" smtClean="0"/>
              <a:pPr/>
              <a:t>51</a:t>
            </a:fld>
            <a:endParaRPr lang="en-US" dirty="0"/>
          </a:p>
        </p:txBody>
      </p:sp>
    </p:spTree>
    <p:extLst>
      <p:ext uri="{BB962C8B-B14F-4D97-AF65-F5344CB8AC3E}">
        <p14:creationId xmlns:p14="http://schemas.microsoft.com/office/powerpoint/2010/main" val="2329290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_TwoSpeakers">
    <p:spTree>
      <p:nvGrpSpPr>
        <p:cNvPr id="1" name=""/>
        <p:cNvGrpSpPr/>
        <p:nvPr/>
      </p:nvGrpSpPr>
      <p:grpSpPr>
        <a:xfrm>
          <a:off x="0" y="0"/>
          <a:ext cx="0" cy="0"/>
          <a:chOff x="0" y="0"/>
          <a:chExt cx="0" cy="0"/>
        </a:xfrm>
      </p:grpSpPr>
      <p:pic>
        <p:nvPicPr>
          <p:cNvPr id="3" name="Picture 2" descr="A picture containing circuit&#10;&#10;Description automatically generated">
            <a:extLst>
              <a:ext uri="{FF2B5EF4-FFF2-40B4-BE49-F238E27FC236}">
                <a16:creationId xmlns:a16="http://schemas.microsoft.com/office/drawing/2014/main" id="{EB79ABD2-77EF-0C4F-B055-29A37E0C20F7}"/>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6" name="Text Placeholder 11"/>
          <p:cNvSpPr>
            <a:spLocks noGrp="1"/>
          </p:cNvSpPr>
          <p:nvPr>
            <p:ph type="body" sz="quarter" idx="10" hasCustomPrompt="1"/>
          </p:nvPr>
        </p:nvSpPr>
        <p:spPr>
          <a:xfrm>
            <a:off x="548640" y="5950356"/>
            <a:ext cx="5892800" cy="996597"/>
          </a:xfrm>
          <a:prstGeom prst="rect">
            <a:avLst/>
          </a:prstGeom>
        </p:spPr>
        <p:txBody>
          <a:bodyPr>
            <a:normAutofit/>
          </a:bodyPr>
          <a:lstStyle>
            <a:lvl1pPr marL="0" indent="0" algn="l">
              <a:buNone/>
              <a:defRPr sz="2600" baseline="0"/>
            </a:lvl1pPr>
          </a:lstStyle>
          <a:p>
            <a:pPr lvl="0"/>
            <a:r>
              <a:rPr lang="en-US" dirty="0"/>
              <a:t>Click to edit presenter, team</a:t>
            </a:r>
          </a:p>
          <a:p>
            <a:pPr lvl="0"/>
            <a:r>
              <a:rPr lang="en-US" dirty="0"/>
              <a:t>Click to edit date, location</a:t>
            </a:r>
          </a:p>
        </p:txBody>
      </p:sp>
      <p:sp>
        <p:nvSpPr>
          <p:cNvPr id="10" name="Text Placeholder 8"/>
          <p:cNvSpPr>
            <a:spLocks noGrp="1"/>
          </p:cNvSpPr>
          <p:nvPr>
            <p:ph type="body" sz="quarter" idx="12" hasCustomPrompt="1"/>
          </p:nvPr>
        </p:nvSpPr>
        <p:spPr>
          <a:xfrm>
            <a:off x="548640" y="3053166"/>
            <a:ext cx="11719981" cy="1191259"/>
          </a:xfrm>
          <a:prstGeom prst="rect">
            <a:avLst/>
          </a:prstGeom>
        </p:spPr>
        <p:txBody>
          <a:bodyPr>
            <a:noAutofit/>
          </a:bodyPr>
          <a:lstStyle>
            <a:lvl1pPr marL="0" indent="0" algn="l">
              <a:buNone/>
              <a:defRPr sz="6400" b="1" i="0" baseline="0">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Click to edit title</a:t>
            </a:r>
          </a:p>
        </p:txBody>
      </p:sp>
      <p:sp>
        <p:nvSpPr>
          <p:cNvPr id="12" name="Text Placeholder 11"/>
          <p:cNvSpPr>
            <a:spLocks noGrp="1"/>
          </p:cNvSpPr>
          <p:nvPr>
            <p:ph type="body" sz="quarter" idx="13" hasCustomPrompt="1"/>
          </p:nvPr>
        </p:nvSpPr>
        <p:spPr>
          <a:xfrm>
            <a:off x="548640" y="4253721"/>
            <a:ext cx="9666531" cy="1231243"/>
          </a:xfrm>
          <a:prstGeom prst="rect">
            <a:avLst/>
          </a:prstGeom>
        </p:spPr>
        <p:txBody>
          <a:bodyPr/>
          <a:lstStyle>
            <a:lvl1pPr marL="0" indent="0" algn="l">
              <a:buNone/>
              <a:defRPr sz="2900"/>
            </a:lvl1pPr>
          </a:lstStyle>
          <a:p>
            <a:pPr lvl="0"/>
            <a:r>
              <a:rPr lang="en-US" dirty="0"/>
              <a:t>Click to edit subtitle</a:t>
            </a:r>
          </a:p>
        </p:txBody>
      </p:sp>
      <p:pic>
        <p:nvPicPr>
          <p:cNvPr id="9" name="Picture 8"/>
          <p:cNvPicPr>
            <a:picLocks noChangeAspect="1"/>
          </p:cNvPicPr>
          <p:nvPr userDrawn="1"/>
        </p:nvPicPr>
        <p:blipFill>
          <a:blip r:embed="rId3"/>
          <a:srcRect/>
          <a:stretch/>
        </p:blipFill>
        <p:spPr>
          <a:xfrm>
            <a:off x="548820" y="731520"/>
            <a:ext cx="1356939" cy="811459"/>
          </a:xfrm>
          <a:prstGeom prst="rect">
            <a:avLst/>
          </a:prstGeom>
        </p:spPr>
      </p:pic>
      <p:sp>
        <p:nvSpPr>
          <p:cNvPr id="7" name="TextBox 6">
            <a:extLst>
              <a:ext uri="{FF2B5EF4-FFF2-40B4-BE49-F238E27FC236}">
                <a16:creationId xmlns:a16="http://schemas.microsoft.com/office/drawing/2014/main" id="{8FA84D03-8133-8347-8776-300EBD9F8B8C}"/>
              </a:ext>
            </a:extLst>
          </p:cNvPr>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 </a:t>
            </a:r>
          </a:p>
        </p:txBody>
      </p:sp>
      <p:sp>
        <p:nvSpPr>
          <p:cNvPr id="4" name="Content Placeholder 3">
            <a:extLst>
              <a:ext uri="{FF2B5EF4-FFF2-40B4-BE49-F238E27FC236}">
                <a16:creationId xmlns:a16="http://schemas.microsoft.com/office/drawing/2014/main" id="{8DC4DB24-AA3B-7D40-A2CC-0837CCA5ED90}"/>
              </a:ext>
            </a:extLst>
          </p:cNvPr>
          <p:cNvSpPr>
            <a:spLocks noGrp="1"/>
          </p:cNvSpPr>
          <p:nvPr>
            <p:ph sz="quarter" idx="14"/>
          </p:nvPr>
        </p:nvSpPr>
        <p:spPr>
          <a:xfrm>
            <a:off x="839788" y="7683500"/>
            <a:ext cx="914400" cy="91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704089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_of_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0CA0-5CE7-1A4B-ACE6-C7A15B82CC8C}"/>
              </a:ext>
            </a:extLst>
          </p:cNvPr>
          <p:cNvSpPr>
            <a:spLocks noGrp="1"/>
          </p:cNvSpPr>
          <p:nvPr>
            <p:ph type="title"/>
          </p:nvPr>
        </p:nvSpPr>
        <p:spPr>
          <a:xfrm>
            <a:off x="548640" y="183898"/>
            <a:ext cx="13510260" cy="993392"/>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7710D4E-8635-D746-9FE7-1EE20F49E45F}"/>
              </a:ext>
            </a:extLst>
          </p:cNvPr>
          <p:cNvSpPr>
            <a:spLocks noGrp="1"/>
          </p:cNvSpPr>
          <p:nvPr>
            <p:ph type="body" sz="quarter" idx="10"/>
          </p:nvPr>
        </p:nvSpPr>
        <p:spPr>
          <a:xfrm>
            <a:off x="548640" y="1645920"/>
            <a:ext cx="13510260" cy="4686301"/>
          </a:xfrm>
          <a:prstGeom prst="rect">
            <a:avLst/>
          </a:prstGeom>
        </p:spPr>
        <p:txBody>
          <a:bodyPr/>
          <a:lstStyle>
            <a:lvl5pPr>
              <a:defRPr sz="1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348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_Slide_and_Subtitle">
    <p:spTree>
      <p:nvGrpSpPr>
        <p:cNvPr id="1" name=""/>
        <p:cNvGrpSpPr/>
        <p:nvPr/>
      </p:nvGrpSpPr>
      <p:grpSpPr>
        <a:xfrm>
          <a:off x="0" y="0"/>
          <a:ext cx="0" cy="0"/>
          <a:chOff x="0" y="0"/>
          <a:chExt cx="0" cy="0"/>
        </a:xfrm>
      </p:grpSpPr>
      <p:pic>
        <p:nvPicPr>
          <p:cNvPr id="10" name="Picture 9" descr="A close up of a logo&#10;&#10;Description automatically generated">
            <a:extLst>
              <a:ext uri="{FF2B5EF4-FFF2-40B4-BE49-F238E27FC236}">
                <a16:creationId xmlns:a16="http://schemas.microsoft.com/office/drawing/2014/main" id="{686548D8-D9FB-054A-9AD0-44D0696002ED}"/>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7" name="Text Placeholder 6">
            <a:extLst>
              <a:ext uri="{FF2B5EF4-FFF2-40B4-BE49-F238E27FC236}">
                <a16:creationId xmlns:a16="http://schemas.microsoft.com/office/drawing/2014/main" id="{A9C2E74A-1C76-BA45-B688-EBC1722762EA}"/>
              </a:ext>
            </a:extLst>
          </p:cNvPr>
          <p:cNvSpPr>
            <a:spLocks noGrp="1"/>
          </p:cNvSpPr>
          <p:nvPr>
            <p:ph type="body" sz="quarter" idx="10"/>
          </p:nvPr>
        </p:nvSpPr>
        <p:spPr>
          <a:xfrm>
            <a:off x="548640" y="4752341"/>
            <a:ext cx="8219440" cy="783078"/>
          </a:xfrm>
          <a:prstGeom prst="rect">
            <a:avLst/>
          </a:prstGeom>
        </p:spPr>
        <p:txBody>
          <a:bodyPr/>
          <a:lstStyle>
            <a:lvl1pPr>
              <a:defRPr sz="2900"/>
            </a:lvl1pPr>
            <a:lvl2pPr marL="731520" indent="0">
              <a:buNone/>
              <a:defRPr/>
            </a:lvl2pPr>
          </a:lstStyle>
          <a:p>
            <a:pPr lvl="0"/>
            <a:r>
              <a:rPr lang="en-US" dirty="0"/>
              <a:t>Edit Master text styles</a:t>
            </a:r>
          </a:p>
        </p:txBody>
      </p:sp>
    </p:spTree>
    <p:extLst>
      <p:ext uri="{BB962C8B-B14F-4D97-AF65-F5344CB8AC3E}">
        <p14:creationId xmlns:p14="http://schemas.microsoft.com/office/powerpoint/2010/main" val="2124837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_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C21DCCE-A66B-3244-9665-1280DD6FC4DE}"/>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Tree>
    <p:extLst>
      <p:ext uri="{BB962C8B-B14F-4D97-AF65-F5344CB8AC3E}">
        <p14:creationId xmlns:p14="http://schemas.microsoft.com/office/powerpoint/2010/main" val="4029020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vider_Slide">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22E1C8C4-E63C-3F41-ABD7-B5CC6193865A}"/>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Tree>
    <p:extLst>
      <p:ext uri="{BB962C8B-B14F-4D97-AF65-F5344CB8AC3E}">
        <p14:creationId xmlns:p14="http://schemas.microsoft.com/office/powerpoint/2010/main" val="3037228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_Slide_SquidInk">
    <p:spTree>
      <p:nvGrpSpPr>
        <p:cNvPr id="1" name=""/>
        <p:cNvGrpSpPr/>
        <p:nvPr/>
      </p:nvGrpSpPr>
      <p:grpSpPr>
        <a:xfrm>
          <a:off x="0" y="0"/>
          <a:ext cx="0" cy="0"/>
          <a:chOff x="0" y="0"/>
          <a:chExt cx="0" cy="0"/>
        </a:xfrm>
      </p:grpSpPr>
      <p:pic>
        <p:nvPicPr>
          <p:cNvPr id="6" name="Picture 5" descr="A picture containing clock&#10;&#10;Description automatically generated">
            <a:extLst>
              <a:ext uri="{FF2B5EF4-FFF2-40B4-BE49-F238E27FC236}">
                <a16:creationId xmlns:a16="http://schemas.microsoft.com/office/drawing/2014/main" id="{8600DD44-FCC7-ED47-B3B5-752A82670092}"/>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Tree>
    <p:extLst>
      <p:ext uri="{BB962C8B-B14F-4D97-AF65-F5344CB8AC3E}">
        <p14:creationId xmlns:p14="http://schemas.microsoft.com/office/powerpoint/2010/main" val="463584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_Bulleted_List">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1460" cy="873186"/>
          </a:xfrm>
        </p:spPr>
        <p:txBody>
          <a:bodyPr/>
          <a:lstStyle/>
          <a:p>
            <a:r>
              <a:rPr lang="en-US" dirty="0"/>
              <a:t>Click to edit Master title style</a:t>
            </a:r>
          </a:p>
        </p:txBody>
      </p:sp>
      <p:sp>
        <p:nvSpPr>
          <p:cNvPr id="3" name="Content Placeholder 2"/>
          <p:cNvSpPr>
            <a:spLocks noGrp="1"/>
          </p:cNvSpPr>
          <p:nvPr>
            <p:ph sz="half" idx="1"/>
          </p:nvPr>
        </p:nvSpPr>
        <p:spPr>
          <a:xfrm>
            <a:off x="548640" y="1645920"/>
            <a:ext cx="13510260" cy="5431155"/>
          </a:xfrm>
          <a:prstGeom prst="rect">
            <a:avLst/>
          </a:prstGeom>
        </p:spPr>
        <p:txBody>
          <a:bodyPr>
            <a:normAutofit/>
          </a:bodyPr>
          <a:lstStyle>
            <a:lvl1pPr>
              <a:defRPr sz="3200"/>
            </a:lvl1pPr>
            <a:lvl2pPr>
              <a:defRPr sz="2900"/>
            </a:lvl2pPr>
            <a:lvl3pPr>
              <a:defRPr sz="2600"/>
            </a:lvl3pPr>
            <a:lvl4pPr marL="2194560" indent="0">
              <a:buNone/>
              <a:defRPr sz="2600"/>
            </a:lvl4pPr>
            <a:lvl5pPr>
              <a:defRPr sz="2560"/>
            </a:lvl5pPr>
            <a:lvl6pPr>
              <a:defRPr sz="2880"/>
            </a:lvl6pPr>
            <a:lvl7pPr>
              <a:defRPr sz="2880"/>
            </a:lvl7pPr>
            <a:lvl8pPr>
              <a:defRPr sz="2880"/>
            </a:lvl8pPr>
            <a:lvl9pPr>
              <a:defRPr sz="288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2639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_Bulleted_Sections">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3186"/>
          </a:xfrm>
        </p:spPr>
        <p:txBody>
          <a:bodyPr>
            <a:normAutofit/>
          </a:bodyPr>
          <a:lstStyle>
            <a:lvl1pPr>
              <a:defRPr sz="38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E6C5D45-2516-944B-852E-9416AD28710B}"/>
              </a:ext>
            </a:extLst>
          </p:cNvPr>
          <p:cNvSpPr>
            <a:spLocks noGrp="1"/>
          </p:cNvSpPr>
          <p:nvPr>
            <p:ph type="body" sz="quarter" idx="10"/>
          </p:nvPr>
        </p:nvSpPr>
        <p:spPr>
          <a:xfrm>
            <a:off x="548639" y="1645920"/>
            <a:ext cx="6400800" cy="5089616"/>
          </a:xfrm>
          <a:prstGeom prst="rect">
            <a:avLst/>
          </a:prstGeom>
        </p:spPr>
        <p:txBody>
          <a:bodyPr/>
          <a:lstStyle>
            <a:lvl5pPr>
              <a:defRPr sz="1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4">
            <a:extLst>
              <a:ext uri="{FF2B5EF4-FFF2-40B4-BE49-F238E27FC236}">
                <a16:creationId xmlns:a16="http://schemas.microsoft.com/office/drawing/2014/main" id="{0680DD99-A52C-8C44-9396-106AF36BB473}"/>
              </a:ext>
            </a:extLst>
          </p:cNvPr>
          <p:cNvSpPr>
            <a:spLocks noGrp="1"/>
          </p:cNvSpPr>
          <p:nvPr>
            <p:ph type="body" sz="quarter" idx="11"/>
          </p:nvPr>
        </p:nvSpPr>
        <p:spPr>
          <a:xfrm>
            <a:off x="7658100" y="1645920"/>
            <a:ext cx="6400800" cy="5089616"/>
          </a:xfrm>
          <a:prstGeom prst="rect">
            <a:avLst/>
          </a:prstGeom>
        </p:spPr>
        <p:txBody>
          <a:bodyPr/>
          <a:lstStyle>
            <a:lvl5pPr>
              <a:defRPr sz="1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3519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and_Image">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3186"/>
          </a:xfrm>
        </p:spPr>
        <p:txBody>
          <a:bodyPr>
            <a:normAutofit/>
          </a:bodyPr>
          <a:lstStyle>
            <a:lvl1pPr>
              <a:defRPr sz="3800"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8" name="Picture Placeholder 7">
            <a:extLst>
              <a:ext uri="{FF2B5EF4-FFF2-40B4-BE49-F238E27FC236}">
                <a16:creationId xmlns:a16="http://schemas.microsoft.com/office/drawing/2014/main" id="{758B8829-AB11-E54F-AFFF-11D6AD397DEB}"/>
              </a:ext>
            </a:extLst>
          </p:cNvPr>
          <p:cNvSpPr>
            <a:spLocks noGrp="1"/>
          </p:cNvSpPr>
          <p:nvPr>
            <p:ph type="pic" sz="quarter" idx="11"/>
          </p:nvPr>
        </p:nvSpPr>
        <p:spPr>
          <a:xfrm>
            <a:off x="7658100" y="1645920"/>
            <a:ext cx="6400800" cy="5088346"/>
          </a:xfrm>
          <a:prstGeom prst="rect">
            <a:avLst/>
          </a:prstGeom>
        </p:spPr>
        <p:txBody>
          <a:bodyPr/>
          <a:lstStyle/>
          <a:p>
            <a:endParaRPr lang="en-US"/>
          </a:p>
        </p:txBody>
      </p:sp>
      <p:sp>
        <p:nvSpPr>
          <p:cNvPr id="10" name="Text Placeholder 9">
            <a:extLst>
              <a:ext uri="{FF2B5EF4-FFF2-40B4-BE49-F238E27FC236}">
                <a16:creationId xmlns:a16="http://schemas.microsoft.com/office/drawing/2014/main" id="{3305C376-814F-9B49-99E8-6F17D4026FAD}"/>
              </a:ext>
            </a:extLst>
          </p:cNvPr>
          <p:cNvSpPr>
            <a:spLocks noGrp="1"/>
          </p:cNvSpPr>
          <p:nvPr>
            <p:ph type="body" sz="quarter" idx="12" hasCustomPrompt="1"/>
          </p:nvPr>
        </p:nvSpPr>
        <p:spPr>
          <a:xfrm>
            <a:off x="548639" y="1645920"/>
            <a:ext cx="6400800" cy="5087619"/>
          </a:xfrm>
          <a:prstGeom prst="rect">
            <a:avLst/>
          </a:prstGeom>
        </p:spPr>
        <p:txBody>
          <a:bodyPr/>
          <a:lstStyle>
            <a:lvl1pPr marL="0" marR="0" indent="0" algn="l" defTabSz="731520" rtl="0" eaLnBrk="1" fontAlgn="auto" latinLnBrk="0" hangingPunct="1">
              <a:lnSpc>
                <a:spcPct val="100000"/>
              </a:lnSpc>
              <a:spcBef>
                <a:spcPct val="20000"/>
              </a:spcBef>
              <a:spcAft>
                <a:spcPts val="0"/>
              </a:spcAft>
              <a:buClrTx/>
              <a:buSzTx/>
              <a:buFontTx/>
              <a:buNone/>
              <a:tabLst/>
              <a:defRPr sz="1900" b="1">
                <a:latin typeface="+mn-lt"/>
              </a:defRPr>
            </a:lvl1pPr>
          </a:lstStyle>
          <a:p>
            <a:pPr marL="0" marR="0" lvl="0" indent="0" algn="l" defTabSz="731520" rtl="0" eaLnBrk="1" fontAlgn="auto" latinLnBrk="0" hangingPunct="1">
              <a:lnSpc>
                <a:spcPct val="100000"/>
              </a:lnSpc>
              <a:spcBef>
                <a:spcPct val="20000"/>
              </a:spcBef>
              <a:spcAft>
                <a:spcPts val="0"/>
              </a:spcAft>
              <a:buClrTx/>
              <a:buSzTx/>
              <a:buFontTx/>
              <a:buNone/>
              <a:tabLst/>
              <a:defRPr/>
            </a:pPr>
            <a:r>
              <a:rPr kumimoji="0" lang="en-US" sz="1920" b="1"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Lorem ipsum dolor sit </a:t>
            </a:r>
            <a:r>
              <a:rPr kumimoji="0" lang="en-US" sz="1920" b="1" i="0" u="none" strike="noStrike" kern="1200" cap="none" spc="0" normalizeH="0" baseline="0" noProof="0" dirty="0" err="1">
                <a:ln>
                  <a:noFill/>
                </a:ln>
                <a:solidFill>
                  <a:srgbClr val="FFFFFF"/>
                </a:solidFill>
                <a:effectLst/>
                <a:uLnTx/>
                <a:uFillTx/>
                <a:latin typeface="Amazon Ember Regular" charset="0"/>
                <a:ea typeface="+mn-ea"/>
                <a:cs typeface="Amazon Ember Regular" charset="0"/>
              </a:rPr>
              <a:t>amet</a:t>
            </a:r>
            <a:r>
              <a:rPr kumimoji="0" lang="en-US" sz="1920" b="0"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consectetuer</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adipiscing</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elit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sed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diam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nonummy</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nibh</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euismod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tincidunt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ut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laoreet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dolore magna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aliquam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erat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volutpat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p>
          <a:p>
            <a:pPr marL="0" marR="0" lvl="0" indent="0" algn="l" defTabSz="73152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Amazon Ember Regular" charset="0"/>
              <a:ea typeface="+mn-ea"/>
              <a:cs typeface="Amazon Ember Regular" charset="0"/>
            </a:endParaRPr>
          </a:p>
          <a:p>
            <a:pPr marL="0" marR="0" lvl="0" indent="0" algn="l" defTabSz="731520" rtl="0" eaLnBrk="1" fontAlgn="auto" latinLnBrk="0" hangingPunct="1">
              <a:lnSpc>
                <a:spcPct val="100000"/>
              </a:lnSpc>
              <a:spcBef>
                <a:spcPct val="20000"/>
              </a:spcBef>
              <a:spcAft>
                <a:spcPts val="0"/>
              </a:spcAft>
              <a:buClrTx/>
              <a:buSzTx/>
              <a:buFontTx/>
              <a:buNone/>
              <a:tabLst/>
              <a:defRPr/>
            </a:pPr>
            <a:r>
              <a:rPr kumimoji="0" lang="en-US" sz="1920" b="1"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Lorem ipsum dolor sit </a:t>
            </a:r>
            <a:r>
              <a:rPr kumimoji="0" lang="en-US" sz="1920" b="1" i="0" u="none" strike="noStrike" kern="1200" cap="none" spc="0" normalizeH="0" baseline="0" noProof="0" dirty="0" err="1">
                <a:ln>
                  <a:noFill/>
                </a:ln>
                <a:solidFill>
                  <a:srgbClr val="FFFFFF"/>
                </a:solidFill>
                <a:effectLst/>
                <a:uLnTx/>
                <a:uFillTx/>
                <a:latin typeface="Amazon Ember Regular" charset="0"/>
                <a:ea typeface="+mn-ea"/>
                <a:cs typeface="Amazon Ember Regular" charset="0"/>
              </a:rPr>
              <a:t>amet</a:t>
            </a:r>
            <a:r>
              <a:rPr kumimoji="0" lang="en-US" sz="1920" b="0"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consectetuer</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adipiscing</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elit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sed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diam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nonummy</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nibh</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euismod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tincidunt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ut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laoreet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dolore magna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aliquam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erat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volutpat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p>
          <a:p>
            <a:pPr marL="0" marR="0" lvl="0" indent="0" algn="l" defTabSz="73152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Amazon Ember Regular" charset="0"/>
              <a:ea typeface="+mn-ea"/>
              <a:cs typeface="Amazon Ember Regular" charset="0"/>
            </a:endParaRPr>
          </a:p>
          <a:p>
            <a:pPr marL="0" marR="0" lvl="0" indent="0" algn="l" defTabSz="731520" rtl="0" eaLnBrk="1" fontAlgn="auto" latinLnBrk="0" hangingPunct="1">
              <a:lnSpc>
                <a:spcPct val="100000"/>
              </a:lnSpc>
              <a:spcBef>
                <a:spcPct val="20000"/>
              </a:spcBef>
              <a:spcAft>
                <a:spcPts val="0"/>
              </a:spcAft>
              <a:buClrTx/>
              <a:buSzTx/>
              <a:buFontTx/>
              <a:buNone/>
              <a:tabLst/>
              <a:defRPr/>
            </a:pPr>
            <a:r>
              <a:rPr kumimoji="0" lang="en-US" sz="1920" b="1"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Lorem ipsum dolor sit </a:t>
            </a:r>
            <a:r>
              <a:rPr kumimoji="0" lang="en-US" sz="1920" b="1" i="0" u="none" strike="noStrike" kern="1200" cap="none" spc="0" normalizeH="0" baseline="0" noProof="0" dirty="0" err="1">
                <a:ln>
                  <a:noFill/>
                </a:ln>
                <a:solidFill>
                  <a:srgbClr val="FFFFFF"/>
                </a:solidFill>
                <a:effectLst/>
                <a:uLnTx/>
                <a:uFillTx/>
                <a:latin typeface="Amazon Ember Regular" charset="0"/>
                <a:ea typeface="+mn-ea"/>
                <a:cs typeface="Amazon Ember Regular" charset="0"/>
              </a:rPr>
              <a:t>amet</a:t>
            </a:r>
            <a:r>
              <a:rPr kumimoji="0" lang="en-US" sz="1920" b="0"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consectetuer</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adipiscing</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elit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sed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diam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nonummy</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nibh</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euismod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tincidunt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ut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laoreet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dolore magna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aliquam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erat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volutpat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p>
          <a:p>
            <a:pPr marL="0" marR="0" lvl="0" indent="0" algn="l" defTabSz="73152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Amazon Ember Regular" charset="0"/>
              <a:ea typeface="+mn-ea"/>
              <a:cs typeface="Amazon Ember Regular" charset="0"/>
            </a:endParaRPr>
          </a:p>
        </p:txBody>
      </p:sp>
    </p:spTree>
    <p:extLst>
      <p:ext uri="{BB962C8B-B14F-4D97-AF65-F5344CB8AC3E}">
        <p14:creationId xmlns:p14="http://schemas.microsoft.com/office/powerpoint/2010/main" val="184175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_Collage">
    <p:spTree>
      <p:nvGrpSpPr>
        <p:cNvPr id="1" name=""/>
        <p:cNvGrpSpPr/>
        <p:nvPr/>
      </p:nvGrpSpPr>
      <p:grpSpPr>
        <a:xfrm>
          <a:off x="0" y="0"/>
          <a:ext cx="0" cy="0"/>
          <a:chOff x="0" y="0"/>
          <a:chExt cx="0" cy="0"/>
        </a:xfrm>
      </p:grpSpPr>
      <p:sp>
        <p:nvSpPr>
          <p:cNvPr id="11" name="Title 1"/>
          <p:cNvSpPr>
            <a:spLocks noGrp="1"/>
          </p:cNvSpPr>
          <p:nvPr>
            <p:ph type="title"/>
          </p:nvPr>
        </p:nvSpPr>
        <p:spPr>
          <a:xfrm>
            <a:off x="548640" y="183898"/>
            <a:ext cx="13510260" cy="873186"/>
          </a:xfrm>
        </p:spPr>
        <p:txBody>
          <a:bodyPr>
            <a:normAutofit/>
          </a:bodyPr>
          <a:lstStyle>
            <a:lvl1pPr>
              <a:defRPr sz="3800"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548639" y="1645920"/>
            <a:ext cx="4572000" cy="5028635"/>
          </a:xfrm>
          <a:prstGeom prst="rect">
            <a:avLst/>
          </a:prstGeom>
        </p:spPr>
        <p:txBody>
          <a:bodyPr/>
          <a:lstStyle/>
          <a:p>
            <a:endParaRPr lang="en-US" dirty="0"/>
          </a:p>
        </p:txBody>
      </p:sp>
      <p:sp>
        <p:nvSpPr>
          <p:cNvPr id="9" name="Picture Placeholder 4">
            <a:extLst>
              <a:ext uri="{FF2B5EF4-FFF2-40B4-BE49-F238E27FC236}">
                <a16:creationId xmlns:a16="http://schemas.microsoft.com/office/drawing/2014/main" id="{D5A50D07-5C25-B541-89CC-C515FB54B1B4}"/>
              </a:ext>
            </a:extLst>
          </p:cNvPr>
          <p:cNvSpPr>
            <a:spLocks noGrp="1"/>
          </p:cNvSpPr>
          <p:nvPr>
            <p:ph type="pic" sz="quarter" idx="11"/>
          </p:nvPr>
        </p:nvSpPr>
        <p:spPr>
          <a:xfrm>
            <a:off x="9509760" y="1645920"/>
            <a:ext cx="4572000" cy="5028635"/>
          </a:xfrm>
          <a:prstGeom prst="rect">
            <a:avLst/>
          </a:prstGeom>
        </p:spPr>
        <p:txBody>
          <a:bodyPr/>
          <a:lstStyle/>
          <a:p>
            <a:endParaRPr lang="en-US"/>
          </a:p>
        </p:txBody>
      </p:sp>
      <p:sp>
        <p:nvSpPr>
          <p:cNvPr id="10" name="Picture Placeholder 4">
            <a:extLst>
              <a:ext uri="{FF2B5EF4-FFF2-40B4-BE49-F238E27FC236}">
                <a16:creationId xmlns:a16="http://schemas.microsoft.com/office/drawing/2014/main" id="{0FF44110-D1F4-664B-9593-798283322862}"/>
              </a:ext>
            </a:extLst>
          </p:cNvPr>
          <p:cNvSpPr>
            <a:spLocks noGrp="1"/>
          </p:cNvSpPr>
          <p:nvPr>
            <p:ph type="pic" sz="quarter" idx="12"/>
          </p:nvPr>
        </p:nvSpPr>
        <p:spPr>
          <a:xfrm>
            <a:off x="5486400" y="1645920"/>
            <a:ext cx="3657600" cy="2686296"/>
          </a:xfrm>
          <a:prstGeom prst="rect">
            <a:avLst/>
          </a:prstGeom>
        </p:spPr>
        <p:txBody>
          <a:bodyPr/>
          <a:lstStyle/>
          <a:p>
            <a:endParaRPr lang="en-US"/>
          </a:p>
        </p:txBody>
      </p:sp>
      <p:sp>
        <p:nvSpPr>
          <p:cNvPr id="12" name="Picture Placeholder 4">
            <a:extLst>
              <a:ext uri="{FF2B5EF4-FFF2-40B4-BE49-F238E27FC236}">
                <a16:creationId xmlns:a16="http://schemas.microsoft.com/office/drawing/2014/main" id="{886DFCC3-A169-A648-A099-3583B633E69B}"/>
              </a:ext>
            </a:extLst>
          </p:cNvPr>
          <p:cNvSpPr>
            <a:spLocks noGrp="1"/>
          </p:cNvSpPr>
          <p:nvPr>
            <p:ph type="pic" sz="quarter" idx="13"/>
          </p:nvPr>
        </p:nvSpPr>
        <p:spPr>
          <a:xfrm>
            <a:off x="5486400" y="4767345"/>
            <a:ext cx="3657600" cy="1892899"/>
          </a:xfrm>
          <a:prstGeom prst="rect">
            <a:avLst/>
          </a:prstGeom>
        </p:spPr>
        <p:txBody>
          <a:bodyPr/>
          <a:lstStyle/>
          <a:p>
            <a:endParaRPr lang="en-US"/>
          </a:p>
        </p:txBody>
      </p:sp>
    </p:spTree>
    <p:extLst>
      <p:ext uri="{BB962C8B-B14F-4D97-AF65-F5344CB8AC3E}">
        <p14:creationId xmlns:p14="http://schemas.microsoft.com/office/powerpoint/2010/main" val="2901287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_Image">
    <p:spTree>
      <p:nvGrpSpPr>
        <p:cNvPr id="1" name=""/>
        <p:cNvGrpSpPr/>
        <p:nvPr/>
      </p:nvGrpSpPr>
      <p:grpSpPr>
        <a:xfrm>
          <a:off x="0" y="0"/>
          <a:ext cx="0" cy="0"/>
          <a:chOff x="0" y="0"/>
          <a:chExt cx="0" cy="0"/>
        </a:xfrm>
      </p:grpSpPr>
      <p:sp>
        <p:nvSpPr>
          <p:cNvPr id="11" name="Title 1"/>
          <p:cNvSpPr>
            <a:spLocks noGrp="1"/>
          </p:cNvSpPr>
          <p:nvPr>
            <p:ph type="title"/>
          </p:nvPr>
        </p:nvSpPr>
        <p:spPr>
          <a:xfrm>
            <a:off x="538862" y="183898"/>
            <a:ext cx="13520037" cy="873186"/>
          </a:xfrm>
        </p:spPr>
        <p:txBody>
          <a:bodyPr>
            <a:normAutofit/>
          </a:bodyPr>
          <a:lstStyle>
            <a:lvl1pPr>
              <a:defRPr sz="3800">
                <a:solidFill>
                  <a:schemeClr val="tx1"/>
                </a:solidFill>
              </a:defRPr>
            </a:lvl1pPr>
          </a:lstStyle>
          <a:p>
            <a:r>
              <a:rPr lang="en-US" dirty="0"/>
              <a:t>Click to edit Master title style</a:t>
            </a:r>
          </a:p>
        </p:txBody>
      </p:sp>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548640" y="1645920"/>
            <a:ext cx="8330183" cy="5028635"/>
          </a:xfrm>
          <a:prstGeom prst="rect">
            <a:avLst/>
          </a:prstGeom>
        </p:spPr>
        <p:txBody>
          <a:bodyPr/>
          <a:lstStyle/>
          <a:p>
            <a:endParaRPr lang="en-US" dirty="0"/>
          </a:p>
        </p:txBody>
      </p:sp>
      <p:sp>
        <p:nvSpPr>
          <p:cNvPr id="9" name="Picture Placeholder 4">
            <a:extLst>
              <a:ext uri="{FF2B5EF4-FFF2-40B4-BE49-F238E27FC236}">
                <a16:creationId xmlns:a16="http://schemas.microsoft.com/office/drawing/2014/main" id="{D5A50D07-5C25-B541-89CC-C515FB54B1B4}"/>
              </a:ext>
            </a:extLst>
          </p:cNvPr>
          <p:cNvSpPr>
            <a:spLocks noGrp="1"/>
          </p:cNvSpPr>
          <p:nvPr>
            <p:ph type="pic" sz="quarter" idx="11"/>
          </p:nvPr>
        </p:nvSpPr>
        <p:spPr>
          <a:xfrm>
            <a:off x="9326880" y="1645920"/>
            <a:ext cx="4754880" cy="5028635"/>
          </a:xfrm>
          <a:prstGeom prst="rect">
            <a:avLst/>
          </a:prstGeom>
        </p:spPr>
        <p:txBody>
          <a:bodyPr/>
          <a:lstStyle/>
          <a:p>
            <a:endParaRPr lang="en-US"/>
          </a:p>
        </p:txBody>
      </p:sp>
    </p:spTree>
    <p:extLst>
      <p:ext uri="{BB962C8B-B14F-4D97-AF65-F5344CB8AC3E}">
        <p14:creationId xmlns:p14="http://schemas.microsoft.com/office/powerpoint/2010/main" val="45102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_Image_Center">
    <p:spTree>
      <p:nvGrpSpPr>
        <p:cNvPr id="1" name=""/>
        <p:cNvGrpSpPr/>
        <p:nvPr/>
      </p:nvGrpSpPr>
      <p:grpSpPr>
        <a:xfrm>
          <a:off x="0" y="0"/>
          <a:ext cx="0" cy="0"/>
          <a:chOff x="0" y="0"/>
          <a:chExt cx="0" cy="0"/>
        </a:xfrm>
      </p:grpSpPr>
      <p:sp>
        <p:nvSpPr>
          <p:cNvPr id="11" name="Title 1"/>
          <p:cNvSpPr>
            <a:spLocks noGrp="1"/>
          </p:cNvSpPr>
          <p:nvPr>
            <p:ph type="title"/>
          </p:nvPr>
        </p:nvSpPr>
        <p:spPr>
          <a:xfrm>
            <a:off x="548640" y="183898"/>
            <a:ext cx="13510260" cy="873186"/>
          </a:xfrm>
        </p:spPr>
        <p:txBody>
          <a:bodyPr>
            <a:normAutofit/>
          </a:bodyPr>
          <a:lstStyle>
            <a:lvl1pPr>
              <a:defRPr sz="3800"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548640" y="1645920"/>
            <a:ext cx="13514832" cy="5338152"/>
          </a:xfrm>
          <a:prstGeom prst="rect">
            <a:avLst/>
          </a:prstGeom>
        </p:spPr>
        <p:txBody>
          <a:bodyPr/>
          <a:lstStyle/>
          <a:p>
            <a:endParaRPr lang="en-US"/>
          </a:p>
        </p:txBody>
      </p:sp>
    </p:spTree>
    <p:extLst>
      <p:ext uri="{BB962C8B-B14F-4D97-AF65-F5344CB8AC3E}">
        <p14:creationId xmlns:p14="http://schemas.microsoft.com/office/powerpoint/2010/main" val="3345301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_Bleed_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0" y="1"/>
            <a:ext cx="14630400" cy="8229598"/>
          </a:xfrm>
          <a:prstGeom prst="rect">
            <a:avLst/>
          </a:prstGeom>
        </p:spPr>
        <p:txBody>
          <a:bodyPr/>
          <a:lstStyle/>
          <a:p>
            <a:endParaRPr lang="en-US" dirty="0"/>
          </a:p>
        </p:txBody>
      </p:sp>
      <p:sp>
        <p:nvSpPr>
          <p:cNvPr id="11" name="Title 1"/>
          <p:cNvSpPr>
            <a:spLocks noGrp="1"/>
          </p:cNvSpPr>
          <p:nvPr>
            <p:ph type="title"/>
          </p:nvPr>
        </p:nvSpPr>
        <p:spPr>
          <a:xfrm>
            <a:off x="548640" y="183898"/>
            <a:ext cx="13510260" cy="873186"/>
          </a:xfrm>
        </p:spPr>
        <p:txBody>
          <a:bodyPr>
            <a:normAutofit/>
          </a:bodyPr>
          <a:lstStyle>
            <a:lvl1pPr>
              <a:defRPr sz="38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243516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_Logo_Customer_Wall">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2307"/>
          </a:xfrm>
        </p:spPr>
        <p:txBody>
          <a:bodyPr/>
          <a:lstStyle/>
          <a:p>
            <a:r>
              <a:rPr lang="en-US" dirty="0"/>
              <a:t>Click to edit Master title style</a:t>
            </a:r>
          </a:p>
        </p:txBody>
      </p:sp>
      <p:sp>
        <p:nvSpPr>
          <p:cNvPr id="4" name="Rectangle 3">
            <a:extLst>
              <a:ext uri="{FF2B5EF4-FFF2-40B4-BE49-F238E27FC236}">
                <a16:creationId xmlns:a16="http://schemas.microsoft.com/office/drawing/2014/main" id="{1A65E46D-C0D2-7642-AF47-40070CB7653A}"/>
              </a:ext>
            </a:extLst>
          </p:cNvPr>
          <p:cNvSpPr/>
          <p:nvPr userDrawn="1"/>
        </p:nvSpPr>
        <p:spPr>
          <a:xfrm>
            <a:off x="0" y="1645920"/>
            <a:ext cx="14630400" cy="532964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08" dirty="0"/>
          </a:p>
        </p:txBody>
      </p:sp>
      <p:sp>
        <p:nvSpPr>
          <p:cNvPr id="15" name="Picture Placeholder 2"/>
          <p:cNvSpPr>
            <a:spLocks noGrp="1"/>
          </p:cNvSpPr>
          <p:nvPr>
            <p:ph type="pic" sz="quarter" idx="16"/>
          </p:nvPr>
        </p:nvSpPr>
        <p:spPr>
          <a:xfrm>
            <a:off x="946674" y="2502419"/>
            <a:ext cx="2028989" cy="1518157"/>
          </a:xfrm>
          <a:prstGeom prst="rect">
            <a:avLst/>
          </a:prstGeom>
        </p:spPr>
        <p:txBody>
          <a:bodyPr>
            <a:normAutofit/>
          </a:bodyPr>
          <a:lstStyle>
            <a:lvl1pPr>
              <a:defRPr sz="2240">
                <a:solidFill>
                  <a:schemeClr val="bg1"/>
                </a:solidFill>
              </a:defRPr>
            </a:lvl1pPr>
          </a:lstStyle>
          <a:p>
            <a:r>
              <a:rPr lang="en-US" dirty="0"/>
              <a:t>Drag picture to placeholder or click icon to add</a:t>
            </a:r>
          </a:p>
        </p:txBody>
      </p:sp>
      <p:sp>
        <p:nvSpPr>
          <p:cNvPr id="16" name="Picture Placeholder 2"/>
          <p:cNvSpPr>
            <a:spLocks noGrp="1"/>
          </p:cNvSpPr>
          <p:nvPr>
            <p:ph type="pic" sz="quarter" idx="17"/>
          </p:nvPr>
        </p:nvSpPr>
        <p:spPr>
          <a:xfrm>
            <a:off x="4328298" y="2502419"/>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17" name="Picture Placeholder 2"/>
          <p:cNvSpPr>
            <a:spLocks noGrp="1"/>
          </p:cNvSpPr>
          <p:nvPr>
            <p:ph type="pic" sz="quarter" idx="18"/>
          </p:nvPr>
        </p:nvSpPr>
        <p:spPr>
          <a:xfrm>
            <a:off x="7709922" y="2502419"/>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18" name="Picture Placeholder 2"/>
          <p:cNvSpPr>
            <a:spLocks noGrp="1"/>
          </p:cNvSpPr>
          <p:nvPr>
            <p:ph type="pic" sz="quarter" idx="19"/>
          </p:nvPr>
        </p:nvSpPr>
        <p:spPr>
          <a:xfrm>
            <a:off x="11091547" y="2502419"/>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19" name="Picture Placeholder 2">
            <a:extLst>
              <a:ext uri="{FF2B5EF4-FFF2-40B4-BE49-F238E27FC236}">
                <a16:creationId xmlns:a16="http://schemas.microsoft.com/office/drawing/2014/main" id="{F1543634-A736-BA4B-A10A-31EE0B13FC13}"/>
              </a:ext>
            </a:extLst>
          </p:cNvPr>
          <p:cNvSpPr>
            <a:spLocks noGrp="1"/>
          </p:cNvSpPr>
          <p:nvPr>
            <p:ph type="pic" sz="quarter" idx="20"/>
          </p:nvPr>
        </p:nvSpPr>
        <p:spPr>
          <a:xfrm>
            <a:off x="946674" y="4696978"/>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20" name="Picture Placeholder 2">
            <a:extLst>
              <a:ext uri="{FF2B5EF4-FFF2-40B4-BE49-F238E27FC236}">
                <a16:creationId xmlns:a16="http://schemas.microsoft.com/office/drawing/2014/main" id="{31DBC551-9315-1F45-A672-93EB06007494}"/>
              </a:ext>
            </a:extLst>
          </p:cNvPr>
          <p:cNvSpPr>
            <a:spLocks noGrp="1"/>
          </p:cNvSpPr>
          <p:nvPr>
            <p:ph type="pic" sz="quarter" idx="21"/>
          </p:nvPr>
        </p:nvSpPr>
        <p:spPr>
          <a:xfrm>
            <a:off x="4328298" y="4696978"/>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21" name="Picture Placeholder 2">
            <a:extLst>
              <a:ext uri="{FF2B5EF4-FFF2-40B4-BE49-F238E27FC236}">
                <a16:creationId xmlns:a16="http://schemas.microsoft.com/office/drawing/2014/main" id="{AB66963A-7841-B341-A47C-7BEFE1F8B8CA}"/>
              </a:ext>
            </a:extLst>
          </p:cNvPr>
          <p:cNvSpPr>
            <a:spLocks noGrp="1"/>
          </p:cNvSpPr>
          <p:nvPr>
            <p:ph type="pic" sz="quarter" idx="22"/>
          </p:nvPr>
        </p:nvSpPr>
        <p:spPr>
          <a:xfrm>
            <a:off x="7709922" y="4696978"/>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22" name="Picture Placeholder 2">
            <a:extLst>
              <a:ext uri="{FF2B5EF4-FFF2-40B4-BE49-F238E27FC236}">
                <a16:creationId xmlns:a16="http://schemas.microsoft.com/office/drawing/2014/main" id="{7E808491-1004-3A44-87DD-41D21C9E39C3}"/>
              </a:ext>
            </a:extLst>
          </p:cNvPr>
          <p:cNvSpPr>
            <a:spLocks noGrp="1"/>
          </p:cNvSpPr>
          <p:nvPr>
            <p:ph type="pic" sz="quarter" idx="23"/>
          </p:nvPr>
        </p:nvSpPr>
        <p:spPr>
          <a:xfrm>
            <a:off x="11091547" y="4696978"/>
            <a:ext cx="2028989" cy="1518157"/>
          </a:xfrm>
          <a:prstGeom prst="rect">
            <a:avLst/>
          </a:prstGeom>
        </p:spPr>
        <p:txBody>
          <a:bodyPr>
            <a:normAutofit/>
          </a:bodyPr>
          <a:lstStyle>
            <a:lvl1pPr>
              <a:defRPr sz="2240">
                <a:solidFill>
                  <a:schemeClr val="bg1"/>
                </a:solidFill>
              </a:defRPr>
            </a:lvl1pPr>
          </a:lstStyle>
          <a:p>
            <a:r>
              <a:rPr lang="en-US" dirty="0"/>
              <a:t>Drag picture to placeholder or click icon to add</a:t>
            </a:r>
          </a:p>
        </p:txBody>
      </p:sp>
    </p:spTree>
    <p:extLst>
      <p:ext uri="{BB962C8B-B14F-4D97-AF65-F5344CB8AC3E}">
        <p14:creationId xmlns:p14="http://schemas.microsoft.com/office/powerpoint/2010/main" val="2302505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ite_Logo_Customer_Wall">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230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9" name="Picture Placeholder 2"/>
          <p:cNvSpPr>
            <a:spLocks noGrp="1"/>
          </p:cNvSpPr>
          <p:nvPr>
            <p:ph type="pic" sz="quarter" idx="20"/>
          </p:nvPr>
        </p:nvSpPr>
        <p:spPr>
          <a:xfrm>
            <a:off x="543902" y="1873467"/>
            <a:ext cx="3078480" cy="1761067"/>
          </a:xfrm>
          <a:prstGeom prst="rect">
            <a:avLst/>
          </a:prstGeom>
        </p:spPr>
        <p:txBody>
          <a:bodyPr>
            <a:normAutofit/>
          </a:bodyPr>
          <a:lstStyle>
            <a:lvl1pPr>
              <a:defRPr sz="2200">
                <a:solidFill>
                  <a:srgbClr val="C2C2C1"/>
                </a:solidFill>
              </a:defRPr>
            </a:lvl1pPr>
          </a:lstStyle>
          <a:p>
            <a:r>
              <a:rPr lang="en-US" dirty="0"/>
              <a:t>Drag picture to placeholder or click icon to add</a:t>
            </a:r>
          </a:p>
        </p:txBody>
      </p:sp>
      <p:sp>
        <p:nvSpPr>
          <p:cNvPr id="10" name="Picture Placeholder 2"/>
          <p:cNvSpPr>
            <a:spLocks noGrp="1"/>
          </p:cNvSpPr>
          <p:nvPr>
            <p:ph type="pic" sz="quarter" idx="21"/>
          </p:nvPr>
        </p:nvSpPr>
        <p:spPr>
          <a:xfrm>
            <a:off x="5566893" y="1873467"/>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1" name="Picture Placeholder 2"/>
          <p:cNvSpPr>
            <a:spLocks noGrp="1"/>
          </p:cNvSpPr>
          <p:nvPr>
            <p:ph type="pic" sz="quarter" idx="22"/>
          </p:nvPr>
        </p:nvSpPr>
        <p:spPr>
          <a:xfrm>
            <a:off x="10599958" y="1873467"/>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2" name="Picture Placeholder 2"/>
          <p:cNvSpPr>
            <a:spLocks noGrp="1"/>
          </p:cNvSpPr>
          <p:nvPr>
            <p:ph type="pic" sz="quarter" idx="23"/>
          </p:nvPr>
        </p:nvSpPr>
        <p:spPr>
          <a:xfrm>
            <a:off x="543902" y="4451796"/>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3" name="Picture Placeholder 2"/>
          <p:cNvSpPr>
            <a:spLocks noGrp="1"/>
          </p:cNvSpPr>
          <p:nvPr>
            <p:ph type="pic" sz="quarter" idx="24"/>
          </p:nvPr>
        </p:nvSpPr>
        <p:spPr>
          <a:xfrm>
            <a:off x="5566893" y="4451796"/>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4" name="Picture Placeholder 2"/>
          <p:cNvSpPr>
            <a:spLocks noGrp="1"/>
          </p:cNvSpPr>
          <p:nvPr>
            <p:ph type="pic" sz="quarter" idx="25"/>
          </p:nvPr>
        </p:nvSpPr>
        <p:spPr>
          <a:xfrm>
            <a:off x="10599958" y="4451796"/>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3273093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3186"/>
          </a:xfrm>
        </p:spPr>
        <p:txBody>
          <a:bodyPr/>
          <a:lstStyle>
            <a:lvl1pPr>
              <a:defRPr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4" name="Table Placeholder 3">
            <a:extLst>
              <a:ext uri="{FF2B5EF4-FFF2-40B4-BE49-F238E27FC236}">
                <a16:creationId xmlns:a16="http://schemas.microsoft.com/office/drawing/2014/main" id="{D7DA888D-68DB-9B44-9614-56AAAAE93DF7}"/>
              </a:ext>
            </a:extLst>
          </p:cNvPr>
          <p:cNvSpPr>
            <a:spLocks noGrp="1"/>
          </p:cNvSpPr>
          <p:nvPr>
            <p:ph type="tbl" sz="quarter" idx="10"/>
          </p:nvPr>
        </p:nvSpPr>
        <p:spPr>
          <a:xfrm>
            <a:off x="548640" y="1645920"/>
            <a:ext cx="13510260" cy="5003800"/>
          </a:xfrm>
          <a:prstGeom prst="rect">
            <a:avLst/>
          </a:prstGeom>
        </p:spPr>
        <p:txBody>
          <a:bodyPr/>
          <a:lstStyle/>
          <a:p>
            <a:endParaRPr lang="en-US" dirty="0"/>
          </a:p>
        </p:txBody>
      </p:sp>
    </p:spTree>
    <p:extLst>
      <p:ext uri="{BB962C8B-B14F-4D97-AF65-F5344CB8AC3E}">
        <p14:creationId xmlns:p14="http://schemas.microsoft.com/office/powerpoint/2010/main" val="2636968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_Chart">
    <p:spTree>
      <p:nvGrpSpPr>
        <p:cNvPr id="1" name=""/>
        <p:cNvGrpSpPr/>
        <p:nvPr/>
      </p:nvGrpSpPr>
      <p:grpSpPr>
        <a:xfrm>
          <a:off x="0" y="0"/>
          <a:ext cx="0" cy="0"/>
          <a:chOff x="0" y="0"/>
          <a:chExt cx="0" cy="0"/>
        </a:xfrm>
      </p:grpSpPr>
      <p:sp>
        <p:nvSpPr>
          <p:cNvPr id="2" name="Title 1"/>
          <p:cNvSpPr>
            <a:spLocks noGrp="1"/>
          </p:cNvSpPr>
          <p:nvPr>
            <p:ph type="title"/>
          </p:nvPr>
        </p:nvSpPr>
        <p:spPr>
          <a:xfrm>
            <a:off x="548639" y="183898"/>
            <a:ext cx="13509463" cy="873186"/>
          </a:xfrm>
        </p:spPr>
        <p:txBody>
          <a:bodyPr/>
          <a:lstStyle>
            <a:lvl1pPr>
              <a:defRPr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7" name="Chart Placeholder 5">
            <a:extLst>
              <a:ext uri="{FF2B5EF4-FFF2-40B4-BE49-F238E27FC236}">
                <a16:creationId xmlns:a16="http://schemas.microsoft.com/office/drawing/2014/main" id="{B3C77AD1-4897-A546-B977-5EB6406DD175}"/>
              </a:ext>
            </a:extLst>
          </p:cNvPr>
          <p:cNvSpPr>
            <a:spLocks noGrp="1"/>
          </p:cNvSpPr>
          <p:nvPr>
            <p:ph type="chart" sz="quarter" idx="10"/>
          </p:nvPr>
        </p:nvSpPr>
        <p:spPr>
          <a:xfrm>
            <a:off x="548640" y="1645920"/>
            <a:ext cx="13510260" cy="5445760"/>
          </a:xfrm>
          <a:prstGeom prst="rect">
            <a:avLst/>
          </a:prstGeom>
        </p:spPr>
        <p:txBody>
          <a:bodyPr/>
          <a:lstStyle/>
          <a:p>
            <a:endParaRPr lang="en-US" dirty="0"/>
          </a:p>
        </p:txBody>
      </p:sp>
    </p:spTree>
    <p:extLst>
      <p:ext uri="{BB962C8B-B14F-4D97-AF65-F5344CB8AC3E}">
        <p14:creationId xmlns:p14="http://schemas.microsoft.com/office/powerpoint/2010/main" val="1547361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e_Chart">
    <p:spTree>
      <p:nvGrpSpPr>
        <p:cNvPr id="1" name=""/>
        <p:cNvGrpSpPr/>
        <p:nvPr/>
      </p:nvGrpSpPr>
      <p:grpSpPr>
        <a:xfrm>
          <a:off x="0" y="0"/>
          <a:ext cx="0" cy="0"/>
          <a:chOff x="0" y="0"/>
          <a:chExt cx="0" cy="0"/>
        </a:xfrm>
      </p:grpSpPr>
      <p:sp>
        <p:nvSpPr>
          <p:cNvPr id="2" name="Title 1"/>
          <p:cNvSpPr>
            <a:spLocks noGrp="1"/>
          </p:cNvSpPr>
          <p:nvPr>
            <p:ph type="title"/>
          </p:nvPr>
        </p:nvSpPr>
        <p:spPr>
          <a:xfrm>
            <a:off x="548639" y="183898"/>
            <a:ext cx="13509463" cy="87230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6" name="Chart Placeholder 5">
            <a:extLst>
              <a:ext uri="{FF2B5EF4-FFF2-40B4-BE49-F238E27FC236}">
                <a16:creationId xmlns:a16="http://schemas.microsoft.com/office/drawing/2014/main" id="{A878172D-692F-8A47-81EA-89C129774DB9}"/>
              </a:ext>
            </a:extLst>
          </p:cNvPr>
          <p:cNvSpPr>
            <a:spLocks noGrp="1"/>
          </p:cNvSpPr>
          <p:nvPr>
            <p:ph type="chart" sz="quarter" idx="10"/>
          </p:nvPr>
        </p:nvSpPr>
        <p:spPr>
          <a:xfrm>
            <a:off x="548640" y="1645920"/>
            <a:ext cx="13510260" cy="5445760"/>
          </a:xfrm>
          <a:prstGeom prst="rect">
            <a:avLst/>
          </a:prstGeom>
        </p:spPr>
        <p:txBody>
          <a:bodyPr/>
          <a:lstStyle/>
          <a:p>
            <a:endParaRPr lang="en-US" dirty="0"/>
          </a:p>
        </p:txBody>
      </p:sp>
    </p:spTree>
    <p:extLst>
      <p:ext uri="{BB962C8B-B14F-4D97-AF65-F5344CB8AC3E}">
        <p14:creationId xmlns:p14="http://schemas.microsoft.com/office/powerpoint/2010/main" val="467069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ine_Chart">
    <p:spTree>
      <p:nvGrpSpPr>
        <p:cNvPr id="1" name=""/>
        <p:cNvGrpSpPr/>
        <p:nvPr/>
      </p:nvGrpSpPr>
      <p:grpSpPr>
        <a:xfrm>
          <a:off x="0" y="0"/>
          <a:ext cx="0" cy="0"/>
          <a:chOff x="0" y="0"/>
          <a:chExt cx="0" cy="0"/>
        </a:xfrm>
      </p:grpSpPr>
      <p:sp>
        <p:nvSpPr>
          <p:cNvPr id="2" name="Title 1"/>
          <p:cNvSpPr>
            <a:spLocks noGrp="1"/>
          </p:cNvSpPr>
          <p:nvPr>
            <p:ph type="title"/>
          </p:nvPr>
        </p:nvSpPr>
        <p:spPr>
          <a:xfrm>
            <a:off x="548639" y="183898"/>
            <a:ext cx="13509463" cy="87230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Chart Placeholder 5">
            <a:extLst>
              <a:ext uri="{FF2B5EF4-FFF2-40B4-BE49-F238E27FC236}">
                <a16:creationId xmlns:a16="http://schemas.microsoft.com/office/drawing/2014/main" id="{08142378-5C5C-8B40-AD27-B9BE74F6EA71}"/>
              </a:ext>
            </a:extLst>
          </p:cNvPr>
          <p:cNvSpPr>
            <a:spLocks noGrp="1"/>
          </p:cNvSpPr>
          <p:nvPr>
            <p:ph type="chart" sz="quarter" idx="10"/>
          </p:nvPr>
        </p:nvSpPr>
        <p:spPr>
          <a:xfrm>
            <a:off x="548640" y="1645920"/>
            <a:ext cx="13510260" cy="5445760"/>
          </a:xfrm>
          <a:prstGeom prst="rect">
            <a:avLst/>
          </a:prstGeom>
        </p:spPr>
        <p:txBody>
          <a:bodyPr/>
          <a:lstStyle/>
          <a:p>
            <a:endParaRPr lang="en-US" dirty="0"/>
          </a:p>
        </p:txBody>
      </p:sp>
    </p:spTree>
    <p:extLst>
      <p:ext uri="{BB962C8B-B14F-4D97-AF65-F5344CB8AC3E}">
        <p14:creationId xmlns:p14="http://schemas.microsoft.com/office/powerpoint/2010/main" val="3083304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_Slide_and_Subtitle">
    <p:spTree>
      <p:nvGrpSpPr>
        <p:cNvPr id="1" name=""/>
        <p:cNvGrpSpPr/>
        <p:nvPr/>
      </p:nvGrpSpPr>
      <p:grpSpPr>
        <a:xfrm>
          <a:off x="0" y="0"/>
          <a:ext cx="0" cy="0"/>
          <a:chOff x="0" y="0"/>
          <a:chExt cx="0" cy="0"/>
        </a:xfrm>
      </p:grpSpPr>
      <p:pic>
        <p:nvPicPr>
          <p:cNvPr id="19" name="Picture 18" descr="A close up of a logo&#10;&#10;Description automatically generated">
            <a:extLst>
              <a:ext uri="{FF2B5EF4-FFF2-40B4-BE49-F238E27FC236}">
                <a16:creationId xmlns:a16="http://schemas.microsoft.com/office/drawing/2014/main" id="{1BB08B99-C266-CB41-AD06-12C934901626}"/>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hasCustomPrompt="1"/>
          </p:nvPr>
        </p:nvSpPr>
        <p:spPr>
          <a:xfrm>
            <a:off x="548640" y="3108960"/>
            <a:ext cx="12435840" cy="1488168"/>
          </a:xfrm>
        </p:spPr>
        <p:txBody>
          <a:bodyPr anchor="ctr">
            <a:noAutofit/>
          </a:bodyPr>
          <a:lstStyle>
            <a:lvl1pPr algn="l">
              <a:defRPr sz="9600" b="1" cap="none">
                <a:solidFill>
                  <a:schemeClr val="tx1"/>
                </a:solidFill>
              </a:defRPr>
            </a:lvl1pPr>
          </a:lstStyle>
          <a:p>
            <a:r>
              <a:rPr lang="en-US" dirty="0"/>
              <a:t>Q&amp;A</a:t>
            </a:r>
          </a:p>
        </p:txBody>
      </p:sp>
      <p:sp>
        <p:nvSpPr>
          <p:cNvPr id="7" name="Text Placeholder 6">
            <a:extLst>
              <a:ext uri="{FF2B5EF4-FFF2-40B4-BE49-F238E27FC236}">
                <a16:creationId xmlns:a16="http://schemas.microsoft.com/office/drawing/2014/main" id="{A9C2E74A-1C76-BA45-B688-EBC1722762EA}"/>
              </a:ext>
            </a:extLst>
          </p:cNvPr>
          <p:cNvSpPr>
            <a:spLocks noGrp="1"/>
          </p:cNvSpPr>
          <p:nvPr>
            <p:ph type="body" sz="quarter" idx="10"/>
          </p:nvPr>
        </p:nvSpPr>
        <p:spPr>
          <a:xfrm>
            <a:off x="548640" y="4752341"/>
            <a:ext cx="8219440" cy="783078"/>
          </a:xfrm>
          <a:prstGeom prst="rect">
            <a:avLst/>
          </a:prstGeom>
        </p:spPr>
        <p:txBody>
          <a:bodyPr/>
          <a:lstStyle>
            <a:lvl1pPr>
              <a:defRPr sz="2900"/>
            </a:lvl1pPr>
            <a:lvl2pPr marL="731520" indent="0">
              <a:buNone/>
              <a:defRPr/>
            </a:lvl2pPr>
          </a:lstStyle>
          <a:p>
            <a:pPr lvl="0"/>
            <a:r>
              <a:rPr lang="en-US" dirty="0"/>
              <a:t>Edit Master text styles</a:t>
            </a:r>
          </a:p>
        </p:txBody>
      </p:sp>
    </p:spTree>
    <p:extLst>
      <p:ext uri="{BB962C8B-B14F-4D97-AF65-F5344CB8AC3E}">
        <p14:creationId xmlns:p14="http://schemas.microsoft.com/office/powerpoint/2010/main" val="3414820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vider_Slide_and_Subtit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340E26-B0F6-0540-8F51-9CF877A48E26}"/>
              </a:ext>
            </a:extLst>
          </p:cNvPr>
          <p:cNvSpPr/>
          <p:nvPr userDrawn="1"/>
        </p:nvSpPr>
        <p:spPr>
          <a:xfrm>
            <a:off x="12984480" y="7351776"/>
            <a:ext cx="1328928" cy="68275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Thank you!</a:t>
            </a:r>
          </a:p>
        </p:txBody>
      </p:sp>
      <p:sp>
        <p:nvSpPr>
          <p:cNvPr id="7" name="Text Placeholder 6">
            <a:extLst>
              <a:ext uri="{FF2B5EF4-FFF2-40B4-BE49-F238E27FC236}">
                <a16:creationId xmlns:a16="http://schemas.microsoft.com/office/drawing/2014/main" id="{A9C2E74A-1C76-BA45-B688-EBC1722762EA}"/>
              </a:ext>
            </a:extLst>
          </p:cNvPr>
          <p:cNvSpPr>
            <a:spLocks noGrp="1"/>
          </p:cNvSpPr>
          <p:nvPr>
            <p:ph type="body" sz="quarter" idx="10"/>
          </p:nvPr>
        </p:nvSpPr>
        <p:spPr>
          <a:xfrm>
            <a:off x="548640" y="4752341"/>
            <a:ext cx="8219440" cy="783078"/>
          </a:xfrm>
          <a:prstGeom prst="rect">
            <a:avLst/>
          </a:prstGeom>
        </p:spPr>
        <p:txBody>
          <a:bodyPr/>
          <a:lstStyle>
            <a:lvl1pPr>
              <a:defRPr sz="2900"/>
            </a:lvl1pPr>
            <a:lvl2pPr marL="731520" indent="0">
              <a:buNone/>
              <a:defRPr/>
            </a:lvl2pPr>
          </a:lstStyle>
          <a:p>
            <a:pPr lvl="0"/>
            <a:r>
              <a:rPr lang="en-US" dirty="0"/>
              <a:t>Edit Master text styles</a:t>
            </a:r>
          </a:p>
        </p:txBody>
      </p:sp>
      <p:pic>
        <p:nvPicPr>
          <p:cNvPr id="5" name="Picture 4" descr="A picture containing circuit&#10;&#10;Description automatically generated">
            <a:extLst>
              <a:ext uri="{FF2B5EF4-FFF2-40B4-BE49-F238E27FC236}">
                <a16:creationId xmlns:a16="http://schemas.microsoft.com/office/drawing/2014/main" id="{5B69008D-B32B-6543-BFC2-D908D36396FB}"/>
              </a:ext>
            </a:extLst>
          </p:cNvPr>
          <p:cNvPicPr>
            <a:picLocks noChangeAspect="1"/>
          </p:cNvPicPr>
          <p:nvPr userDrawn="1"/>
        </p:nvPicPr>
        <p:blipFill>
          <a:blip r:embed="rId2"/>
          <a:stretch>
            <a:fillRect/>
          </a:stretch>
        </p:blipFill>
        <p:spPr>
          <a:xfrm>
            <a:off x="0" y="0"/>
            <a:ext cx="14630400" cy="8229600"/>
          </a:xfrm>
          <a:prstGeom prst="rect">
            <a:avLst/>
          </a:prstGeom>
        </p:spPr>
      </p:pic>
      <p:pic>
        <p:nvPicPr>
          <p:cNvPr id="6" name="Picture 5">
            <a:extLst>
              <a:ext uri="{FF2B5EF4-FFF2-40B4-BE49-F238E27FC236}">
                <a16:creationId xmlns:a16="http://schemas.microsoft.com/office/drawing/2014/main" id="{EE6547C1-AC56-604D-B886-E570A90227CB}"/>
              </a:ext>
            </a:extLst>
          </p:cNvPr>
          <p:cNvPicPr>
            <a:picLocks noChangeAspect="1"/>
          </p:cNvPicPr>
          <p:nvPr userDrawn="1"/>
        </p:nvPicPr>
        <p:blipFill>
          <a:blip r:embed="rId3"/>
          <a:srcRect/>
          <a:stretch/>
        </p:blipFill>
        <p:spPr>
          <a:xfrm>
            <a:off x="548820" y="731520"/>
            <a:ext cx="1356939" cy="811459"/>
          </a:xfrm>
          <a:prstGeom prst="rect">
            <a:avLst/>
          </a:prstGeom>
        </p:spPr>
      </p:pic>
    </p:spTree>
    <p:extLst>
      <p:ext uri="{BB962C8B-B14F-4D97-AF65-F5344CB8AC3E}">
        <p14:creationId xmlns:p14="http://schemas.microsoft.com/office/powerpoint/2010/main" val="3192394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_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47E4-E7F7-9646-880C-2CDC95018CBE}"/>
              </a:ext>
            </a:extLst>
          </p:cNvPr>
          <p:cNvSpPr>
            <a:spLocks noGrp="1"/>
          </p:cNvSpPr>
          <p:nvPr>
            <p:ph type="title"/>
          </p:nvPr>
        </p:nvSpPr>
        <p:spPr>
          <a:xfrm>
            <a:off x="548639" y="183898"/>
            <a:ext cx="13514832" cy="904122"/>
          </a:xfrm>
        </p:spPr>
        <p:txBody>
          <a:bodyPr/>
          <a:lstStyle>
            <a:lvl1pPr>
              <a:defRPr>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4" name="TextBox 3">
            <a:extLst>
              <a:ext uri="{FF2B5EF4-FFF2-40B4-BE49-F238E27FC236}">
                <a16:creationId xmlns:a16="http://schemas.microsoft.com/office/drawing/2014/main" id="{C680CA43-5C49-A347-BAC4-268F3B7F1BC4}"/>
              </a:ext>
            </a:extLst>
          </p:cNvPr>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a:t>
            </a:r>
          </a:p>
        </p:txBody>
      </p:sp>
      <p:pic>
        <p:nvPicPr>
          <p:cNvPr id="5" name="Picture 4">
            <a:extLst>
              <a:ext uri="{FF2B5EF4-FFF2-40B4-BE49-F238E27FC236}">
                <a16:creationId xmlns:a16="http://schemas.microsoft.com/office/drawing/2014/main" id="{95568472-78C1-FD4C-80A1-628CA86D3F06}"/>
              </a:ext>
            </a:extLst>
          </p:cNvPr>
          <p:cNvPicPr>
            <a:picLocks noChangeAspect="1"/>
          </p:cNvPicPr>
          <p:nvPr userDrawn="1"/>
        </p:nvPicPr>
        <p:blipFill>
          <a:blip r:embed="rId2"/>
          <a:srcRect/>
          <a:stretch/>
        </p:blipFill>
        <p:spPr>
          <a:xfrm>
            <a:off x="13349613" y="7531058"/>
            <a:ext cx="709192" cy="424102"/>
          </a:xfrm>
          <a:prstGeom prst="rect">
            <a:avLst/>
          </a:prstGeom>
        </p:spPr>
      </p:pic>
    </p:spTree>
    <p:extLst>
      <p:ext uri="{BB962C8B-B14F-4D97-AF65-F5344CB8AC3E}">
        <p14:creationId xmlns:p14="http://schemas.microsoft.com/office/powerpoint/2010/main" val="2381838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able_of_Contents">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4832" cy="873186"/>
          </a:xfrm>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544947" y="1645920"/>
            <a:ext cx="13514832" cy="5686282"/>
          </a:xfrm>
          <a:prstGeom prst="rect">
            <a:avLst/>
          </a:prstGeom>
        </p:spPr>
        <p:txBody>
          <a:bodyPr/>
          <a:lstStyle>
            <a:lvl1pPr marL="0" indent="0">
              <a:buNone/>
              <a:defRPr>
                <a:solidFill>
                  <a:schemeClr val="tx2"/>
                </a:solidFill>
              </a:defRPr>
            </a:lvl1pPr>
            <a:lvl2pPr marL="1188720" indent="-457200">
              <a:buFont typeface="Arial"/>
              <a:buChar char="•"/>
              <a:defRPr>
                <a:solidFill>
                  <a:schemeClr val="tx2"/>
                </a:solidFill>
              </a:defRPr>
            </a:lvl2pPr>
            <a:lvl3pPr marL="1828800" indent="-365760">
              <a:buFont typeface="Arial"/>
              <a:buChar cha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9559696"/>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ow_to_Use">
    <p:spTree>
      <p:nvGrpSpPr>
        <p:cNvPr id="1" name=""/>
        <p:cNvGrpSpPr/>
        <p:nvPr/>
      </p:nvGrpSpPr>
      <p:grpSpPr>
        <a:xfrm>
          <a:off x="0" y="0"/>
          <a:ext cx="0" cy="0"/>
          <a:chOff x="0" y="0"/>
          <a:chExt cx="0" cy="0"/>
        </a:xfrm>
      </p:grpSpPr>
      <p:sp>
        <p:nvSpPr>
          <p:cNvPr id="4" name="TextBox 3"/>
          <p:cNvSpPr txBox="1"/>
          <p:nvPr userDrawn="1"/>
        </p:nvSpPr>
        <p:spPr>
          <a:xfrm>
            <a:off x="4516341" y="-4548146"/>
            <a:ext cx="184731" cy="801438"/>
          </a:xfrm>
          <a:prstGeom prst="rect">
            <a:avLst/>
          </a:prstGeom>
          <a:noFill/>
        </p:spPr>
        <p:txBody>
          <a:bodyPr wrap="none" rtlCol="0">
            <a:spAutoFit/>
          </a:bodyPr>
          <a:lstStyle/>
          <a:p>
            <a:endParaRPr lang="en-US" sz="4608" dirty="0"/>
          </a:p>
        </p:txBody>
      </p:sp>
      <p:sp>
        <p:nvSpPr>
          <p:cNvPr id="2" name="Rectangle 1">
            <a:extLst>
              <a:ext uri="{FF2B5EF4-FFF2-40B4-BE49-F238E27FC236}">
                <a16:creationId xmlns:a16="http://schemas.microsoft.com/office/drawing/2014/main" id="{4D133B37-BB08-4347-B71D-D01F225ECB4D}"/>
              </a:ext>
            </a:extLst>
          </p:cNvPr>
          <p:cNvSpPr/>
          <p:nvPr userDrawn="1"/>
        </p:nvSpPr>
        <p:spPr>
          <a:xfrm>
            <a:off x="0" y="0"/>
            <a:ext cx="14630400" cy="8229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userDrawn="1"/>
        </p:nvSpPr>
        <p:spPr>
          <a:xfrm>
            <a:off x="11897959" y="9767944"/>
            <a:ext cx="184731" cy="801438"/>
          </a:xfrm>
          <a:prstGeom prst="rect">
            <a:avLst/>
          </a:prstGeom>
          <a:noFill/>
        </p:spPr>
        <p:txBody>
          <a:bodyPr wrap="none" rtlCol="0">
            <a:spAutoFit/>
          </a:bodyPr>
          <a:lstStyle/>
          <a:p>
            <a:endParaRPr lang="en-US" sz="4608"/>
          </a:p>
        </p:txBody>
      </p:sp>
      <p:sp>
        <p:nvSpPr>
          <p:cNvPr id="9" name="TextBox 8">
            <a:extLst>
              <a:ext uri="{FF2B5EF4-FFF2-40B4-BE49-F238E27FC236}">
                <a16:creationId xmlns:a16="http://schemas.microsoft.com/office/drawing/2014/main" id="{1B954A5E-A2DC-9041-9311-DBC4F345DE43}"/>
              </a:ext>
            </a:extLst>
          </p:cNvPr>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 </a:t>
            </a:r>
          </a:p>
        </p:txBody>
      </p:sp>
      <p:pic>
        <p:nvPicPr>
          <p:cNvPr id="11" name="Picture 10">
            <a:extLst>
              <a:ext uri="{FF2B5EF4-FFF2-40B4-BE49-F238E27FC236}">
                <a16:creationId xmlns:a16="http://schemas.microsoft.com/office/drawing/2014/main" id="{078E12B8-1389-044D-9E65-845118C8F28C}"/>
              </a:ext>
            </a:extLst>
          </p:cNvPr>
          <p:cNvPicPr>
            <a:picLocks noChangeAspect="1"/>
          </p:cNvPicPr>
          <p:nvPr userDrawn="1"/>
        </p:nvPicPr>
        <p:blipFill>
          <a:blip r:embed="rId2"/>
          <a:srcRect/>
          <a:stretch/>
        </p:blipFill>
        <p:spPr>
          <a:xfrm>
            <a:off x="13349613" y="7531058"/>
            <a:ext cx="709192" cy="424102"/>
          </a:xfrm>
          <a:prstGeom prst="rect">
            <a:avLst/>
          </a:prstGeom>
        </p:spPr>
      </p:pic>
    </p:spTree>
    <p:extLst>
      <p:ext uri="{BB962C8B-B14F-4D97-AF65-F5344CB8AC3E}">
        <p14:creationId xmlns:p14="http://schemas.microsoft.com/office/powerpoint/2010/main" val="4266760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639" y="183898"/>
            <a:ext cx="13514832" cy="137160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548639" y="1645920"/>
            <a:ext cx="13514832" cy="568628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a:t>
            </a:r>
          </a:p>
        </p:txBody>
      </p:sp>
      <p:pic>
        <p:nvPicPr>
          <p:cNvPr id="7" name="Picture 6"/>
          <p:cNvPicPr>
            <a:picLocks noChangeAspect="1"/>
          </p:cNvPicPr>
          <p:nvPr userDrawn="1"/>
        </p:nvPicPr>
        <p:blipFill>
          <a:blip r:embed="rId26"/>
          <a:srcRect/>
          <a:stretch/>
        </p:blipFill>
        <p:spPr>
          <a:xfrm>
            <a:off x="13349613" y="7531058"/>
            <a:ext cx="709192" cy="424102"/>
          </a:xfrm>
          <a:prstGeom prst="rect">
            <a:avLst/>
          </a:prstGeom>
        </p:spPr>
      </p:pic>
    </p:spTree>
    <p:extLst>
      <p:ext uri="{BB962C8B-B14F-4D97-AF65-F5344CB8AC3E}">
        <p14:creationId xmlns:p14="http://schemas.microsoft.com/office/powerpoint/2010/main" val="14311777"/>
      </p:ext>
    </p:extLst>
  </p:cSld>
  <p:clrMap bg1="dk1" tx1="lt1" bg2="dk2" tx2="lt2" accent1="accent1" accent2="accent2" accent3="accent3" accent4="accent4" accent5="accent5" accent6="accent6" hlink="hlink" folHlink="folHlink"/>
  <p:sldLayoutIdLst>
    <p:sldLayoutId id="2147483711" r:id="rId1"/>
    <p:sldLayoutId id="2147483696" r:id="rId2"/>
    <p:sldLayoutId id="2147483677" r:id="rId3"/>
    <p:sldLayoutId id="2147483700" r:id="rId4"/>
    <p:sldLayoutId id="2147483713" r:id="rId5"/>
    <p:sldLayoutId id="2147483697" r:id="rId6"/>
    <p:sldLayoutId id="2147483689" r:id="rId7"/>
    <p:sldLayoutId id="2147483678" r:id="rId8"/>
    <p:sldLayoutId id="2147483707" r:id="rId9"/>
    <p:sldLayoutId id="2147483679" r:id="rId10"/>
    <p:sldLayoutId id="2147483703" r:id="rId11"/>
    <p:sldLayoutId id="2147483704" r:id="rId12"/>
    <p:sldLayoutId id="2147483705" r:id="rId13"/>
    <p:sldLayoutId id="2147483690" r:id="rId14"/>
    <p:sldLayoutId id="2147483691" r:id="rId15"/>
    <p:sldLayoutId id="2147483692" r:id="rId16"/>
    <p:sldLayoutId id="2147483702" r:id="rId17"/>
    <p:sldLayoutId id="2147483680" r:id="rId18"/>
    <p:sldLayoutId id="2147483701" r:id="rId19"/>
    <p:sldLayoutId id="2147483712" r:id="rId20"/>
    <p:sldLayoutId id="2147483714" r:id="rId21"/>
    <p:sldLayoutId id="2147483706" r:id="rId22"/>
    <p:sldLayoutId id="2147483709" r:id="rId23"/>
    <p:sldLayoutId id="2147483710" r:id="rId24"/>
  </p:sldLayoutIdLst>
  <p:txStyles>
    <p:title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p:titleStyle>
    <p:body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p:bodyStyle>
    <p:otherStyle>
      <a:defPPr>
        <a:defRPr lang="en-US"/>
      </a:defPPr>
      <a:lvl1pPr marL="0" algn="l" defTabSz="731520" rtl="0" eaLnBrk="1" latinLnBrk="0" hangingPunct="1">
        <a:defRPr sz="2880" kern="1200">
          <a:solidFill>
            <a:schemeClr val="tx1"/>
          </a:solidFill>
          <a:latin typeface="+mn-lt"/>
          <a:ea typeface="+mn-ea"/>
          <a:cs typeface="+mn-cs"/>
        </a:defRPr>
      </a:lvl1pPr>
      <a:lvl2pPr marL="731520" algn="l" defTabSz="731520" rtl="0" eaLnBrk="1" latinLnBrk="0" hangingPunct="1">
        <a:defRPr sz="2880" kern="1200">
          <a:solidFill>
            <a:schemeClr val="tx1"/>
          </a:solidFill>
          <a:latin typeface="+mn-lt"/>
          <a:ea typeface="+mn-ea"/>
          <a:cs typeface="+mn-cs"/>
        </a:defRPr>
      </a:lvl2pPr>
      <a:lvl3pPr marL="1463040" algn="l" defTabSz="731520" rtl="0" eaLnBrk="1" latinLnBrk="0" hangingPunct="1">
        <a:defRPr sz="2880" kern="1200">
          <a:solidFill>
            <a:schemeClr val="tx1"/>
          </a:solidFill>
          <a:latin typeface="+mn-lt"/>
          <a:ea typeface="+mn-ea"/>
          <a:cs typeface="+mn-cs"/>
        </a:defRPr>
      </a:lvl3pPr>
      <a:lvl4pPr marL="2194560" algn="l" defTabSz="731520" rtl="0" eaLnBrk="1" latinLnBrk="0" hangingPunct="1">
        <a:defRPr sz="2880" kern="1200">
          <a:solidFill>
            <a:schemeClr val="tx1"/>
          </a:solidFill>
          <a:latin typeface="+mn-lt"/>
          <a:ea typeface="+mn-ea"/>
          <a:cs typeface="+mn-cs"/>
        </a:defRPr>
      </a:lvl4pPr>
      <a:lvl5pPr marL="2926080" algn="l" defTabSz="731520" rtl="0" eaLnBrk="1" latinLnBrk="0" hangingPunct="1">
        <a:defRPr sz="2880" kern="1200">
          <a:solidFill>
            <a:schemeClr val="tx1"/>
          </a:solidFill>
          <a:latin typeface="+mn-lt"/>
          <a:ea typeface="+mn-ea"/>
          <a:cs typeface="+mn-cs"/>
        </a:defRPr>
      </a:lvl5pPr>
      <a:lvl6pPr marL="3657600" algn="l" defTabSz="731520" rtl="0" eaLnBrk="1" latinLnBrk="0" hangingPunct="1">
        <a:defRPr sz="2880" kern="1200">
          <a:solidFill>
            <a:schemeClr val="tx1"/>
          </a:solidFill>
          <a:latin typeface="+mn-lt"/>
          <a:ea typeface="+mn-ea"/>
          <a:cs typeface="+mn-cs"/>
        </a:defRPr>
      </a:lvl6pPr>
      <a:lvl7pPr marL="4389120" algn="l" defTabSz="731520" rtl="0" eaLnBrk="1" latinLnBrk="0" hangingPunct="1">
        <a:defRPr sz="2880" kern="1200">
          <a:solidFill>
            <a:schemeClr val="tx1"/>
          </a:solidFill>
          <a:latin typeface="+mn-lt"/>
          <a:ea typeface="+mn-ea"/>
          <a:cs typeface="+mn-cs"/>
        </a:defRPr>
      </a:lvl7pPr>
      <a:lvl8pPr marL="5120640" algn="l" defTabSz="731520" rtl="0" eaLnBrk="1" latinLnBrk="0" hangingPunct="1">
        <a:defRPr sz="2880" kern="1200">
          <a:solidFill>
            <a:schemeClr val="tx1"/>
          </a:solidFill>
          <a:latin typeface="+mn-lt"/>
          <a:ea typeface="+mn-ea"/>
          <a:cs typeface="+mn-cs"/>
        </a:defRPr>
      </a:lvl8pPr>
      <a:lvl9pPr marL="5852160" algn="l" defTabSz="731520" rtl="0" eaLnBrk="1" latinLnBrk="0" hangingPunct="1">
        <a:defRPr sz="288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 userDrawn="1">
          <p15:clr>
            <a:srgbClr val="F26B43"/>
          </p15:clr>
        </p15:guide>
        <p15:guide id="2" pos="8856" userDrawn="1">
          <p15:clr>
            <a:srgbClr val="F26B43"/>
          </p15:clr>
        </p15:guide>
        <p15:guide id="3" orient="horz" pos="1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8.svg"/><Relationship Id="rId9"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27.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26.png"/><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8.svg"/><Relationship Id="rId9" Type="http://schemas.openxmlformats.org/officeDocument/2006/relationships/image" Target="../media/image16.sv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6.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28.png"/><Relationship Id="rId5" Type="http://schemas.openxmlformats.org/officeDocument/2006/relationships/image" Target="../media/image15.png"/><Relationship Id="rId10" Type="http://schemas.openxmlformats.org/officeDocument/2006/relationships/image" Target="../media/image11.svg"/><Relationship Id="rId4" Type="http://schemas.openxmlformats.org/officeDocument/2006/relationships/image" Target="../media/image27.sv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4.svg"/><Relationship Id="rId3" Type="http://schemas.openxmlformats.org/officeDocument/2006/relationships/image" Target="../media/image26.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svg"/><Relationship Id="rId11" Type="http://schemas.openxmlformats.org/officeDocument/2006/relationships/image" Target="../media/image12.png"/><Relationship Id="rId5" Type="http://schemas.openxmlformats.org/officeDocument/2006/relationships/image" Target="../media/image29.png"/><Relationship Id="rId10" Type="http://schemas.openxmlformats.org/officeDocument/2006/relationships/image" Target="../media/image11.svg"/><Relationship Id="rId4" Type="http://schemas.openxmlformats.org/officeDocument/2006/relationships/image" Target="../media/image27.sv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7.svg"/></Relationships>
</file>

<file path=ppt/slides/_rels/slide1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27.svg"/><Relationship Id="rId4" Type="http://schemas.openxmlformats.org/officeDocument/2006/relationships/image" Target="../media/image32.svg"/><Relationship Id="rId9"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26.png"/><Relationship Id="rId5" Type="http://schemas.openxmlformats.org/officeDocument/2006/relationships/image" Target="../media/image35.png"/><Relationship Id="rId10" Type="http://schemas.openxmlformats.org/officeDocument/2006/relationships/image" Target="../media/image42.svg"/><Relationship Id="rId4" Type="http://schemas.openxmlformats.org/officeDocument/2006/relationships/image" Target="../media/image38.sv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3.png"/><Relationship Id="rId5" Type="http://schemas.openxmlformats.org/officeDocument/2006/relationships/image" Target="../media/image35.png"/><Relationship Id="rId10" Type="http://schemas.openxmlformats.org/officeDocument/2006/relationships/image" Target="../media/image42.svg"/><Relationship Id="rId4" Type="http://schemas.openxmlformats.org/officeDocument/2006/relationships/image" Target="../media/image38.sv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7.png"/><Relationship Id="rId7"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6.sv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38.svg"/><Relationship Id="rId9" Type="http://schemas.openxmlformats.org/officeDocument/2006/relationships/image" Target="../media/image49.sv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38.sv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38.sv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38.sv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37.png"/><Relationship Id="rId7"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50.png"/><Relationship Id="rId4" Type="http://schemas.openxmlformats.org/officeDocument/2006/relationships/image" Target="../media/image38.sv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38.sv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6.sv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38.svg"/></Relationships>
</file>

<file path=ppt/slides/_rels/slide4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slides/_rels/slide4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7.png"/><Relationship Id="rId7"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0.svg"/><Relationship Id="rId5" Type="http://schemas.openxmlformats.org/officeDocument/2006/relationships/image" Target="../media/image59.png"/><Relationship Id="rId10" Type="http://schemas.openxmlformats.org/officeDocument/2006/relationships/image" Target="../media/image56.svg"/><Relationship Id="rId4" Type="http://schemas.openxmlformats.org/officeDocument/2006/relationships/image" Target="../media/image58.svg"/><Relationship Id="rId9" Type="http://schemas.openxmlformats.org/officeDocument/2006/relationships/image" Target="../media/image55.png"/></Relationships>
</file>

<file path=ppt/slides/_rels/slide4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0.svg"/><Relationship Id="rId5" Type="http://schemas.openxmlformats.org/officeDocument/2006/relationships/image" Target="../media/image59.png"/><Relationship Id="rId10" Type="http://schemas.openxmlformats.org/officeDocument/2006/relationships/image" Target="../media/image38.svg"/><Relationship Id="rId4" Type="http://schemas.openxmlformats.org/officeDocument/2006/relationships/image" Target="../media/image58.svg"/><Relationship Id="rId9"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50.png"/><Relationship Id="rId7" Type="http://schemas.openxmlformats.org/officeDocument/2006/relationships/image" Target="../media/image67.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38.svg"/><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38.sv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71.png"/><Relationship Id="rId4" Type="http://schemas.openxmlformats.org/officeDocument/2006/relationships/image" Target="../media/image7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5.png"/><Relationship Id="rId7"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16.svg"/></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5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2.png"/><Relationship Id="rId7"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70.png"/><Relationship Id="rId5" Type="http://schemas.openxmlformats.org/officeDocument/2006/relationships/image" Target="../media/image54.png"/><Relationship Id="rId10" Type="http://schemas.openxmlformats.org/officeDocument/2006/relationships/image" Target="../media/image69.png"/><Relationship Id="rId4" Type="http://schemas.openxmlformats.org/officeDocument/2006/relationships/image" Target="../media/image53.png"/><Relationship Id="rId9" Type="http://schemas.openxmlformats.org/officeDocument/2006/relationships/image" Target="../media/image6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92947D-1CEF-924B-ADF8-D0E4B52EE51A}"/>
              </a:ext>
            </a:extLst>
          </p:cNvPr>
          <p:cNvSpPr>
            <a:spLocks noGrp="1"/>
          </p:cNvSpPr>
          <p:nvPr>
            <p:ph type="body" sz="quarter" idx="10"/>
          </p:nvPr>
        </p:nvSpPr>
        <p:spPr>
          <a:xfrm>
            <a:off x="548639" y="5876215"/>
            <a:ext cx="6951911" cy="996597"/>
          </a:xfrm>
        </p:spPr>
        <p:txBody>
          <a:bodyPr>
            <a:normAutofit fontScale="85000" lnSpcReduction="20000"/>
          </a:bodyPr>
          <a:lstStyle/>
          <a:p>
            <a:r>
              <a:rPr lang="en-US" dirty="0"/>
              <a:t>Nathan Peck</a:t>
            </a:r>
          </a:p>
          <a:p>
            <a:br>
              <a:rPr lang="en-US" dirty="0"/>
            </a:br>
            <a:r>
              <a:rPr lang="en-US" dirty="0"/>
              <a:t>Senior Developer Advocate, Amazon Web Services</a:t>
            </a:r>
          </a:p>
        </p:txBody>
      </p:sp>
      <p:sp>
        <p:nvSpPr>
          <p:cNvPr id="6" name="Text Placeholder 5">
            <a:extLst>
              <a:ext uri="{FF2B5EF4-FFF2-40B4-BE49-F238E27FC236}">
                <a16:creationId xmlns:a16="http://schemas.microsoft.com/office/drawing/2014/main" id="{DEB6A515-CE08-5146-8E7D-131F486B0482}"/>
              </a:ext>
            </a:extLst>
          </p:cNvPr>
          <p:cNvSpPr>
            <a:spLocks noGrp="1"/>
          </p:cNvSpPr>
          <p:nvPr>
            <p:ph type="body" sz="quarter" idx="12"/>
          </p:nvPr>
        </p:nvSpPr>
        <p:spPr>
          <a:xfrm>
            <a:off x="548640" y="3053166"/>
            <a:ext cx="11719981" cy="2149029"/>
          </a:xfrm>
        </p:spPr>
        <p:txBody>
          <a:bodyPr/>
          <a:lstStyle/>
          <a:p>
            <a:pPr fontAlgn="ctr"/>
            <a:r>
              <a:rPr lang="en-US" dirty="0"/>
              <a:t>Amazon Elastic Container Service Core Concepts</a:t>
            </a:r>
          </a:p>
        </p:txBody>
      </p:sp>
    </p:spTree>
    <p:extLst>
      <p:ext uri="{BB962C8B-B14F-4D97-AF65-F5344CB8AC3E}">
        <p14:creationId xmlns:p14="http://schemas.microsoft.com/office/powerpoint/2010/main" val="3088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DEA566-4189-0635-6478-69C5D8A8827B}"/>
              </a:ext>
            </a:extLst>
          </p:cNvPr>
          <p:cNvSpPr>
            <a:spLocks noGrp="1"/>
          </p:cNvSpPr>
          <p:nvPr>
            <p:ph type="title"/>
          </p:nvPr>
        </p:nvSpPr>
        <p:spPr>
          <a:xfrm>
            <a:off x="548640" y="2953977"/>
            <a:ext cx="12435840" cy="1488168"/>
          </a:xfrm>
        </p:spPr>
        <p:txBody>
          <a:bodyPr/>
          <a:lstStyle/>
          <a:p>
            <a:r>
              <a:rPr lang="en-US" dirty="0"/>
              <a:t>Modern applications use containers</a:t>
            </a:r>
          </a:p>
        </p:txBody>
      </p:sp>
      <p:sp>
        <p:nvSpPr>
          <p:cNvPr id="7" name="Text Placeholder 6">
            <a:extLst>
              <a:ext uri="{FF2B5EF4-FFF2-40B4-BE49-F238E27FC236}">
                <a16:creationId xmlns:a16="http://schemas.microsoft.com/office/drawing/2014/main" id="{33992B9D-E283-7CCD-70EA-2F56D29B7E7C}"/>
              </a:ext>
            </a:extLst>
          </p:cNvPr>
          <p:cNvSpPr>
            <a:spLocks noGrp="1"/>
          </p:cNvSpPr>
          <p:nvPr>
            <p:ph type="body" sz="quarter" idx="10"/>
          </p:nvPr>
        </p:nvSpPr>
        <p:spPr/>
        <p:txBody>
          <a:bodyPr/>
          <a:lstStyle/>
          <a:p>
            <a:r>
              <a:rPr lang="en-US" dirty="0"/>
              <a:t>From build to deployment</a:t>
            </a:r>
          </a:p>
        </p:txBody>
      </p:sp>
    </p:spTree>
    <p:extLst>
      <p:ext uri="{BB962C8B-B14F-4D97-AF65-F5344CB8AC3E}">
        <p14:creationId xmlns:p14="http://schemas.microsoft.com/office/powerpoint/2010/main" val="249615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3F2EA8C-72E5-6344-FDF1-3E9E9705B3CE}"/>
              </a:ext>
            </a:extLst>
          </p:cNvPr>
          <p:cNvSpPr txBox="1"/>
          <p:nvPr/>
        </p:nvSpPr>
        <p:spPr>
          <a:xfrm>
            <a:off x="936045" y="2176130"/>
            <a:ext cx="13011661" cy="707886"/>
          </a:xfrm>
          <a:prstGeom prst="rect">
            <a:avLst/>
          </a:prstGeom>
          <a:noFill/>
        </p:spPr>
        <p:txBody>
          <a:bodyPr wrap="square" rtlCol="0">
            <a:spAutoFit/>
          </a:bodyPr>
          <a:lstStyle/>
          <a:p>
            <a:pPr algn="l"/>
            <a:r>
              <a:rPr lang="en-US" sz="4000" dirty="0">
                <a:latin typeface="Amazon Ember" panose="020B0603020204020204" pitchFamily="34" charset="0"/>
                <a:ea typeface="Amazon Ember" panose="020B0603020204020204" pitchFamily="34" charset="0"/>
                <a:cs typeface="Amazon Ember" panose="020B0603020204020204" pitchFamily="34" charset="0"/>
              </a:rPr>
              <a:t>Applications aren’t just code, they have </a:t>
            </a:r>
            <a:r>
              <a:rPr lang="en-US" sz="40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dependencies</a:t>
            </a:r>
          </a:p>
        </p:txBody>
      </p:sp>
      <p:grpSp>
        <p:nvGrpSpPr>
          <p:cNvPr id="13" name="Group 12">
            <a:extLst>
              <a:ext uri="{FF2B5EF4-FFF2-40B4-BE49-F238E27FC236}">
                <a16:creationId xmlns:a16="http://schemas.microsoft.com/office/drawing/2014/main" id="{715F1462-B934-EE7A-DE1F-753DB18886D3}"/>
              </a:ext>
            </a:extLst>
          </p:cNvPr>
          <p:cNvGrpSpPr/>
          <p:nvPr/>
        </p:nvGrpSpPr>
        <p:grpSpPr>
          <a:xfrm>
            <a:off x="1776919" y="3660718"/>
            <a:ext cx="1443815" cy="1745071"/>
            <a:chOff x="2449311" y="3145756"/>
            <a:chExt cx="1443815" cy="1745071"/>
          </a:xfrm>
        </p:grpSpPr>
        <p:pic>
          <p:nvPicPr>
            <p:cNvPr id="14" name="Graphic 13">
              <a:extLst>
                <a:ext uri="{FF2B5EF4-FFF2-40B4-BE49-F238E27FC236}">
                  <a16:creationId xmlns:a16="http://schemas.microsoft.com/office/drawing/2014/main" id="{BC37CCC7-BF96-70E3-A073-9CB70B637D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49311" y="3145756"/>
              <a:ext cx="1443815" cy="1443815"/>
            </a:xfrm>
            <a:prstGeom prst="rect">
              <a:avLst/>
            </a:prstGeom>
          </p:spPr>
        </p:pic>
        <p:sp>
          <p:nvSpPr>
            <p:cNvPr id="15" name="TextBox 14">
              <a:extLst>
                <a:ext uri="{FF2B5EF4-FFF2-40B4-BE49-F238E27FC236}">
                  <a16:creationId xmlns:a16="http://schemas.microsoft.com/office/drawing/2014/main" id="{D2207996-0F39-EB39-1691-EA71D8AC3894}"/>
                </a:ext>
              </a:extLst>
            </p:cNvPr>
            <p:cNvSpPr txBox="1"/>
            <p:nvPr/>
          </p:nvSpPr>
          <p:spPr>
            <a:xfrm>
              <a:off x="2627520" y="4490717"/>
              <a:ext cx="1087395"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a:t>
              </a:r>
            </a:p>
          </p:txBody>
        </p:sp>
      </p:grpSp>
      <p:grpSp>
        <p:nvGrpSpPr>
          <p:cNvPr id="16" name="Group 15">
            <a:extLst>
              <a:ext uri="{FF2B5EF4-FFF2-40B4-BE49-F238E27FC236}">
                <a16:creationId xmlns:a16="http://schemas.microsoft.com/office/drawing/2014/main" id="{10599E9A-192B-AF8B-CED2-97FE73CB41F8}"/>
              </a:ext>
            </a:extLst>
          </p:cNvPr>
          <p:cNvGrpSpPr/>
          <p:nvPr/>
        </p:nvGrpSpPr>
        <p:grpSpPr>
          <a:xfrm>
            <a:off x="7441876" y="4151098"/>
            <a:ext cx="2175139" cy="1020522"/>
            <a:chOff x="7197636" y="3961138"/>
            <a:chExt cx="2175139" cy="1020522"/>
          </a:xfrm>
        </p:grpSpPr>
        <p:pic>
          <p:nvPicPr>
            <p:cNvPr id="17" name="Picture 16">
              <a:extLst>
                <a:ext uri="{FF2B5EF4-FFF2-40B4-BE49-F238E27FC236}">
                  <a16:creationId xmlns:a16="http://schemas.microsoft.com/office/drawing/2014/main" id="{47C35876-6735-3AAD-BED3-B511F2EF7604}"/>
                </a:ext>
              </a:extLst>
            </p:cNvPr>
            <p:cNvPicPr>
              <a:picLocks noChangeAspect="1"/>
            </p:cNvPicPr>
            <p:nvPr/>
          </p:nvPicPr>
          <p:blipFill>
            <a:blip r:embed="rId5"/>
            <a:stretch>
              <a:fillRect/>
            </a:stretch>
          </p:blipFill>
          <p:spPr>
            <a:xfrm>
              <a:off x="7488195" y="3961138"/>
              <a:ext cx="1594022" cy="510905"/>
            </a:xfrm>
            <a:prstGeom prst="rect">
              <a:avLst/>
            </a:prstGeom>
          </p:spPr>
        </p:pic>
        <p:sp>
          <p:nvSpPr>
            <p:cNvPr id="18" name="TextBox 17">
              <a:extLst>
                <a:ext uri="{FF2B5EF4-FFF2-40B4-BE49-F238E27FC236}">
                  <a16:creationId xmlns:a16="http://schemas.microsoft.com/office/drawing/2014/main" id="{07A92114-2172-6E09-3827-594000852625}"/>
                </a:ext>
              </a:extLst>
            </p:cNvPr>
            <p:cNvSpPr txBox="1"/>
            <p:nvPr/>
          </p:nvSpPr>
          <p:spPr>
            <a:xfrm>
              <a:off x="7197636" y="4581550"/>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 packages</a:t>
              </a:r>
            </a:p>
          </p:txBody>
        </p:sp>
      </p:grpSp>
      <p:grpSp>
        <p:nvGrpSpPr>
          <p:cNvPr id="19" name="Group 18">
            <a:extLst>
              <a:ext uri="{FF2B5EF4-FFF2-40B4-BE49-F238E27FC236}">
                <a16:creationId xmlns:a16="http://schemas.microsoft.com/office/drawing/2014/main" id="{45A5FB48-0C4F-6DA1-B8C8-28A6EE18B8B0}"/>
              </a:ext>
            </a:extLst>
          </p:cNvPr>
          <p:cNvGrpSpPr/>
          <p:nvPr/>
        </p:nvGrpSpPr>
        <p:grpSpPr>
          <a:xfrm>
            <a:off x="10308294" y="3660718"/>
            <a:ext cx="2175139" cy="1791742"/>
            <a:chOff x="4305808" y="5665466"/>
            <a:chExt cx="2175139" cy="1791742"/>
          </a:xfrm>
        </p:grpSpPr>
        <p:pic>
          <p:nvPicPr>
            <p:cNvPr id="20" name="Graphic 19">
              <a:extLst>
                <a:ext uri="{FF2B5EF4-FFF2-40B4-BE49-F238E27FC236}">
                  <a16:creationId xmlns:a16="http://schemas.microsoft.com/office/drawing/2014/main" id="{F2405E18-3617-05BD-A517-C6A2677705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5173" y="5665466"/>
              <a:ext cx="1076411" cy="1076411"/>
            </a:xfrm>
            <a:prstGeom prst="rect">
              <a:avLst/>
            </a:prstGeom>
          </p:spPr>
        </p:pic>
        <p:sp>
          <p:nvSpPr>
            <p:cNvPr id="21" name="TextBox 20">
              <a:extLst>
                <a:ext uri="{FF2B5EF4-FFF2-40B4-BE49-F238E27FC236}">
                  <a16:creationId xmlns:a16="http://schemas.microsoft.com/office/drawing/2014/main" id="{92515034-E695-DB3D-B9CA-42D1579AE56B}"/>
                </a:ext>
              </a:extLst>
            </p:cNvPr>
            <p:cNvSpPr txBox="1"/>
            <p:nvPr/>
          </p:nvSpPr>
          <p:spPr>
            <a:xfrm>
              <a:off x="4305808" y="6749322"/>
              <a:ext cx="2175139" cy="707886"/>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Operating system packages</a:t>
              </a:r>
            </a:p>
          </p:txBody>
        </p:sp>
      </p:grpSp>
      <p:grpSp>
        <p:nvGrpSpPr>
          <p:cNvPr id="22" name="Group 21">
            <a:extLst>
              <a:ext uri="{FF2B5EF4-FFF2-40B4-BE49-F238E27FC236}">
                <a16:creationId xmlns:a16="http://schemas.microsoft.com/office/drawing/2014/main" id="{9A3C7FEF-7C59-3D8B-2F99-1A22554F9D8F}"/>
              </a:ext>
            </a:extLst>
          </p:cNvPr>
          <p:cNvGrpSpPr/>
          <p:nvPr/>
        </p:nvGrpSpPr>
        <p:grpSpPr>
          <a:xfrm>
            <a:off x="4124087" y="3673214"/>
            <a:ext cx="2205682" cy="1810036"/>
            <a:chOff x="4170581" y="3254760"/>
            <a:chExt cx="2205682" cy="1810036"/>
          </a:xfrm>
        </p:grpSpPr>
        <p:pic>
          <p:nvPicPr>
            <p:cNvPr id="23" name="Picture 22">
              <a:extLst>
                <a:ext uri="{FF2B5EF4-FFF2-40B4-BE49-F238E27FC236}">
                  <a16:creationId xmlns:a16="http://schemas.microsoft.com/office/drawing/2014/main" id="{2AB2697A-E27E-F974-75B1-33D219BF60BD}"/>
                </a:ext>
              </a:extLst>
            </p:cNvPr>
            <p:cNvPicPr>
              <a:picLocks noChangeAspect="1"/>
            </p:cNvPicPr>
            <p:nvPr/>
          </p:nvPicPr>
          <p:blipFill>
            <a:blip r:embed="rId8"/>
            <a:stretch>
              <a:fillRect/>
            </a:stretch>
          </p:blipFill>
          <p:spPr>
            <a:xfrm>
              <a:off x="4170581" y="3254760"/>
              <a:ext cx="2175139" cy="1332465"/>
            </a:xfrm>
            <a:prstGeom prst="rect">
              <a:avLst/>
            </a:prstGeom>
          </p:spPr>
        </p:pic>
        <p:sp>
          <p:nvSpPr>
            <p:cNvPr id="24" name="TextBox 23">
              <a:extLst>
                <a:ext uri="{FF2B5EF4-FFF2-40B4-BE49-F238E27FC236}">
                  <a16:creationId xmlns:a16="http://schemas.microsoft.com/office/drawing/2014/main" id="{792E3C80-F829-30E6-294F-28BFFDC66A98}"/>
                </a:ext>
              </a:extLst>
            </p:cNvPr>
            <p:cNvSpPr txBox="1"/>
            <p:nvPr/>
          </p:nvSpPr>
          <p:spPr>
            <a:xfrm>
              <a:off x="4201124" y="4664686"/>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Runtime</a:t>
              </a:r>
            </a:p>
          </p:txBody>
        </p:sp>
      </p:grpSp>
    </p:spTree>
    <p:extLst>
      <p:ext uri="{BB962C8B-B14F-4D97-AF65-F5344CB8AC3E}">
        <p14:creationId xmlns:p14="http://schemas.microsoft.com/office/powerpoint/2010/main" val="416273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2D33E5-1FC3-7B48-856F-A26906F5CA39}"/>
              </a:ext>
            </a:extLst>
          </p:cNvPr>
          <p:cNvSpPr txBox="1"/>
          <p:nvPr/>
        </p:nvSpPr>
        <p:spPr>
          <a:xfrm>
            <a:off x="623247" y="395619"/>
            <a:ext cx="13581963" cy="1323439"/>
          </a:xfrm>
          <a:prstGeom prst="rect">
            <a:avLst/>
          </a:prstGeom>
          <a:noFill/>
        </p:spPr>
        <p:txBody>
          <a:bodyPr wrap="square" rtlCol="0">
            <a:spAutoFit/>
          </a:bodyPr>
          <a:lstStyle/>
          <a:p>
            <a:pPr algn="l"/>
            <a:r>
              <a:rPr lang="en-US" sz="4000" dirty="0">
                <a:latin typeface="Amazon Ember" panose="020B0603020204020204" pitchFamily="34" charset="0"/>
                <a:ea typeface="Amazon Ember" panose="020B0603020204020204" pitchFamily="34" charset="0"/>
                <a:cs typeface="Amazon Ember" panose="020B0603020204020204" pitchFamily="34" charset="0"/>
              </a:rPr>
              <a:t>Containers are </a:t>
            </a:r>
            <a:r>
              <a:rPr lang="en-US" sz="40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one deployable artifact </a:t>
            </a:r>
            <a:r>
              <a:rPr lang="en-US" sz="4000" dirty="0">
                <a:latin typeface="Amazon Ember" panose="020B0603020204020204" pitchFamily="34" charset="0"/>
                <a:ea typeface="Amazon Ember" panose="020B0603020204020204" pitchFamily="34" charset="0"/>
                <a:cs typeface="Amazon Ember" panose="020B0603020204020204" pitchFamily="34" charset="0"/>
              </a:rPr>
              <a:t>that holds</a:t>
            </a:r>
          </a:p>
          <a:p>
            <a:pPr algn="l"/>
            <a:r>
              <a:rPr lang="en-US" sz="4000" dirty="0">
                <a:latin typeface="Amazon Ember" panose="020B0603020204020204" pitchFamily="34" charset="0"/>
                <a:ea typeface="Amazon Ember" panose="020B0603020204020204" pitchFamily="34" charset="0"/>
                <a:cs typeface="Amazon Ember" panose="020B0603020204020204" pitchFamily="34" charset="0"/>
              </a:rPr>
              <a:t>both your application and its dependencies</a:t>
            </a:r>
          </a:p>
        </p:txBody>
      </p:sp>
      <p:grpSp>
        <p:nvGrpSpPr>
          <p:cNvPr id="14" name="Group 13">
            <a:extLst>
              <a:ext uri="{FF2B5EF4-FFF2-40B4-BE49-F238E27FC236}">
                <a16:creationId xmlns:a16="http://schemas.microsoft.com/office/drawing/2014/main" id="{ACA51543-C99D-6F4C-B77A-7F39B8621397}"/>
              </a:ext>
            </a:extLst>
          </p:cNvPr>
          <p:cNvGrpSpPr/>
          <p:nvPr/>
        </p:nvGrpSpPr>
        <p:grpSpPr>
          <a:xfrm>
            <a:off x="1749272" y="2290797"/>
            <a:ext cx="1443815" cy="1745071"/>
            <a:chOff x="2449311" y="3145756"/>
            <a:chExt cx="1443815" cy="1745071"/>
          </a:xfrm>
        </p:grpSpPr>
        <p:pic>
          <p:nvPicPr>
            <p:cNvPr id="12" name="Graphic 11">
              <a:extLst>
                <a:ext uri="{FF2B5EF4-FFF2-40B4-BE49-F238E27FC236}">
                  <a16:creationId xmlns:a16="http://schemas.microsoft.com/office/drawing/2014/main" id="{264E9544-7DE3-0C49-8C51-667A8891A5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49311" y="3145756"/>
              <a:ext cx="1443815" cy="1443815"/>
            </a:xfrm>
            <a:prstGeom prst="rect">
              <a:avLst/>
            </a:prstGeom>
          </p:spPr>
        </p:pic>
        <p:sp>
          <p:nvSpPr>
            <p:cNvPr id="13" name="TextBox 12">
              <a:extLst>
                <a:ext uri="{FF2B5EF4-FFF2-40B4-BE49-F238E27FC236}">
                  <a16:creationId xmlns:a16="http://schemas.microsoft.com/office/drawing/2014/main" id="{F827D228-87AE-1C46-A506-D3EADA26E5C2}"/>
                </a:ext>
              </a:extLst>
            </p:cNvPr>
            <p:cNvSpPr txBox="1"/>
            <p:nvPr/>
          </p:nvSpPr>
          <p:spPr>
            <a:xfrm>
              <a:off x="2627520" y="4490717"/>
              <a:ext cx="1087395"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a:t>
              </a:r>
            </a:p>
          </p:txBody>
        </p:sp>
      </p:grpSp>
      <p:grpSp>
        <p:nvGrpSpPr>
          <p:cNvPr id="26" name="Group 25">
            <a:extLst>
              <a:ext uri="{FF2B5EF4-FFF2-40B4-BE49-F238E27FC236}">
                <a16:creationId xmlns:a16="http://schemas.microsoft.com/office/drawing/2014/main" id="{DD17A6AF-6A24-D144-8AF1-8A3AFB67833F}"/>
              </a:ext>
            </a:extLst>
          </p:cNvPr>
          <p:cNvGrpSpPr/>
          <p:nvPr/>
        </p:nvGrpSpPr>
        <p:grpSpPr>
          <a:xfrm>
            <a:off x="7414229" y="2781177"/>
            <a:ext cx="2175139" cy="1020522"/>
            <a:chOff x="7197636" y="3961138"/>
            <a:chExt cx="2175139" cy="1020522"/>
          </a:xfrm>
        </p:grpSpPr>
        <p:pic>
          <p:nvPicPr>
            <p:cNvPr id="21" name="Picture 20">
              <a:extLst>
                <a:ext uri="{FF2B5EF4-FFF2-40B4-BE49-F238E27FC236}">
                  <a16:creationId xmlns:a16="http://schemas.microsoft.com/office/drawing/2014/main" id="{9232361B-9F98-C549-B5A4-4BE8BFEC64F4}"/>
                </a:ext>
              </a:extLst>
            </p:cNvPr>
            <p:cNvPicPr>
              <a:picLocks noChangeAspect="1"/>
            </p:cNvPicPr>
            <p:nvPr/>
          </p:nvPicPr>
          <p:blipFill>
            <a:blip r:embed="rId5"/>
            <a:stretch>
              <a:fillRect/>
            </a:stretch>
          </p:blipFill>
          <p:spPr>
            <a:xfrm>
              <a:off x="7488195" y="3961138"/>
              <a:ext cx="1594022" cy="510905"/>
            </a:xfrm>
            <a:prstGeom prst="rect">
              <a:avLst/>
            </a:prstGeom>
          </p:spPr>
        </p:pic>
        <p:sp>
          <p:nvSpPr>
            <p:cNvPr id="22" name="TextBox 21">
              <a:extLst>
                <a:ext uri="{FF2B5EF4-FFF2-40B4-BE49-F238E27FC236}">
                  <a16:creationId xmlns:a16="http://schemas.microsoft.com/office/drawing/2014/main" id="{32E69922-E93E-574F-9D84-90625EF5310B}"/>
                </a:ext>
              </a:extLst>
            </p:cNvPr>
            <p:cNvSpPr txBox="1"/>
            <p:nvPr/>
          </p:nvSpPr>
          <p:spPr>
            <a:xfrm>
              <a:off x="7197636" y="4581550"/>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 packages</a:t>
              </a:r>
            </a:p>
          </p:txBody>
        </p:sp>
      </p:grpSp>
      <p:grpSp>
        <p:nvGrpSpPr>
          <p:cNvPr id="27" name="Group 26">
            <a:extLst>
              <a:ext uri="{FF2B5EF4-FFF2-40B4-BE49-F238E27FC236}">
                <a16:creationId xmlns:a16="http://schemas.microsoft.com/office/drawing/2014/main" id="{7BBCECC8-665B-374E-B9B3-149EADB71D30}"/>
              </a:ext>
            </a:extLst>
          </p:cNvPr>
          <p:cNvGrpSpPr/>
          <p:nvPr/>
        </p:nvGrpSpPr>
        <p:grpSpPr>
          <a:xfrm>
            <a:off x="10280647" y="2290797"/>
            <a:ext cx="2175139" cy="1791742"/>
            <a:chOff x="4305808" y="5665466"/>
            <a:chExt cx="2175139" cy="1791742"/>
          </a:xfrm>
        </p:grpSpPr>
        <p:pic>
          <p:nvPicPr>
            <p:cNvPr id="24" name="Graphic 23">
              <a:extLst>
                <a:ext uri="{FF2B5EF4-FFF2-40B4-BE49-F238E27FC236}">
                  <a16:creationId xmlns:a16="http://schemas.microsoft.com/office/drawing/2014/main" id="{533EFFFB-4E43-6447-8D82-470D12CA329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5173" y="5665466"/>
              <a:ext cx="1076411" cy="1076411"/>
            </a:xfrm>
            <a:prstGeom prst="rect">
              <a:avLst/>
            </a:prstGeom>
          </p:spPr>
        </p:pic>
        <p:sp>
          <p:nvSpPr>
            <p:cNvPr id="25" name="TextBox 24">
              <a:extLst>
                <a:ext uri="{FF2B5EF4-FFF2-40B4-BE49-F238E27FC236}">
                  <a16:creationId xmlns:a16="http://schemas.microsoft.com/office/drawing/2014/main" id="{400392C8-E117-A341-A951-2BF2FE8B5A27}"/>
                </a:ext>
              </a:extLst>
            </p:cNvPr>
            <p:cNvSpPr txBox="1"/>
            <p:nvPr/>
          </p:nvSpPr>
          <p:spPr>
            <a:xfrm>
              <a:off x="4305808" y="6749322"/>
              <a:ext cx="2175139" cy="707886"/>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Operating system packages</a:t>
              </a:r>
            </a:p>
          </p:txBody>
        </p:sp>
      </p:grpSp>
      <p:sp>
        <p:nvSpPr>
          <p:cNvPr id="17" name="TextBox 16">
            <a:extLst>
              <a:ext uri="{FF2B5EF4-FFF2-40B4-BE49-F238E27FC236}">
                <a16:creationId xmlns:a16="http://schemas.microsoft.com/office/drawing/2014/main" id="{F85D05B6-387B-9543-8C47-902E51A125C0}"/>
              </a:ext>
            </a:extLst>
          </p:cNvPr>
          <p:cNvSpPr txBox="1"/>
          <p:nvPr/>
        </p:nvSpPr>
        <p:spPr>
          <a:xfrm>
            <a:off x="5949598" y="7140448"/>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Container image</a:t>
            </a:r>
          </a:p>
        </p:txBody>
      </p:sp>
      <p:cxnSp>
        <p:nvCxnSpPr>
          <p:cNvPr id="10" name="Straight Arrow Connector 9">
            <a:extLst>
              <a:ext uri="{FF2B5EF4-FFF2-40B4-BE49-F238E27FC236}">
                <a16:creationId xmlns:a16="http://schemas.microsoft.com/office/drawing/2014/main" id="{3A7CD53E-0FD5-E841-8297-EBFB5DA52475}"/>
              </a:ext>
            </a:extLst>
          </p:cNvPr>
          <p:cNvCxnSpPr>
            <a:cxnSpLocks/>
          </p:cNvCxnSpPr>
          <p:nvPr/>
        </p:nvCxnSpPr>
        <p:spPr>
          <a:xfrm>
            <a:off x="3218505" y="4114800"/>
            <a:ext cx="2803778" cy="1916296"/>
          </a:xfrm>
          <a:prstGeom prst="straightConnector1">
            <a:avLst/>
          </a:prstGeom>
          <a:ln w="69850">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30C2EA6F-8263-0A4C-926D-7D55FB267472}"/>
              </a:ext>
            </a:extLst>
          </p:cNvPr>
          <p:cNvCxnSpPr>
            <a:cxnSpLocks/>
          </p:cNvCxnSpPr>
          <p:nvPr/>
        </p:nvCxnSpPr>
        <p:spPr>
          <a:xfrm>
            <a:off x="5239089" y="3921636"/>
            <a:ext cx="1086193" cy="1356378"/>
          </a:xfrm>
          <a:prstGeom prst="straightConnector1">
            <a:avLst/>
          </a:prstGeom>
          <a:ln w="69850">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C269893-1C65-DF42-B691-2DA729B2D93C}"/>
              </a:ext>
            </a:extLst>
          </p:cNvPr>
          <p:cNvCxnSpPr>
            <a:cxnSpLocks/>
            <a:stCxn id="22" idx="2"/>
          </p:cNvCxnSpPr>
          <p:nvPr/>
        </p:nvCxnSpPr>
        <p:spPr>
          <a:xfrm flipH="1">
            <a:off x="7561989" y="3801699"/>
            <a:ext cx="939810" cy="1214511"/>
          </a:xfrm>
          <a:prstGeom prst="straightConnector1">
            <a:avLst/>
          </a:prstGeom>
          <a:ln w="69850">
            <a:tailEnd type="triangle"/>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71D209E-595C-E94C-A436-9BC0B560A098}"/>
              </a:ext>
            </a:extLst>
          </p:cNvPr>
          <p:cNvCxnSpPr>
            <a:cxnSpLocks/>
          </p:cNvCxnSpPr>
          <p:nvPr/>
        </p:nvCxnSpPr>
        <p:spPr>
          <a:xfrm flipH="1">
            <a:off x="8052054" y="4275861"/>
            <a:ext cx="2777958" cy="1755235"/>
          </a:xfrm>
          <a:prstGeom prst="straightConnector1">
            <a:avLst/>
          </a:prstGeom>
          <a:ln w="69850">
            <a:tailEnd type="triangle"/>
          </a:ln>
          <a:effectLst/>
        </p:spPr>
        <p:style>
          <a:lnRef idx="2">
            <a:schemeClr val="accent1"/>
          </a:lnRef>
          <a:fillRef idx="0">
            <a:schemeClr val="accent1"/>
          </a:fillRef>
          <a:effectRef idx="1">
            <a:schemeClr val="accent1"/>
          </a:effectRef>
          <a:fontRef idx="minor">
            <a:schemeClr val="tx1"/>
          </a:fontRef>
        </p:style>
      </p:cxnSp>
      <p:pic>
        <p:nvPicPr>
          <p:cNvPr id="36" name="Graphic 35">
            <a:extLst>
              <a:ext uri="{FF2B5EF4-FFF2-40B4-BE49-F238E27FC236}">
                <a16:creationId xmlns:a16="http://schemas.microsoft.com/office/drawing/2014/main" id="{9505B717-ECC7-8F42-ADAF-512F8F17433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21502" y="5250749"/>
            <a:ext cx="1799457" cy="1799457"/>
          </a:xfrm>
          <a:prstGeom prst="rect">
            <a:avLst/>
          </a:prstGeom>
        </p:spPr>
      </p:pic>
      <p:grpSp>
        <p:nvGrpSpPr>
          <p:cNvPr id="23" name="Group 22">
            <a:extLst>
              <a:ext uri="{FF2B5EF4-FFF2-40B4-BE49-F238E27FC236}">
                <a16:creationId xmlns:a16="http://schemas.microsoft.com/office/drawing/2014/main" id="{CA9455A3-94AF-E948-B995-D85C2FB02673}"/>
              </a:ext>
            </a:extLst>
          </p:cNvPr>
          <p:cNvGrpSpPr/>
          <p:nvPr/>
        </p:nvGrpSpPr>
        <p:grpSpPr>
          <a:xfrm>
            <a:off x="4111711" y="1974500"/>
            <a:ext cx="2205682" cy="1810036"/>
            <a:chOff x="4170581" y="3254760"/>
            <a:chExt cx="2205682" cy="1810036"/>
          </a:xfrm>
        </p:grpSpPr>
        <p:pic>
          <p:nvPicPr>
            <p:cNvPr id="30" name="Picture 29">
              <a:extLst>
                <a:ext uri="{FF2B5EF4-FFF2-40B4-BE49-F238E27FC236}">
                  <a16:creationId xmlns:a16="http://schemas.microsoft.com/office/drawing/2014/main" id="{11A7CC8C-1C92-2E4A-89F9-DAA2E6D76792}"/>
                </a:ext>
              </a:extLst>
            </p:cNvPr>
            <p:cNvPicPr>
              <a:picLocks noChangeAspect="1"/>
            </p:cNvPicPr>
            <p:nvPr/>
          </p:nvPicPr>
          <p:blipFill>
            <a:blip r:embed="rId10"/>
            <a:stretch>
              <a:fillRect/>
            </a:stretch>
          </p:blipFill>
          <p:spPr>
            <a:xfrm>
              <a:off x="4170581" y="3254760"/>
              <a:ext cx="2175139" cy="1332465"/>
            </a:xfrm>
            <a:prstGeom prst="rect">
              <a:avLst/>
            </a:prstGeom>
          </p:spPr>
        </p:pic>
        <p:sp>
          <p:nvSpPr>
            <p:cNvPr id="32" name="TextBox 31">
              <a:extLst>
                <a:ext uri="{FF2B5EF4-FFF2-40B4-BE49-F238E27FC236}">
                  <a16:creationId xmlns:a16="http://schemas.microsoft.com/office/drawing/2014/main" id="{2C04AF50-66AF-344E-B25A-38CF98716FF4}"/>
                </a:ext>
              </a:extLst>
            </p:cNvPr>
            <p:cNvSpPr txBox="1"/>
            <p:nvPr/>
          </p:nvSpPr>
          <p:spPr>
            <a:xfrm>
              <a:off x="4201124" y="4664686"/>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Runtime</a:t>
              </a:r>
            </a:p>
          </p:txBody>
        </p:sp>
      </p:grpSp>
    </p:spTree>
    <p:extLst>
      <p:ext uri="{BB962C8B-B14F-4D97-AF65-F5344CB8AC3E}">
        <p14:creationId xmlns:p14="http://schemas.microsoft.com/office/powerpoint/2010/main" val="3129443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92DCB1-96FA-E745-B0B6-08313143C939}"/>
              </a:ext>
            </a:extLst>
          </p:cNvPr>
          <p:cNvSpPr txBox="1"/>
          <p:nvPr/>
        </p:nvSpPr>
        <p:spPr>
          <a:xfrm>
            <a:off x="861094" y="4122549"/>
            <a:ext cx="3772899" cy="2323713"/>
          </a:xfrm>
          <a:prstGeom prst="rect">
            <a:avLst/>
          </a:prstGeom>
          <a:noFill/>
        </p:spPr>
        <p:txBody>
          <a:bodyPr wrap="square" rtlCol="0">
            <a:spAutoFit/>
          </a:bodyPr>
          <a:lstStyle/>
          <a:p>
            <a:pPr algn="l"/>
            <a:r>
              <a:rPr lang="en-US" sz="29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Build</a:t>
            </a:r>
          </a:p>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Gather the app and its dependencies. Create an immutable container image.</a:t>
            </a:r>
          </a:p>
        </p:txBody>
      </p:sp>
      <p:pic>
        <p:nvPicPr>
          <p:cNvPr id="8" name="Graphic 7">
            <a:extLst>
              <a:ext uri="{FF2B5EF4-FFF2-40B4-BE49-F238E27FC236}">
                <a16:creationId xmlns:a16="http://schemas.microsoft.com/office/drawing/2014/main" id="{2D9244C5-3808-6341-A2EC-02CAA081BE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5335" y="1172463"/>
            <a:ext cx="2174929" cy="2174929"/>
          </a:xfrm>
          <a:prstGeom prst="rect">
            <a:avLst/>
          </a:prstGeom>
        </p:spPr>
      </p:pic>
      <p:pic>
        <p:nvPicPr>
          <p:cNvPr id="11" name="Graphic 10">
            <a:extLst>
              <a:ext uri="{FF2B5EF4-FFF2-40B4-BE49-F238E27FC236}">
                <a16:creationId xmlns:a16="http://schemas.microsoft.com/office/drawing/2014/main" id="{B109BDC7-CED4-AD4F-9524-88CDCCCD6F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52231" y="1776807"/>
            <a:ext cx="1525937" cy="1525937"/>
          </a:xfrm>
          <a:prstGeom prst="rect">
            <a:avLst/>
          </a:prstGeom>
        </p:spPr>
      </p:pic>
      <p:pic>
        <p:nvPicPr>
          <p:cNvPr id="16" name="Graphic 15">
            <a:extLst>
              <a:ext uri="{FF2B5EF4-FFF2-40B4-BE49-F238E27FC236}">
                <a16:creationId xmlns:a16="http://schemas.microsoft.com/office/drawing/2014/main" id="{63093F65-7C22-5D45-9285-A776DFE356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216659" y="1684172"/>
            <a:ext cx="1711206" cy="1711206"/>
          </a:xfrm>
          <a:prstGeom prst="rect">
            <a:avLst/>
          </a:prstGeom>
        </p:spPr>
      </p:pic>
      <p:sp>
        <p:nvSpPr>
          <p:cNvPr id="32" name="TextBox 31">
            <a:extLst>
              <a:ext uri="{FF2B5EF4-FFF2-40B4-BE49-F238E27FC236}">
                <a16:creationId xmlns:a16="http://schemas.microsoft.com/office/drawing/2014/main" id="{6427A9FA-75AD-3F40-83BE-D3758B22D5B1}"/>
              </a:ext>
            </a:extLst>
          </p:cNvPr>
          <p:cNvSpPr txBox="1"/>
          <p:nvPr/>
        </p:nvSpPr>
        <p:spPr>
          <a:xfrm>
            <a:off x="5523500" y="4145796"/>
            <a:ext cx="4116448" cy="2323713"/>
          </a:xfrm>
          <a:prstGeom prst="rect">
            <a:avLst/>
          </a:prstGeom>
          <a:noFill/>
        </p:spPr>
        <p:txBody>
          <a:bodyPr wrap="square" rtlCol="0">
            <a:spAutoFit/>
          </a:bodyPr>
          <a:lstStyle/>
          <a:p>
            <a:pPr algn="l"/>
            <a:r>
              <a:rPr lang="en-US" sz="29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Push</a:t>
            </a:r>
          </a:p>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Store the container image in a registry so it can be downloaded to compute </a:t>
            </a:r>
          </a:p>
        </p:txBody>
      </p:sp>
      <p:sp>
        <p:nvSpPr>
          <p:cNvPr id="33" name="TextBox 32">
            <a:extLst>
              <a:ext uri="{FF2B5EF4-FFF2-40B4-BE49-F238E27FC236}">
                <a16:creationId xmlns:a16="http://schemas.microsoft.com/office/drawing/2014/main" id="{75383ED7-6842-CC42-8CEF-E92D43AA8A21}"/>
              </a:ext>
            </a:extLst>
          </p:cNvPr>
          <p:cNvSpPr txBox="1"/>
          <p:nvPr/>
        </p:nvSpPr>
        <p:spPr>
          <a:xfrm>
            <a:off x="10246566" y="4122549"/>
            <a:ext cx="4116448" cy="2323713"/>
          </a:xfrm>
          <a:prstGeom prst="rect">
            <a:avLst/>
          </a:prstGeom>
          <a:noFill/>
        </p:spPr>
        <p:txBody>
          <a:bodyPr wrap="square" rtlCol="0">
            <a:spAutoFit/>
          </a:bodyPr>
          <a:lstStyle/>
          <a:p>
            <a:pPr algn="l"/>
            <a:r>
              <a:rPr lang="en-US" sz="29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Run</a:t>
            </a:r>
          </a:p>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Download image to compute, unpack it, and run it in an isolated environment</a:t>
            </a:r>
          </a:p>
        </p:txBody>
      </p:sp>
    </p:spTree>
    <p:extLst>
      <p:ext uri="{BB962C8B-B14F-4D97-AF65-F5344CB8AC3E}">
        <p14:creationId xmlns:p14="http://schemas.microsoft.com/office/powerpoint/2010/main" val="1273802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4A38-A723-3D24-69B7-304AEDE94D64}"/>
              </a:ext>
            </a:extLst>
          </p:cNvPr>
          <p:cNvSpPr>
            <a:spLocks noGrp="1"/>
          </p:cNvSpPr>
          <p:nvPr>
            <p:ph type="title"/>
          </p:nvPr>
        </p:nvSpPr>
        <p:spPr>
          <a:xfrm>
            <a:off x="560070" y="848953"/>
            <a:ext cx="13510260" cy="993392"/>
          </a:xfrm>
        </p:spPr>
        <p:txBody>
          <a:bodyPr/>
          <a:lstStyle/>
          <a:p>
            <a:r>
              <a:rPr lang="en-US" sz="4000" dirty="0" err="1"/>
              <a:t>Dockerfile</a:t>
            </a:r>
            <a:r>
              <a:rPr lang="en-US" sz="4000" dirty="0"/>
              <a:t> is a </a:t>
            </a:r>
            <a:r>
              <a:rPr lang="en-US" sz="4000" dirty="0">
                <a:solidFill>
                  <a:srgbClr val="FB922D"/>
                </a:solidFill>
              </a:rPr>
              <a:t>recipe</a:t>
            </a:r>
            <a:r>
              <a:rPr lang="en-US" sz="4000" dirty="0"/>
              <a:t> for a container image</a:t>
            </a:r>
          </a:p>
        </p:txBody>
      </p:sp>
      <p:sp>
        <p:nvSpPr>
          <p:cNvPr id="6" name="Content Placeholder 4">
            <a:extLst>
              <a:ext uri="{FF2B5EF4-FFF2-40B4-BE49-F238E27FC236}">
                <a16:creationId xmlns:a16="http://schemas.microsoft.com/office/drawing/2014/main" id="{97D9F012-56BA-CE28-46FB-939F40E11801}"/>
              </a:ext>
            </a:extLst>
          </p:cNvPr>
          <p:cNvSpPr txBox="1">
            <a:spLocks/>
          </p:cNvSpPr>
          <p:nvPr/>
        </p:nvSpPr>
        <p:spPr>
          <a:xfrm>
            <a:off x="684057" y="2330357"/>
            <a:ext cx="2061275" cy="459338"/>
          </a:xfrm>
          <a:prstGeom prst="rect">
            <a:avLst/>
          </a:prstGeom>
        </p:spPr>
        <p:txBody>
          <a:bodyPr>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pPr algn="ctr"/>
            <a:r>
              <a:rPr lang="en-US" sz="2400" dirty="0" err="1">
                <a:latin typeface="Menlo" panose="020B0609030804020204" pitchFamily="49" charset="0"/>
                <a:ea typeface="Menlo" panose="020B0609030804020204" pitchFamily="49" charset="0"/>
                <a:cs typeface="Menlo" panose="020B0609030804020204" pitchFamily="49" charset="0"/>
              </a:rPr>
              <a:t>Dockerfile</a:t>
            </a:r>
            <a:endParaRPr lang="en-US" sz="2400" dirty="0">
              <a:latin typeface="Menlo" panose="020B0609030804020204" pitchFamily="49" charset="0"/>
              <a:ea typeface="Menlo" panose="020B0609030804020204" pitchFamily="49" charset="0"/>
              <a:cs typeface="Menlo" panose="020B0609030804020204" pitchFamily="49" charset="0"/>
            </a:endParaRPr>
          </a:p>
        </p:txBody>
      </p:sp>
      <p:sp>
        <p:nvSpPr>
          <p:cNvPr id="10" name="TextBox 9">
            <a:extLst>
              <a:ext uri="{FF2B5EF4-FFF2-40B4-BE49-F238E27FC236}">
                <a16:creationId xmlns:a16="http://schemas.microsoft.com/office/drawing/2014/main" id="{3CC03217-E555-0FDE-0C50-1D52B498157A}"/>
              </a:ext>
            </a:extLst>
          </p:cNvPr>
          <p:cNvSpPr txBox="1"/>
          <p:nvPr/>
        </p:nvSpPr>
        <p:spPr>
          <a:xfrm>
            <a:off x="684057" y="2942031"/>
            <a:ext cx="7607537" cy="3139321"/>
          </a:xfrm>
          <a:prstGeom prst="rect">
            <a:avLst/>
          </a:prstGeom>
          <a:solidFill>
            <a:schemeClr val="bg2">
              <a:lumMod val="90000"/>
              <a:lumOff val="10000"/>
            </a:schemeClr>
          </a:solidFill>
        </p:spPr>
        <p:txBody>
          <a:bodyPr wrap="square" lIns="274320" tIns="182880" rIns="274320" bIns="182880">
            <a:spAutoFit/>
          </a:bodyPr>
          <a:lstStyle/>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FROM</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 </a:t>
            </a:r>
            <a:r>
              <a:rPr lang="en-US" sz="1800" dirty="0" err="1">
                <a:solidFill>
                  <a:srgbClr val="E6DB74"/>
                </a:solidFill>
                <a:effectLst/>
                <a:latin typeface="Menlo" panose="020B0609030804020204" pitchFamily="49" charset="0"/>
                <a:ea typeface="Menlo" panose="020B0609030804020204" pitchFamily="49" charset="0"/>
                <a:cs typeface="Menlo" panose="020B0609030804020204" pitchFamily="49" charset="0"/>
              </a:rPr>
              <a:t>public.ecr.aws</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/docker/library/node:18 AS build</a:t>
            </a: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WORKDIR</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 /</a:t>
            </a:r>
            <a:r>
              <a:rPr lang="en-US" sz="1800" dirty="0" err="1">
                <a:solidFill>
                  <a:srgbClr val="E6DB74"/>
                </a:solidFill>
                <a:effectLst/>
                <a:latin typeface="Menlo" panose="020B0609030804020204" pitchFamily="49" charset="0"/>
                <a:ea typeface="Menlo" panose="020B0609030804020204" pitchFamily="49" charset="0"/>
                <a:cs typeface="Menlo" panose="020B0609030804020204" pitchFamily="49" charset="0"/>
              </a:rPr>
              <a:t>srv</a:t>
            </a:r>
            <a:endParaRPr lang="en-US" sz="1800" dirty="0">
              <a:solidFill>
                <a:srgbClr val="960050"/>
              </a:solidFill>
              <a:latin typeface="Menlo" panose="020B0609030804020204" pitchFamily="49" charset="0"/>
              <a:ea typeface="Menlo" panose="020B0609030804020204" pitchFamily="49" charset="0"/>
              <a:cs typeface="Menlo" panose="020B0609030804020204" pitchFamily="49" charset="0"/>
            </a:endParaRP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ADD</a:t>
            </a:r>
            <a:r>
              <a:rPr lang="en-US" sz="1800" dirty="0">
                <a:effectLst/>
                <a:latin typeface="Menlo" panose="020B0609030804020204" pitchFamily="49" charset="0"/>
                <a:ea typeface="Menlo" panose="020B0609030804020204" pitchFamily="49" charset="0"/>
                <a:cs typeface="Menlo" panose="020B0609030804020204" pitchFamily="49" charset="0"/>
              </a:rPr>
              <a:t> </a:t>
            </a:r>
            <a:r>
              <a:rPr lang="en-US" sz="1800" dirty="0" err="1">
                <a:effectLst/>
                <a:latin typeface="Menlo" panose="020B0609030804020204" pitchFamily="49" charset="0"/>
                <a:ea typeface="Menlo" panose="020B0609030804020204" pitchFamily="49" charset="0"/>
                <a:cs typeface="Menlo" panose="020B0609030804020204" pitchFamily="49" charset="0"/>
              </a:rPr>
              <a:t>package.json</a:t>
            </a:r>
            <a:r>
              <a:rPr lang="en-US" sz="1800" dirty="0">
                <a:effectLst/>
                <a:latin typeface="Menlo" panose="020B0609030804020204" pitchFamily="49" charset="0"/>
                <a:ea typeface="Menlo" panose="020B0609030804020204" pitchFamily="49" charset="0"/>
                <a:cs typeface="Menlo" panose="020B0609030804020204" pitchFamily="49" charset="0"/>
              </a:rPr>
              <a:t> .</a:t>
            </a:r>
            <a:endParaRPr lang="en-US" sz="1800" dirty="0">
              <a:solidFill>
                <a:srgbClr val="960050"/>
              </a:solidFill>
              <a:latin typeface="Menlo" panose="020B0609030804020204" pitchFamily="49" charset="0"/>
              <a:ea typeface="Menlo" panose="020B0609030804020204" pitchFamily="49" charset="0"/>
              <a:cs typeface="Menlo" panose="020B0609030804020204" pitchFamily="49" charset="0"/>
            </a:endParaRP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RUN</a:t>
            </a:r>
            <a:r>
              <a:rPr lang="en-US" sz="1800" dirty="0">
                <a:effectLst/>
                <a:latin typeface="Menlo" panose="020B0609030804020204" pitchFamily="49" charset="0"/>
                <a:ea typeface="Menlo" panose="020B0609030804020204" pitchFamily="49" charset="0"/>
                <a:cs typeface="Menlo" panose="020B0609030804020204" pitchFamily="49" charset="0"/>
              </a:rPr>
              <a:t> </a:t>
            </a:r>
            <a:r>
              <a:rPr lang="en-US" sz="1800" dirty="0" err="1">
                <a:effectLst/>
                <a:latin typeface="Menlo" panose="020B0609030804020204" pitchFamily="49" charset="0"/>
                <a:ea typeface="Menlo" panose="020B0609030804020204" pitchFamily="49" charset="0"/>
                <a:cs typeface="Menlo" panose="020B0609030804020204" pitchFamily="49" charset="0"/>
              </a:rPr>
              <a:t>npm</a:t>
            </a:r>
            <a:r>
              <a:rPr lang="en-US" sz="1800" dirty="0">
                <a:effectLst/>
                <a:latin typeface="Menlo" panose="020B0609030804020204" pitchFamily="49" charset="0"/>
                <a:ea typeface="Menlo" panose="020B0609030804020204" pitchFamily="49" charset="0"/>
                <a:cs typeface="Menlo" panose="020B0609030804020204" pitchFamily="49" charset="0"/>
              </a:rPr>
              <a:t> install</a:t>
            </a:r>
            <a:endParaRPr lang="en-US" sz="1800" dirty="0">
              <a:solidFill>
                <a:srgbClr val="960050"/>
              </a:solidFill>
              <a:latin typeface="Menlo" panose="020B0609030804020204" pitchFamily="49" charset="0"/>
              <a:ea typeface="Menlo" panose="020B0609030804020204" pitchFamily="49" charset="0"/>
              <a:cs typeface="Menlo" panose="020B0609030804020204" pitchFamily="49" charset="0"/>
            </a:endParaRPr>
          </a:p>
          <a:p>
            <a:endParaRPr lang="en-US" sz="1800" dirty="0">
              <a:solidFill>
                <a:srgbClr val="960050"/>
              </a:solidFill>
              <a:effectLst/>
              <a:latin typeface="Menlo" panose="020B0609030804020204" pitchFamily="49" charset="0"/>
              <a:ea typeface="Menlo" panose="020B0609030804020204" pitchFamily="49" charset="0"/>
              <a:cs typeface="Menlo" panose="020B0609030804020204" pitchFamily="49" charset="0"/>
            </a:endParaRP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FROM</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 </a:t>
            </a:r>
            <a:r>
              <a:rPr lang="en-US" sz="1800" dirty="0" err="1">
                <a:solidFill>
                  <a:srgbClr val="E6DB74"/>
                </a:solidFill>
                <a:effectLst/>
                <a:latin typeface="Menlo" panose="020B0609030804020204" pitchFamily="49" charset="0"/>
                <a:ea typeface="Menlo" panose="020B0609030804020204" pitchFamily="49" charset="0"/>
                <a:cs typeface="Menlo" panose="020B0609030804020204" pitchFamily="49" charset="0"/>
              </a:rPr>
              <a:t>public.ecr.aws</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/docker/library/node:18-slim</a:t>
            </a:r>
            <a:endParaRPr lang="en-US" sz="1800" dirty="0">
              <a:solidFill>
                <a:srgbClr val="960050"/>
              </a:solidFill>
              <a:latin typeface="Menlo" panose="020B0609030804020204" pitchFamily="49" charset="0"/>
              <a:ea typeface="Menlo" panose="020B0609030804020204" pitchFamily="49" charset="0"/>
              <a:cs typeface="Menlo" panose="020B0609030804020204" pitchFamily="49" charset="0"/>
            </a:endParaRP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COPY</a:t>
            </a:r>
            <a:r>
              <a:rPr lang="en-US" sz="1800" dirty="0">
                <a:effectLst/>
                <a:latin typeface="Menlo" panose="020B0609030804020204" pitchFamily="49" charset="0"/>
                <a:ea typeface="Menlo" panose="020B0609030804020204" pitchFamily="49" charset="0"/>
                <a:cs typeface="Menlo" panose="020B0609030804020204" pitchFamily="49" charset="0"/>
              </a:rPr>
              <a:t> --from</a:t>
            </a:r>
            <a:r>
              <a:rPr lang="en-US" sz="1800" dirty="0">
                <a:solidFill>
                  <a:srgbClr val="F92672"/>
                </a:solidFill>
                <a:effectLst/>
                <a:latin typeface="Menlo" panose="020B0609030804020204" pitchFamily="49" charset="0"/>
                <a:ea typeface="Menlo" panose="020B0609030804020204" pitchFamily="49" charset="0"/>
                <a:cs typeface="Menlo" panose="020B0609030804020204" pitchFamily="49" charset="0"/>
              </a:rPr>
              <a:t>=</a:t>
            </a:r>
            <a:r>
              <a:rPr lang="en-US" sz="1800" dirty="0">
                <a:effectLst/>
                <a:latin typeface="Menlo" panose="020B0609030804020204" pitchFamily="49" charset="0"/>
                <a:ea typeface="Menlo" panose="020B0609030804020204" pitchFamily="49" charset="0"/>
                <a:cs typeface="Menlo" panose="020B0609030804020204" pitchFamily="49" charset="0"/>
              </a:rPr>
              <a:t>build /</a:t>
            </a:r>
            <a:r>
              <a:rPr lang="en-US" sz="1800" dirty="0" err="1">
                <a:effectLst/>
                <a:latin typeface="Menlo" panose="020B0609030804020204" pitchFamily="49" charset="0"/>
                <a:ea typeface="Menlo" panose="020B0609030804020204" pitchFamily="49" charset="0"/>
                <a:cs typeface="Menlo" panose="020B0609030804020204" pitchFamily="49" charset="0"/>
              </a:rPr>
              <a:t>srv</a:t>
            </a:r>
            <a:r>
              <a:rPr lang="en-US" sz="1800" dirty="0">
                <a:effectLst/>
                <a:latin typeface="Menlo" panose="020B0609030804020204" pitchFamily="49" charset="0"/>
                <a:ea typeface="Menlo" panose="020B0609030804020204" pitchFamily="49" charset="0"/>
                <a:cs typeface="Menlo" panose="020B0609030804020204" pitchFamily="49" charset="0"/>
              </a:rPr>
              <a:t> .</a:t>
            </a:r>
            <a:endParaRPr lang="en-US" sz="1800" dirty="0">
              <a:solidFill>
                <a:srgbClr val="960050"/>
              </a:solidFill>
              <a:latin typeface="Menlo" panose="020B0609030804020204" pitchFamily="49" charset="0"/>
              <a:ea typeface="Menlo" panose="020B0609030804020204" pitchFamily="49" charset="0"/>
              <a:cs typeface="Menlo" panose="020B0609030804020204" pitchFamily="49" charset="0"/>
            </a:endParaRP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ADD</a:t>
            </a:r>
            <a:r>
              <a:rPr lang="en-US" sz="1800" dirty="0">
                <a:effectLst/>
                <a:latin typeface="Menlo" panose="020B0609030804020204" pitchFamily="49" charset="0"/>
                <a:ea typeface="Menlo" panose="020B0609030804020204" pitchFamily="49" charset="0"/>
                <a:cs typeface="Menlo" panose="020B0609030804020204" pitchFamily="49" charset="0"/>
              </a:rPr>
              <a:t> . .</a:t>
            </a:r>
            <a:endParaRPr lang="en-US" sz="1800" dirty="0">
              <a:solidFill>
                <a:srgbClr val="960050"/>
              </a:solidFill>
              <a:latin typeface="Menlo" panose="020B0609030804020204" pitchFamily="49" charset="0"/>
              <a:ea typeface="Menlo" panose="020B0609030804020204" pitchFamily="49" charset="0"/>
              <a:cs typeface="Menlo" panose="020B0609030804020204" pitchFamily="49" charset="0"/>
            </a:endParaRP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EXPOSE</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 3000</a:t>
            </a:r>
            <a:endParaRPr lang="en-US" sz="1800" dirty="0">
              <a:solidFill>
                <a:srgbClr val="960050"/>
              </a:solidFill>
              <a:latin typeface="Menlo" panose="020B0609030804020204" pitchFamily="49" charset="0"/>
              <a:ea typeface="Menlo" panose="020B0609030804020204" pitchFamily="49" charset="0"/>
              <a:cs typeface="Menlo" panose="020B0609030804020204" pitchFamily="49" charset="0"/>
            </a:endParaRPr>
          </a:p>
          <a:p>
            <a:r>
              <a:rPr lang="en-US" sz="1800" dirty="0">
                <a:solidFill>
                  <a:srgbClr val="66D9EF"/>
                </a:solidFill>
                <a:effectLst/>
                <a:latin typeface="Menlo" panose="020B0609030804020204" pitchFamily="49" charset="0"/>
                <a:ea typeface="Menlo" panose="020B0609030804020204" pitchFamily="49" charset="0"/>
                <a:cs typeface="Menlo" panose="020B0609030804020204" pitchFamily="49" charset="0"/>
              </a:rPr>
              <a:t>CMD</a:t>
            </a:r>
            <a:r>
              <a:rPr lang="en-US" sz="1800" dirty="0">
                <a:effectLst/>
                <a:latin typeface="Menlo" panose="020B0609030804020204" pitchFamily="49" charset="0"/>
                <a:ea typeface="Menlo" panose="020B0609030804020204" pitchFamily="49" charset="0"/>
                <a:cs typeface="Menlo" panose="020B0609030804020204" pitchFamily="49" charset="0"/>
              </a:rPr>
              <a:t> [</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"node"</a:t>
            </a:r>
            <a:r>
              <a:rPr lang="en-US" sz="1800" dirty="0">
                <a:effectLst/>
                <a:latin typeface="Menlo" panose="020B0609030804020204" pitchFamily="49" charset="0"/>
                <a:ea typeface="Menlo" panose="020B0609030804020204" pitchFamily="49" charset="0"/>
                <a:cs typeface="Menlo" panose="020B0609030804020204" pitchFamily="49" charset="0"/>
              </a:rPr>
              <a:t>, </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a:t>
            </a:r>
            <a:r>
              <a:rPr lang="en-US" sz="1800" dirty="0" err="1">
                <a:solidFill>
                  <a:srgbClr val="E6DB74"/>
                </a:solidFill>
                <a:effectLst/>
                <a:latin typeface="Menlo" panose="020B0609030804020204" pitchFamily="49" charset="0"/>
                <a:ea typeface="Menlo" panose="020B0609030804020204" pitchFamily="49" charset="0"/>
                <a:cs typeface="Menlo" panose="020B0609030804020204" pitchFamily="49" charset="0"/>
              </a:rPr>
              <a:t>index.js</a:t>
            </a:r>
            <a:r>
              <a:rPr lang="en-US" sz="1800" dirty="0">
                <a:solidFill>
                  <a:srgbClr val="E6DB74"/>
                </a:solidFill>
                <a:effectLst/>
                <a:latin typeface="Menlo" panose="020B0609030804020204" pitchFamily="49" charset="0"/>
                <a:ea typeface="Menlo" panose="020B0609030804020204" pitchFamily="49" charset="0"/>
                <a:cs typeface="Menlo" panose="020B0609030804020204" pitchFamily="49" charset="0"/>
              </a:rPr>
              <a:t>"</a:t>
            </a:r>
            <a:r>
              <a:rPr lang="en-US" sz="1800" dirty="0">
                <a:effectLst/>
                <a:latin typeface="Menlo" panose="020B0609030804020204" pitchFamily="49" charset="0"/>
                <a:ea typeface="Menlo" panose="020B0609030804020204" pitchFamily="49" charset="0"/>
                <a:cs typeface="Menlo" panose="020B0609030804020204" pitchFamily="49" charset="0"/>
              </a:rPr>
              <a:t>]</a:t>
            </a:r>
            <a:endParaRPr lang="en-US" sz="1800" dirty="0">
              <a:latin typeface="Menlo" panose="020B0609030804020204" pitchFamily="49" charset="0"/>
              <a:ea typeface="Menlo" panose="020B0609030804020204" pitchFamily="49" charset="0"/>
              <a:cs typeface="Menlo" panose="020B0609030804020204" pitchFamily="49" charset="0"/>
            </a:endParaRPr>
          </a:p>
        </p:txBody>
      </p:sp>
      <p:sp>
        <p:nvSpPr>
          <p:cNvPr id="11" name="TextBox 10">
            <a:extLst>
              <a:ext uri="{FF2B5EF4-FFF2-40B4-BE49-F238E27FC236}">
                <a16:creationId xmlns:a16="http://schemas.microsoft.com/office/drawing/2014/main" id="{96FA7E61-F6FA-9EA8-16AD-AD8B6BCC0F7E}"/>
              </a:ext>
            </a:extLst>
          </p:cNvPr>
          <p:cNvSpPr txBox="1"/>
          <p:nvPr/>
        </p:nvSpPr>
        <p:spPr>
          <a:xfrm>
            <a:off x="9082007" y="3126696"/>
            <a:ext cx="4988323" cy="276998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Build stage</a:t>
            </a:r>
          </a:p>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(Full suite of dev tools)</a:t>
            </a:r>
          </a:p>
          <a:p>
            <a:pPr algn="l"/>
            <a:endParaRPr lang="en-US" sz="2900" dirty="0">
              <a:latin typeface="Amazon Ember" panose="020B0603020204020204" pitchFamily="34" charset="0"/>
              <a:ea typeface="Amazon Ember" panose="020B0603020204020204" pitchFamily="34" charset="0"/>
              <a:cs typeface="Amazon Ember" panose="020B0603020204020204" pitchFamily="34" charset="0"/>
            </a:endParaRPr>
          </a:p>
          <a:p>
            <a:pPr algn="l"/>
            <a:endParaRPr lang="en-US" sz="29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Slim stage</a:t>
            </a:r>
            <a:br>
              <a:rPr lang="en-US" sz="2900" dirty="0">
                <a:latin typeface="Amazon Ember" panose="020B0603020204020204" pitchFamily="34" charset="0"/>
                <a:ea typeface="Amazon Ember" panose="020B0603020204020204" pitchFamily="34" charset="0"/>
                <a:cs typeface="Amazon Ember" panose="020B0603020204020204" pitchFamily="34" charset="0"/>
              </a:rPr>
            </a:br>
            <a:r>
              <a:rPr lang="en-US" sz="2900" dirty="0">
                <a:latin typeface="Amazon Ember" panose="020B0603020204020204" pitchFamily="34" charset="0"/>
                <a:ea typeface="Amazon Ember" panose="020B0603020204020204" pitchFamily="34" charset="0"/>
                <a:cs typeface="Amazon Ember" panose="020B0603020204020204" pitchFamily="34" charset="0"/>
              </a:rPr>
              <a:t>(Minimal, production ready)</a:t>
            </a:r>
          </a:p>
        </p:txBody>
      </p:sp>
      <p:cxnSp>
        <p:nvCxnSpPr>
          <p:cNvPr id="13" name="Straight Arrow Connector 12">
            <a:extLst>
              <a:ext uri="{FF2B5EF4-FFF2-40B4-BE49-F238E27FC236}">
                <a16:creationId xmlns:a16="http://schemas.microsoft.com/office/drawing/2014/main" id="{04A48C51-D6CE-3B64-09EC-31D207BBB39B}"/>
              </a:ext>
            </a:extLst>
          </p:cNvPr>
          <p:cNvCxnSpPr/>
          <p:nvPr/>
        </p:nvCxnSpPr>
        <p:spPr>
          <a:xfrm flipH="1">
            <a:off x="6648773" y="3704095"/>
            <a:ext cx="2216258" cy="0"/>
          </a:xfrm>
          <a:prstGeom prst="straightConnector1">
            <a:avLst/>
          </a:prstGeom>
          <a:ln w="41275">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E1E5FB0C-97EC-4E65-B2C9-8993D645D528}"/>
              </a:ext>
            </a:extLst>
          </p:cNvPr>
          <p:cNvCxnSpPr/>
          <p:nvPr/>
        </p:nvCxnSpPr>
        <p:spPr>
          <a:xfrm flipH="1">
            <a:off x="6648773" y="5313336"/>
            <a:ext cx="2216258" cy="0"/>
          </a:xfrm>
          <a:prstGeom prst="straightConnector1">
            <a:avLst/>
          </a:prstGeom>
          <a:ln w="41275">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168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4A38-A723-3D24-69B7-304AEDE94D64}"/>
              </a:ext>
            </a:extLst>
          </p:cNvPr>
          <p:cNvSpPr>
            <a:spLocks noGrp="1"/>
          </p:cNvSpPr>
          <p:nvPr>
            <p:ph type="title"/>
          </p:nvPr>
        </p:nvSpPr>
        <p:spPr>
          <a:xfrm>
            <a:off x="808043" y="615304"/>
            <a:ext cx="13510260" cy="1288783"/>
          </a:xfrm>
        </p:spPr>
        <p:txBody>
          <a:bodyPr/>
          <a:lstStyle/>
          <a:p>
            <a:r>
              <a:rPr lang="en-US" sz="4000" dirty="0"/>
              <a:t>One standard format, an </a:t>
            </a:r>
            <a:r>
              <a:rPr lang="en-US" sz="4000" dirty="0">
                <a:solidFill>
                  <a:srgbClr val="FB922D"/>
                </a:solidFill>
              </a:rPr>
              <a:t>ecosystem of open source tools </a:t>
            </a:r>
            <a:r>
              <a:rPr lang="en-US" sz="4000" dirty="0"/>
              <a:t>that can build and run container images</a:t>
            </a:r>
          </a:p>
        </p:txBody>
      </p:sp>
      <p:grpSp>
        <p:nvGrpSpPr>
          <p:cNvPr id="24" name="Group 23">
            <a:extLst>
              <a:ext uri="{FF2B5EF4-FFF2-40B4-BE49-F238E27FC236}">
                <a16:creationId xmlns:a16="http://schemas.microsoft.com/office/drawing/2014/main" id="{130A583F-3704-E2D9-285A-7F3175A6B71E}"/>
              </a:ext>
            </a:extLst>
          </p:cNvPr>
          <p:cNvGrpSpPr/>
          <p:nvPr/>
        </p:nvGrpSpPr>
        <p:grpSpPr>
          <a:xfrm>
            <a:off x="6913557" y="2949794"/>
            <a:ext cx="3391846" cy="1165006"/>
            <a:chOff x="6510999" y="2832058"/>
            <a:chExt cx="3391846" cy="1165006"/>
          </a:xfrm>
        </p:grpSpPr>
        <p:pic>
          <p:nvPicPr>
            <p:cNvPr id="4" name="Graphic 3">
              <a:extLst>
                <a:ext uri="{FF2B5EF4-FFF2-40B4-BE49-F238E27FC236}">
                  <a16:creationId xmlns:a16="http://schemas.microsoft.com/office/drawing/2014/main" id="{9DE1D564-64A3-5D0B-441B-EAE99FC21099}"/>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8483" t="16791" r="44386" b="17320"/>
            <a:stretch/>
          </p:blipFill>
          <p:spPr>
            <a:xfrm>
              <a:off x="6510999" y="2832058"/>
              <a:ext cx="1472339" cy="1165006"/>
            </a:xfrm>
            <a:prstGeom prst="rect">
              <a:avLst/>
            </a:prstGeom>
          </p:spPr>
        </p:pic>
        <p:sp>
          <p:nvSpPr>
            <p:cNvPr id="5" name="Title 1">
              <a:extLst>
                <a:ext uri="{FF2B5EF4-FFF2-40B4-BE49-F238E27FC236}">
                  <a16:creationId xmlns:a16="http://schemas.microsoft.com/office/drawing/2014/main" id="{67E14306-B629-3FAA-1C0C-7EC0FFAA8B5D}"/>
                </a:ext>
              </a:extLst>
            </p:cNvPr>
            <p:cNvSpPr txBox="1">
              <a:spLocks/>
            </p:cNvSpPr>
            <p:nvPr/>
          </p:nvSpPr>
          <p:spPr>
            <a:xfrm>
              <a:off x="7983338" y="3024822"/>
              <a:ext cx="1919507" cy="643180"/>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sz="4400" dirty="0"/>
                <a:t>Finch </a:t>
              </a:r>
            </a:p>
          </p:txBody>
        </p:sp>
      </p:grpSp>
      <p:pic>
        <p:nvPicPr>
          <p:cNvPr id="8" name="Graphic 7">
            <a:extLst>
              <a:ext uri="{FF2B5EF4-FFF2-40B4-BE49-F238E27FC236}">
                <a16:creationId xmlns:a16="http://schemas.microsoft.com/office/drawing/2014/main" id="{814F7983-7363-26B8-C963-993C6E7434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7647" y="2999582"/>
            <a:ext cx="3619996" cy="929132"/>
          </a:xfrm>
          <a:prstGeom prst="rect">
            <a:avLst/>
          </a:prstGeom>
        </p:spPr>
      </p:pic>
      <p:pic>
        <p:nvPicPr>
          <p:cNvPr id="12" name="Picture 11">
            <a:extLst>
              <a:ext uri="{FF2B5EF4-FFF2-40B4-BE49-F238E27FC236}">
                <a16:creationId xmlns:a16="http://schemas.microsoft.com/office/drawing/2014/main" id="{6A2497C1-90F5-EBA0-5EE0-9D8D4C216FC6}"/>
              </a:ext>
            </a:extLst>
          </p:cNvPr>
          <p:cNvPicPr>
            <a:picLocks noChangeAspect="1"/>
          </p:cNvPicPr>
          <p:nvPr/>
        </p:nvPicPr>
        <p:blipFill>
          <a:blip r:embed="rId7"/>
          <a:stretch>
            <a:fillRect/>
          </a:stretch>
        </p:blipFill>
        <p:spPr>
          <a:xfrm>
            <a:off x="1893352" y="4964117"/>
            <a:ext cx="4149672" cy="1373441"/>
          </a:xfrm>
          <a:prstGeom prst="rect">
            <a:avLst/>
          </a:prstGeom>
        </p:spPr>
      </p:pic>
      <p:cxnSp>
        <p:nvCxnSpPr>
          <p:cNvPr id="16" name="Straight Connector 15">
            <a:extLst>
              <a:ext uri="{FF2B5EF4-FFF2-40B4-BE49-F238E27FC236}">
                <a16:creationId xmlns:a16="http://schemas.microsoft.com/office/drawing/2014/main" id="{3BBE2BA8-E280-1605-602D-D7EBE9AA6E39}"/>
              </a:ext>
            </a:extLst>
          </p:cNvPr>
          <p:cNvCxnSpPr>
            <a:cxnSpLocks/>
          </p:cNvCxnSpPr>
          <p:nvPr/>
        </p:nvCxnSpPr>
        <p:spPr>
          <a:xfrm>
            <a:off x="6478290" y="2557427"/>
            <a:ext cx="0" cy="4138047"/>
          </a:xfrm>
          <a:prstGeom prst="line">
            <a:avLst/>
          </a:prstGeom>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CE741F25-FCCF-D1A9-E1C2-6F664102C8EB}"/>
              </a:ext>
            </a:extLst>
          </p:cNvPr>
          <p:cNvPicPr>
            <a:picLocks noChangeAspect="1"/>
          </p:cNvPicPr>
          <p:nvPr/>
        </p:nvPicPr>
        <p:blipFill>
          <a:blip r:embed="rId8"/>
          <a:stretch>
            <a:fillRect/>
          </a:stretch>
        </p:blipFill>
        <p:spPr>
          <a:xfrm>
            <a:off x="6913557" y="5160507"/>
            <a:ext cx="3676900" cy="905010"/>
          </a:xfrm>
          <a:prstGeom prst="rect">
            <a:avLst/>
          </a:prstGeom>
        </p:spPr>
      </p:pic>
      <p:cxnSp>
        <p:nvCxnSpPr>
          <p:cNvPr id="21" name="Straight Connector 20">
            <a:extLst>
              <a:ext uri="{FF2B5EF4-FFF2-40B4-BE49-F238E27FC236}">
                <a16:creationId xmlns:a16="http://schemas.microsoft.com/office/drawing/2014/main" id="{EE0E9641-B09E-6831-A39C-3647808AC468}"/>
              </a:ext>
            </a:extLst>
          </p:cNvPr>
          <p:cNvCxnSpPr>
            <a:cxnSpLocks/>
          </p:cNvCxnSpPr>
          <p:nvPr/>
        </p:nvCxnSpPr>
        <p:spPr>
          <a:xfrm>
            <a:off x="1894667" y="4626451"/>
            <a:ext cx="1017851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111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4A38-A723-3D24-69B7-304AEDE94D64}"/>
              </a:ext>
            </a:extLst>
          </p:cNvPr>
          <p:cNvSpPr>
            <a:spLocks noGrp="1"/>
          </p:cNvSpPr>
          <p:nvPr>
            <p:ph type="title"/>
          </p:nvPr>
        </p:nvSpPr>
        <p:spPr>
          <a:xfrm>
            <a:off x="808043" y="615305"/>
            <a:ext cx="13510260" cy="938678"/>
          </a:xfrm>
        </p:spPr>
        <p:txBody>
          <a:bodyPr/>
          <a:lstStyle/>
          <a:p>
            <a:r>
              <a:rPr lang="en-US" sz="4000" dirty="0">
                <a:solidFill>
                  <a:srgbClr val="FB922D"/>
                </a:solidFill>
              </a:rPr>
              <a:t>Push</a:t>
            </a:r>
            <a:r>
              <a:rPr lang="en-US" sz="4000" dirty="0"/>
              <a:t> container images to a registry on AWS</a:t>
            </a:r>
          </a:p>
        </p:txBody>
      </p:sp>
      <p:cxnSp>
        <p:nvCxnSpPr>
          <p:cNvPr id="21" name="Straight Connector 20">
            <a:extLst>
              <a:ext uri="{FF2B5EF4-FFF2-40B4-BE49-F238E27FC236}">
                <a16:creationId xmlns:a16="http://schemas.microsoft.com/office/drawing/2014/main" id="{EE0E9641-B09E-6831-A39C-3647808AC468}"/>
              </a:ext>
            </a:extLst>
          </p:cNvPr>
          <p:cNvCxnSpPr>
            <a:cxnSpLocks/>
          </p:cNvCxnSpPr>
          <p:nvPr/>
        </p:nvCxnSpPr>
        <p:spPr>
          <a:xfrm>
            <a:off x="808043" y="4114800"/>
            <a:ext cx="11945319"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Graphic 20">
            <a:extLst>
              <a:ext uri="{FF2B5EF4-FFF2-40B4-BE49-F238E27FC236}">
                <a16:creationId xmlns:a16="http://schemas.microsoft.com/office/drawing/2014/main" id="{058E669A-EEAC-017B-F2DA-E535AB346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043" y="2074851"/>
            <a:ext cx="1347653" cy="134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a:extLst>
              <a:ext uri="{FF2B5EF4-FFF2-40B4-BE49-F238E27FC236}">
                <a16:creationId xmlns:a16="http://schemas.microsoft.com/office/drawing/2014/main" id="{ED0E34CA-B0D3-A4D6-83D5-CE7DBA07943B}"/>
              </a:ext>
            </a:extLst>
          </p:cNvPr>
          <p:cNvSpPr txBox="1">
            <a:spLocks noChangeArrowheads="1"/>
          </p:cNvSpPr>
          <p:nvPr/>
        </p:nvSpPr>
        <p:spPr bwMode="auto">
          <a:xfrm>
            <a:off x="2496767" y="2091089"/>
            <a:ext cx="27554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400" dirty="0">
                <a:latin typeface="Arial" panose="020B0604020202020204" pitchFamily="34" charset="0"/>
                <a:ea typeface="Amazon Ember" panose="020B0603020204020204" pitchFamily="34" charset="0"/>
                <a:cs typeface="Arial" panose="020B0604020202020204" pitchFamily="34" charset="0"/>
              </a:rPr>
              <a:t>Amazon Elastic Container Registry (Amazon ECR)</a:t>
            </a:r>
          </a:p>
        </p:txBody>
      </p:sp>
      <p:pic>
        <p:nvPicPr>
          <p:cNvPr id="9" name="Graphic 20">
            <a:extLst>
              <a:ext uri="{FF2B5EF4-FFF2-40B4-BE49-F238E27FC236}">
                <a16:creationId xmlns:a16="http://schemas.microsoft.com/office/drawing/2014/main" id="{37CD039C-51B6-C9DA-8234-3F8237C010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043" y="4790858"/>
            <a:ext cx="1347653" cy="134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2">
            <a:extLst>
              <a:ext uri="{FF2B5EF4-FFF2-40B4-BE49-F238E27FC236}">
                <a16:creationId xmlns:a16="http://schemas.microsoft.com/office/drawing/2014/main" id="{40985E9D-5DAE-CEDF-C352-2A34E897E1C6}"/>
              </a:ext>
            </a:extLst>
          </p:cNvPr>
          <p:cNvSpPr txBox="1">
            <a:spLocks noChangeArrowheads="1"/>
          </p:cNvSpPr>
          <p:nvPr/>
        </p:nvSpPr>
        <p:spPr bwMode="auto">
          <a:xfrm>
            <a:off x="2496767" y="4807096"/>
            <a:ext cx="27554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400" dirty="0">
                <a:latin typeface="Arial" panose="020B0604020202020204" pitchFamily="34" charset="0"/>
                <a:ea typeface="Amazon Ember" panose="020B0603020204020204" pitchFamily="34" charset="0"/>
                <a:cs typeface="Arial" panose="020B0604020202020204" pitchFamily="34" charset="0"/>
              </a:rPr>
              <a:t>Amazon Elastic Container Registry (Amazon ECR)</a:t>
            </a:r>
          </a:p>
        </p:txBody>
      </p:sp>
      <p:sp>
        <p:nvSpPr>
          <p:cNvPr id="11" name="TextBox 10">
            <a:extLst>
              <a:ext uri="{FF2B5EF4-FFF2-40B4-BE49-F238E27FC236}">
                <a16:creationId xmlns:a16="http://schemas.microsoft.com/office/drawing/2014/main" id="{F7F197F6-BF2F-797F-D6D5-080B19C7F4BE}"/>
              </a:ext>
            </a:extLst>
          </p:cNvPr>
          <p:cNvSpPr txBox="1"/>
          <p:nvPr/>
        </p:nvSpPr>
        <p:spPr>
          <a:xfrm>
            <a:off x="6321566" y="2050870"/>
            <a:ext cx="5421124" cy="1569660"/>
          </a:xfrm>
          <a:prstGeom prst="rect">
            <a:avLst/>
          </a:prstGeom>
          <a:noFill/>
        </p:spPr>
        <p:txBody>
          <a:bodyPr wrap="square" rtlCol="0">
            <a:spAutoFit/>
          </a:bodyPr>
          <a:lstStyle/>
          <a:p>
            <a:pPr algn="l"/>
            <a:r>
              <a:rPr lang="en-US" sz="24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Public</a:t>
            </a:r>
          </a:p>
          <a:p>
            <a:pPr algn="l"/>
            <a:r>
              <a:rPr lang="en-US" sz="2400" dirty="0">
                <a:latin typeface="Amazon Ember" panose="020B0603020204020204" pitchFamily="34" charset="0"/>
                <a:ea typeface="Amazon Ember" panose="020B0603020204020204" pitchFamily="34" charset="0"/>
                <a:cs typeface="Amazon Ember" panose="020B0603020204020204" pitchFamily="34" charset="0"/>
              </a:rPr>
              <a:t>Good for hosting open source code, and other public facing software you plan to distribute freely</a:t>
            </a:r>
          </a:p>
        </p:txBody>
      </p:sp>
      <p:sp>
        <p:nvSpPr>
          <p:cNvPr id="13" name="TextBox 12">
            <a:extLst>
              <a:ext uri="{FF2B5EF4-FFF2-40B4-BE49-F238E27FC236}">
                <a16:creationId xmlns:a16="http://schemas.microsoft.com/office/drawing/2014/main" id="{852E9EE7-0FF6-D292-5229-F49AAF2118F9}"/>
              </a:ext>
            </a:extLst>
          </p:cNvPr>
          <p:cNvSpPr txBox="1"/>
          <p:nvPr/>
        </p:nvSpPr>
        <p:spPr>
          <a:xfrm>
            <a:off x="6321566" y="4777975"/>
            <a:ext cx="5421124" cy="1569660"/>
          </a:xfrm>
          <a:prstGeom prst="rect">
            <a:avLst/>
          </a:prstGeom>
          <a:noFill/>
        </p:spPr>
        <p:txBody>
          <a:bodyPr wrap="square" rtlCol="0">
            <a:spAutoFit/>
          </a:bodyPr>
          <a:lstStyle/>
          <a:p>
            <a:pPr algn="l"/>
            <a:r>
              <a:rPr lang="en-US" sz="24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Private</a:t>
            </a:r>
          </a:p>
          <a:p>
            <a:pPr algn="l"/>
            <a:r>
              <a:rPr lang="en-US" sz="2400" dirty="0">
                <a:latin typeface="Amazon Ember" panose="020B0603020204020204" pitchFamily="34" charset="0"/>
                <a:ea typeface="Amazon Ember" panose="020B0603020204020204" pitchFamily="34" charset="0"/>
                <a:cs typeface="Amazon Ember" panose="020B0603020204020204" pitchFamily="34" charset="0"/>
              </a:rPr>
              <a:t>Good for your hosting your own internal application code that you want to run on AWS compute services</a:t>
            </a:r>
          </a:p>
        </p:txBody>
      </p:sp>
    </p:spTree>
    <p:extLst>
      <p:ext uri="{BB962C8B-B14F-4D97-AF65-F5344CB8AC3E}">
        <p14:creationId xmlns:p14="http://schemas.microsoft.com/office/powerpoint/2010/main" val="465252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9867754-E1AD-2744-80E5-99BA035693FC}"/>
              </a:ext>
            </a:extLst>
          </p:cNvPr>
          <p:cNvSpPr txBox="1"/>
          <p:nvPr/>
        </p:nvSpPr>
        <p:spPr>
          <a:xfrm>
            <a:off x="524218" y="421308"/>
            <a:ext cx="13581963" cy="707886"/>
          </a:xfrm>
          <a:prstGeom prst="rect">
            <a:avLst/>
          </a:prstGeom>
          <a:noFill/>
        </p:spPr>
        <p:txBody>
          <a:bodyPr wrap="square" rtlCol="0">
            <a:spAutoFit/>
          </a:bodyPr>
          <a:lstStyle/>
          <a:p>
            <a:r>
              <a:rPr lang="en-US" sz="40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Pull and run </a:t>
            </a:r>
            <a:r>
              <a:rPr lang="en-US" sz="4000" dirty="0">
                <a:latin typeface="Amazon Ember" panose="020B0603020204020204" pitchFamily="34" charset="0"/>
                <a:ea typeface="Amazon Ember" panose="020B0603020204020204" pitchFamily="34" charset="0"/>
                <a:cs typeface="Amazon Ember" panose="020B0603020204020204" pitchFamily="34" charset="0"/>
              </a:rPr>
              <a:t>your container image, wherever you want</a:t>
            </a:r>
          </a:p>
        </p:txBody>
      </p:sp>
      <p:sp>
        <p:nvSpPr>
          <p:cNvPr id="32" name="Rectangle 31">
            <a:extLst>
              <a:ext uri="{FF2B5EF4-FFF2-40B4-BE49-F238E27FC236}">
                <a16:creationId xmlns:a16="http://schemas.microsoft.com/office/drawing/2014/main" id="{C5810475-4D21-354C-A7F8-F062A241827E}"/>
              </a:ext>
            </a:extLst>
          </p:cNvPr>
          <p:cNvSpPr/>
          <p:nvPr/>
        </p:nvSpPr>
        <p:spPr>
          <a:xfrm>
            <a:off x="739015" y="2506426"/>
            <a:ext cx="4966348" cy="4339525"/>
          </a:xfrm>
          <a:prstGeom prst="rect">
            <a:avLst/>
          </a:prstGeom>
          <a:noFill/>
          <a:ln w="889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EF55352F-7230-9A49-9649-C4F67E7AB715}"/>
              </a:ext>
            </a:extLst>
          </p:cNvPr>
          <p:cNvGrpSpPr/>
          <p:nvPr/>
        </p:nvGrpSpPr>
        <p:grpSpPr>
          <a:xfrm>
            <a:off x="1059361" y="2777357"/>
            <a:ext cx="1443815" cy="1745071"/>
            <a:chOff x="2449311" y="3145756"/>
            <a:chExt cx="1443815" cy="1745071"/>
          </a:xfrm>
        </p:grpSpPr>
        <p:pic>
          <p:nvPicPr>
            <p:cNvPr id="39" name="Graphic 38">
              <a:extLst>
                <a:ext uri="{FF2B5EF4-FFF2-40B4-BE49-F238E27FC236}">
                  <a16:creationId xmlns:a16="http://schemas.microsoft.com/office/drawing/2014/main" id="{8F501368-8806-4E4C-A43A-B423657A0A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49311" y="3145756"/>
              <a:ext cx="1443815" cy="1443815"/>
            </a:xfrm>
            <a:prstGeom prst="rect">
              <a:avLst/>
            </a:prstGeom>
          </p:spPr>
        </p:pic>
        <p:sp>
          <p:nvSpPr>
            <p:cNvPr id="40" name="TextBox 39">
              <a:extLst>
                <a:ext uri="{FF2B5EF4-FFF2-40B4-BE49-F238E27FC236}">
                  <a16:creationId xmlns:a16="http://schemas.microsoft.com/office/drawing/2014/main" id="{C7F1233D-6E96-9C40-8DB2-377D1BFE168D}"/>
                </a:ext>
              </a:extLst>
            </p:cNvPr>
            <p:cNvSpPr txBox="1"/>
            <p:nvPr/>
          </p:nvSpPr>
          <p:spPr>
            <a:xfrm>
              <a:off x="2627520" y="4490717"/>
              <a:ext cx="1087395"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a:t>
              </a:r>
            </a:p>
          </p:txBody>
        </p:sp>
      </p:grpSp>
      <p:grpSp>
        <p:nvGrpSpPr>
          <p:cNvPr id="44" name="Group 43">
            <a:extLst>
              <a:ext uri="{FF2B5EF4-FFF2-40B4-BE49-F238E27FC236}">
                <a16:creationId xmlns:a16="http://schemas.microsoft.com/office/drawing/2014/main" id="{BC23821B-96E0-1A46-AF07-A69308F85444}"/>
              </a:ext>
            </a:extLst>
          </p:cNvPr>
          <p:cNvGrpSpPr/>
          <p:nvPr/>
        </p:nvGrpSpPr>
        <p:grpSpPr>
          <a:xfrm>
            <a:off x="2943495" y="3200650"/>
            <a:ext cx="2175139" cy="1020522"/>
            <a:chOff x="7197636" y="3961138"/>
            <a:chExt cx="2175139" cy="1020522"/>
          </a:xfrm>
        </p:grpSpPr>
        <p:pic>
          <p:nvPicPr>
            <p:cNvPr id="45" name="Picture 44">
              <a:extLst>
                <a:ext uri="{FF2B5EF4-FFF2-40B4-BE49-F238E27FC236}">
                  <a16:creationId xmlns:a16="http://schemas.microsoft.com/office/drawing/2014/main" id="{DA2CEA9F-F390-7349-9788-3CF833050EC0}"/>
                </a:ext>
              </a:extLst>
            </p:cNvPr>
            <p:cNvPicPr>
              <a:picLocks noChangeAspect="1"/>
            </p:cNvPicPr>
            <p:nvPr/>
          </p:nvPicPr>
          <p:blipFill>
            <a:blip r:embed="rId5"/>
            <a:stretch>
              <a:fillRect/>
            </a:stretch>
          </p:blipFill>
          <p:spPr>
            <a:xfrm>
              <a:off x="7488195" y="3961138"/>
              <a:ext cx="1594022" cy="510905"/>
            </a:xfrm>
            <a:prstGeom prst="rect">
              <a:avLst/>
            </a:prstGeom>
          </p:spPr>
        </p:pic>
        <p:sp>
          <p:nvSpPr>
            <p:cNvPr id="46" name="TextBox 45">
              <a:extLst>
                <a:ext uri="{FF2B5EF4-FFF2-40B4-BE49-F238E27FC236}">
                  <a16:creationId xmlns:a16="http://schemas.microsoft.com/office/drawing/2014/main" id="{59E898AA-2CE7-5649-B663-C544FA32CA3A}"/>
                </a:ext>
              </a:extLst>
            </p:cNvPr>
            <p:cNvSpPr txBox="1"/>
            <p:nvPr/>
          </p:nvSpPr>
          <p:spPr>
            <a:xfrm>
              <a:off x="7197636" y="4581550"/>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 packages</a:t>
              </a:r>
            </a:p>
          </p:txBody>
        </p:sp>
      </p:grpSp>
      <p:grpSp>
        <p:nvGrpSpPr>
          <p:cNvPr id="47" name="Group 46">
            <a:extLst>
              <a:ext uri="{FF2B5EF4-FFF2-40B4-BE49-F238E27FC236}">
                <a16:creationId xmlns:a16="http://schemas.microsoft.com/office/drawing/2014/main" id="{F1E541A9-555B-B74D-BD52-B7C724035626}"/>
              </a:ext>
            </a:extLst>
          </p:cNvPr>
          <p:cNvGrpSpPr/>
          <p:nvPr/>
        </p:nvGrpSpPr>
        <p:grpSpPr>
          <a:xfrm>
            <a:off x="3241500" y="4522428"/>
            <a:ext cx="2175139" cy="1791742"/>
            <a:chOff x="4305808" y="5665466"/>
            <a:chExt cx="2175139" cy="1791742"/>
          </a:xfrm>
        </p:grpSpPr>
        <p:pic>
          <p:nvPicPr>
            <p:cNvPr id="48" name="Graphic 47">
              <a:extLst>
                <a:ext uri="{FF2B5EF4-FFF2-40B4-BE49-F238E27FC236}">
                  <a16:creationId xmlns:a16="http://schemas.microsoft.com/office/drawing/2014/main" id="{6C6FCB8E-57B3-EB42-B49A-83809CB0B1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5173" y="5665466"/>
              <a:ext cx="1076411" cy="1076411"/>
            </a:xfrm>
            <a:prstGeom prst="rect">
              <a:avLst/>
            </a:prstGeom>
          </p:spPr>
        </p:pic>
        <p:sp>
          <p:nvSpPr>
            <p:cNvPr id="49" name="TextBox 48">
              <a:extLst>
                <a:ext uri="{FF2B5EF4-FFF2-40B4-BE49-F238E27FC236}">
                  <a16:creationId xmlns:a16="http://schemas.microsoft.com/office/drawing/2014/main" id="{32B7DE01-1E92-694E-A0DE-0E7B1EAABE2B}"/>
                </a:ext>
              </a:extLst>
            </p:cNvPr>
            <p:cNvSpPr txBox="1"/>
            <p:nvPr/>
          </p:nvSpPr>
          <p:spPr>
            <a:xfrm>
              <a:off x="4305808" y="6749322"/>
              <a:ext cx="2175139" cy="707886"/>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Operating system packages</a:t>
              </a:r>
            </a:p>
          </p:txBody>
        </p:sp>
      </p:grpSp>
      <p:sp>
        <p:nvSpPr>
          <p:cNvPr id="52" name="TextBox 51">
            <a:extLst>
              <a:ext uri="{FF2B5EF4-FFF2-40B4-BE49-F238E27FC236}">
                <a16:creationId xmlns:a16="http://schemas.microsoft.com/office/drawing/2014/main" id="{1DCABB57-7B53-3842-95C5-BA091676E0D7}"/>
              </a:ext>
            </a:extLst>
          </p:cNvPr>
          <p:cNvSpPr txBox="1"/>
          <p:nvPr/>
        </p:nvSpPr>
        <p:spPr>
          <a:xfrm>
            <a:off x="768356" y="2035840"/>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Service A</a:t>
            </a:r>
          </a:p>
        </p:txBody>
      </p:sp>
      <p:pic>
        <p:nvPicPr>
          <p:cNvPr id="53" name="Graphic 52">
            <a:extLst>
              <a:ext uri="{FF2B5EF4-FFF2-40B4-BE49-F238E27FC236}">
                <a16:creationId xmlns:a16="http://schemas.microsoft.com/office/drawing/2014/main" id="{C0643A02-55FE-AE4D-9CE1-60D639A805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95623" y="3479613"/>
            <a:ext cx="1525937" cy="1525937"/>
          </a:xfrm>
          <a:prstGeom prst="rect">
            <a:avLst/>
          </a:prstGeom>
        </p:spPr>
      </p:pic>
      <p:sp>
        <p:nvSpPr>
          <p:cNvPr id="54" name="TextBox 53">
            <a:extLst>
              <a:ext uri="{FF2B5EF4-FFF2-40B4-BE49-F238E27FC236}">
                <a16:creationId xmlns:a16="http://schemas.microsoft.com/office/drawing/2014/main" id="{1853A5D2-5080-8545-A4A9-E4BC36E6068D}"/>
              </a:ext>
            </a:extLst>
          </p:cNvPr>
          <p:cNvSpPr txBox="1"/>
          <p:nvPr/>
        </p:nvSpPr>
        <p:spPr>
          <a:xfrm>
            <a:off x="7895623" y="5166320"/>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Container A</a:t>
            </a:r>
          </a:p>
        </p:txBody>
      </p:sp>
      <p:cxnSp>
        <p:nvCxnSpPr>
          <p:cNvPr id="55" name="Straight Arrow Connector 54">
            <a:extLst>
              <a:ext uri="{FF2B5EF4-FFF2-40B4-BE49-F238E27FC236}">
                <a16:creationId xmlns:a16="http://schemas.microsoft.com/office/drawing/2014/main" id="{2420B5A5-59DD-1449-B4DA-92F21889F117}"/>
              </a:ext>
            </a:extLst>
          </p:cNvPr>
          <p:cNvCxnSpPr>
            <a:cxnSpLocks/>
          </p:cNvCxnSpPr>
          <p:nvPr/>
        </p:nvCxnSpPr>
        <p:spPr>
          <a:xfrm>
            <a:off x="6041966" y="4221172"/>
            <a:ext cx="1614406" cy="0"/>
          </a:xfrm>
          <a:prstGeom prst="straightConnector1">
            <a:avLst/>
          </a:prstGeom>
          <a:ln w="142875">
            <a:tailEnd type="triangle"/>
          </a:ln>
          <a:effectLst/>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C14643D4-F875-4F42-A5CC-12B3F83ED9F4}"/>
              </a:ext>
            </a:extLst>
          </p:cNvPr>
          <p:cNvGrpSpPr/>
          <p:nvPr/>
        </p:nvGrpSpPr>
        <p:grpSpPr>
          <a:xfrm>
            <a:off x="916193" y="4628543"/>
            <a:ext cx="2205682" cy="1810036"/>
            <a:chOff x="4170581" y="3254760"/>
            <a:chExt cx="2205682" cy="1810036"/>
          </a:xfrm>
        </p:grpSpPr>
        <p:pic>
          <p:nvPicPr>
            <p:cNvPr id="24" name="Picture 23">
              <a:extLst>
                <a:ext uri="{FF2B5EF4-FFF2-40B4-BE49-F238E27FC236}">
                  <a16:creationId xmlns:a16="http://schemas.microsoft.com/office/drawing/2014/main" id="{F0B3B88E-86C3-1D40-A050-0C76FF036597}"/>
                </a:ext>
              </a:extLst>
            </p:cNvPr>
            <p:cNvPicPr>
              <a:picLocks noChangeAspect="1"/>
            </p:cNvPicPr>
            <p:nvPr/>
          </p:nvPicPr>
          <p:blipFill>
            <a:blip r:embed="rId10"/>
            <a:stretch>
              <a:fillRect/>
            </a:stretch>
          </p:blipFill>
          <p:spPr>
            <a:xfrm>
              <a:off x="4170581" y="3254760"/>
              <a:ext cx="2175139" cy="1332465"/>
            </a:xfrm>
            <a:prstGeom prst="rect">
              <a:avLst/>
            </a:prstGeom>
          </p:spPr>
        </p:pic>
        <p:sp>
          <p:nvSpPr>
            <p:cNvPr id="25" name="TextBox 24">
              <a:extLst>
                <a:ext uri="{FF2B5EF4-FFF2-40B4-BE49-F238E27FC236}">
                  <a16:creationId xmlns:a16="http://schemas.microsoft.com/office/drawing/2014/main" id="{F600423F-F383-974C-AA55-15F3444B9335}"/>
                </a:ext>
              </a:extLst>
            </p:cNvPr>
            <p:cNvSpPr txBox="1"/>
            <p:nvPr/>
          </p:nvSpPr>
          <p:spPr>
            <a:xfrm>
              <a:off x="4201124" y="4664686"/>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Node: 20.7.0</a:t>
              </a:r>
            </a:p>
          </p:txBody>
        </p:sp>
      </p:grpSp>
      <p:cxnSp>
        <p:nvCxnSpPr>
          <p:cNvPr id="26" name="Straight Arrow Connector 25">
            <a:extLst>
              <a:ext uri="{FF2B5EF4-FFF2-40B4-BE49-F238E27FC236}">
                <a16:creationId xmlns:a16="http://schemas.microsoft.com/office/drawing/2014/main" id="{1C37087B-C161-254E-AD87-BACC7E87149B}"/>
              </a:ext>
            </a:extLst>
          </p:cNvPr>
          <p:cNvCxnSpPr>
            <a:cxnSpLocks/>
          </p:cNvCxnSpPr>
          <p:nvPr/>
        </p:nvCxnSpPr>
        <p:spPr>
          <a:xfrm>
            <a:off x="9617187" y="4221172"/>
            <a:ext cx="1614406" cy="0"/>
          </a:xfrm>
          <a:prstGeom prst="straightConnector1">
            <a:avLst/>
          </a:prstGeom>
          <a:ln w="142875">
            <a:tailEnd type="triangle"/>
          </a:ln>
          <a:effectLst/>
        </p:spPr>
        <p:style>
          <a:lnRef idx="2">
            <a:schemeClr val="accent1"/>
          </a:lnRef>
          <a:fillRef idx="0">
            <a:schemeClr val="accent1"/>
          </a:fillRef>
          <a:effectRef idx="1">
            <a:schemeClr val="accent1"/>
          </a:effectRef>
          <a:fontRef idx="minor">
            <a:schemeClr val="tx1"/>
          </a:fontRef>
        </p:style>
      </p:cxnSp>
      <p:pic>
        <p:nvPicPr>
          <p:cNvPr id="27" name="Graphic 26">
            <a:extLst>
              <a:ext uri="{FF2B5EF4-FFF2-40B4-BE49-F238E27FC236}">
                <a16:creationId xmlns:a16="http://schemas.microsoft.com/office/drawing/2014/main" id="{B899E9CB-6373-FB44-9316-133FD0DCE0A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611820" y="3315115"/>
            <a:ext cx="1614406" cy="1614406"/>
          </a:xfrm>
          <a:prstGeom prst="rect">
            <a:avLst/>
          </a:prstGeom>
        </p:spPr>
      </p:pic>
      <p:sp>
        <p:nvSpPr>
          <p:cNvPr id="28" name="TextBox 27">
            <a:extLst>
              <a:ext uri="{FF2B5EF4-FFF2-40B4-BE49-F238E27FC236}">
                <a16:creationId xmlns:a16="http://schemas.microsoft.com/office/drawing/2014/main" id="{253D7F74-BFDC-1148-83ED-3B78D4A21181}"/>
              </a:ext>
            </a:extLst>
          </p:cNvPr>
          <p:cNvSpPr txBox="1"/>
          <p:nvPr/>
        </p:nvSpPr>
        <p:spPr>
          <a:xfrm>
            <a:off x="11611820" y="5166320"/>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Your compute</a:t>
            </a:r>
          </a:p>
        </p:txBody>
      </p:sp>
    </p:spTree>
    <p:extLst>
      <p:ext uri="{BB962C8B-B14F-4D97-AF65-F5344CB8AC3E}">
        <p14:creationId xmlns:p14="http://schemas.microsoft.com/office/powerpoint/2010/main" val="778858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1C37087B-C161-254E-AD87-BACC7E87149B}"/>
              </a:ext>
            </a:extLst>
          </p:cNvPr>
          <p:cNvCxnSpPr>
            <a:cxnSpLocks/>
          </p:cNvCxnSpPr>
          <p:nvPr/>
        </p:nvCxnSpPr>
        <p:spPr>
          <a:xfrm>
            <a:off x="9617187" y="4221172"/>
            <a:ext cx="1614406" cy="0"/>
          </a:xfrm>
          <a:prstGeom prst="straightConnector1">
            <a:avLst/>
          </a:prstGeom>
          <a:ln w="142875">
            <a:tailEnd type="triangle"/>
          </a:ln>
          <a:effectLst/>
        </p:spPr>
        <p:style>
          <a:lnRef idx="2">
            <a:schemeClr val="accent1"/>
          </a:lnRef>
          <a:fillRef idx="0">
            <a:schemeClr val="accent1"/>
          </a:fillRef>
          <a:effectRef idx="1">
            <a:schemeClr val="accent1"/>
          </a:effectRef>
          <a:fontRef idx="minor">
            <a:schemeClr val="tx1"/>
          </a:fontRef>
        </p:style>
      </p:cxnSp>
      <p:pic>
        <p:nvPicPr>
          <p:cNvPr id="27" name="Graphic 26">
            <a:extLst>
              <a:ext uri="{FF2B5EF4-FFF2-40B4-BE49-F238E27FC236}">
                <a16:creationId xmlns:a16="http://schemas.microsoft.com/office/drawing/2014/main" id="{B899E9CB-6373-FB44-9316-133FD0DCE0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11820" y="3315115"/>
            <a:ext cx="1614406" cy="1614406"/>
          </a:xfrm>
          <a:prstGeom prst="rect">
            <a:avLst/>
          </a:prstGeom>
        </p:spPr>
      </p:pic>
      <p:sp>
        <p:nvSpPr>
          <p:cNvPr id="28" name="TextBox 27">
            <a:extLst>
              <a:ext uri="{FF2B5EF4-FFF2-40B4-BE49-F238E27FC236}">
                <a16:creationId xmlns:a16="http://schemas.microsoft.com/office/drawing/2014/main" id="{253D7F74-BFDC-1148-83ED-3B78D4A21181}"/>
              </a:ext>
            </a:extLst>
          </p:cNvPr>
          <p:cNvSpPr txBox="1"/>
          <p:nvPr/>
        </p:nvSpPr>
        <p:spPr>
          <a:xfrm>
            <a:off x="11611820" y="5166320"/>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Your compute</a:t>
            </a:r>
          </a:p>
        </p:txBody>
      </p:sp>
      <p:pic>
        <p:nvPicPr>
          <p:cNvPr id="29" name="Graphic 28">
            <a:extLst>
              <a:ext uri="{FF2B5EF4-FFF2-40B4-BE49-F238E27FC236}">
                <a16:creationId xmlns:a16="http://schemas.microsoft.com/office/drawing/2014/main" id="{098BC66F-E768-0747-ADA5-4469FC36E3E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95478" y="3495274"/>
            <a:ext cx="1525937" cy="1525937"/>
          </a:xfrm>
          <a:prstGeom prst="rect">
            <a:avLst/>
          </a:prstGeom>
        </p:spPr>
      </p:pic>
      <p:sp>
        <p:nvSpPr>
          <p:cNvPr id="30" name="TextBox 29">
            <a:extLst>
              <a:ext uri="{FF2B5EF4-FFF2-40B4-BE49-F238E27FC236}">
                <a16:creationId xmlns:a16="http://schemas.microsoft.com/office/drawing/2014/main" id="{D21D7771-3549-CB48-B965-C1560AC3B098}"/>
              </a:ext>
            </a:extLst>
          </p:cNvPr>
          <p:cNvSpPr txBox="1"/>
          <p:nvPr/>
        </p:nvSpPr>
        <p:spPr>
          <a:xfrm>
            <a:off x="7907981" y="5166320"/>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Container B</a:t>
            </a:r>
          </a:p>
        </p:txBody>
      </p:sp>
      <p:cxnSp>
        <p:nvCxnSpPr>
          <p:cNvPr id="31" name="Straight Arrow Connector 30">
            <a:extLst>
              <a:ext uri="{FF2B5EF4-FFF2-40B4-BE49-F238E27FC236}">
                <a16:creationId xmlns:a16="http://schemas.microsoft.com/office/drawing/2014/main" id="{1288F5FA-1374-BD4E-912B-1D5FFF927048}"/>
              </a:ext>
            </a:extLst>
          </p:cNvPr>
          <p:cNvCxnSpPr>
            <a:cxnSpLocks/>
          </p:cNvCxnSpPr>
          <p:nvPr/>
        </p:nvCxnSpPr>
        <p:spPr>
          <a:xfrm>
            <a:off x="6054324" y="4258243"/>
            <a:ext cx="1614406" cy="0"/>
          </a:xfrm>
          <a:prstGeom prst="straightConnector1">
            <a:avLst/>
          </a:prstGeom>
          <a:ln w="142875">
            <a:tailEnd type="triangle"/>
          </a:ln>
          <a:effectLst/>
        </p:spPr>
        <p:style>
          <a:lnRef idx="2">
            <a:schemeClr val="accent1"/>
          </a:lnRef>
          <a:fillRef idx="0">
            <a:schemeClr val="accent1"/>
          </a:fillRef>
          <a:effectRef idx="1">
            <a:schemeClr val="accent1"/>
          </a:effectRef>
          <a:fontRef idx="minor">
            <a:schemeClr val="tx1"/>
          </a:fontRef>
        </p:style>
      </p:cxnSp>
      <p:grpSp>
        <p:nvGrpSpPr>
          <p:cNvPr id="34" name="Group 33">
            <a:extLst>
              <a:ext uri="{FF2B5EF4-FFF2-40B4-BE49-F238E27FC236}">
                <a16:creationId xmlns:a16="http://schemas.microsoft.com/office/drawing/2014/main" id="{94F1A0DA-BF1B-9A4B-939A-47D7FF59F62D}"/>
              </a:ext>
            </a:extLst>
          </p:cNvPr>
          <p:cNvGrpSpPr/>
          <p:nvPr/>
        </p:nvGrpSpPr>
        <p:grpSpPr>
          <a:xfrm>
            <a:off x="1055024" y="2775791"/>
            <a:ext cx="1443815" cy="1745071"/>
            <a:chOff x="2449311" y="3145756"/>
            <a:chExt cx="1443815" cy="1745071"/>
          </a:xfrm>
        </p:grpSpPr>
        <p:pic>
          <p:nvPicPr>
            <p:cNvPr id="35" name="Graphic 34">
              <a:extLst>
                <a:ext uri="{FF2B5EF4-FFF2-40B4-BE49-F238E27FC236}">
                  <a16:creationId xmlns:a16="http://schemas.microsoft.com/office/drawing/2014/main" id="{1F3BFD3D-25B2-FC4E-BA77-34C22855CC1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49311" y="3145756"/>
              <a:ext cx="1443815" cy="1443815"/>
            </a:xfrm>
            <a:prstGeom prst="rect">
              <a:avLst/>
            </a:prstGeom>
          </p:spPr>
        </p:pic>
        <p:sp>
          <p:nvSpPr>
            <p:cNvPr id="36" name="TextBox 35">
              <a:extLst>
                <a:ext uri="{FF2B5EF4-FFF2-40B4-BE49-F238E27FC236}">
                  <a16:creationId xmlns:a16="http://schemas.microsoft.com/office/drawing/2014/main" id="{63CD712C-EB46-D440-A149-5DFC92C9DFFB}"/>
                </a:ext>
              </a:extLst>
            </p:cNvPr>
            <p:cNvSpPr txBox="1"/>
            <p:nvPr/>
          </p:nvSpPr>
          <p:spPr>
            <a:xfrm>
              <a:off x="2627520" y="4490717"/>
              <a:ext cx="1087395"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a:t>
              </a:r>
            </a:p>
          </p:txBody>
        </p:sp>
      </p:grpSp>
      <p:grpSp>
        <p:nvGrpSpPr>
          <p:cNvPr id="37" name="Group 36">
            <a:extLst>
              <a:ext uri="{FF2B5EF4-FFF2-40B4-BE49-F238E27FC236}">
                <a16:creationId xmlns:a16="http://schemas.microsoft.com/office/drawing/2014/main" id="{1C6EE47C-CCDF-7C4A-A632-09D2230491EE}"/>
              </a:ext>
            </a:extLst>
          </p:cNvPr>
          <p:cNvGrpSpPr/>
          <p:nvPr/>
        </p:nvGrpSpPr>
        <p:grpSpPr>
          <a:xfrm>
            <a:off x="3237163" y="4789526"/>
            <a:ext cx="2175139" cy="1791742"/>
            <a:chOff x="4305808" y="5665466"/>
            <a:chExt cx="2175139" cy="1791742"/>
          </a:xfrm>
        </p:grpSpPr>
        <p:pic>
          <p:nvPicPr>
            <p:cNvPr id="38" name="Graphic 37">
              <a:extLst>
                <a:ext uri="{FF2B5EF4-FFF2-40B4-BE49-F238E27FC236}">
                  <a16:creationId xmlns:a16="http://schemas.microsoft.com/office/drawing/2014/main" id="{56E26DDD-D3EE-474B-9897-8E7B594359E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55173" y="5665466"/>
              <a:ext cx="1076411" cy="1076411"/>
            </a:xfrm>
            <a:prstGeom prst="rect">
              <a:avLst/>
            </a:prstGeom>
          </p:spPr>
        </p:pic>
        <p:sp>
          <p:nvSpPr>
            <p:cNvPr id="41" name="TextBox 40">
              <a:extLst>
                <a:ext uri="{FF2B5EF4-FFF2-40B4-BE49-F238E27FC236}">
                  <a16:creationId xmlns:a16="http://schemas.microsoft.com/office/drawing/2014/main" id="{3B8BF34A-75FF-214C-9A71-543A8E008426}"/>
                </a:ext>
              </a:extLst>
            </p:cNvPr>
            <p:cNvSpPr txBox="1"/>
            <p:nvPr/>
          </p:nvSpPr>
          <p:spPr>
            <a:xfrm>
              <a:off x="4305808" y="6749322"/>
              <a:ext cx="2175139" cy="707886"/>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Operating system packages</a:t>
              </a:r>
            </a:p>
          </p:txBody>
        </p:sp>
      </p:grpSp>
      <p:sp>
        <p:nvSpPr>
          <p:cNvPr id="42" name="Rectangle 41">
            <a:extLst>
              <a:ext uri="{FF2B5EF4-FFF2-40B4-BE49-F238E27FC236}">
                <a16:creationId xmlns:a16="http://schemas.microsoft.com/office/drawing/2014/main" id="{02F03A9C-56A7-E444-9D41-61AD17C1E6CA}"/>
              </a:ext>
            </a:extLst>
          </p:cNvPr>
          <p:cNvSpPr/>
          <p:nvPr/>
        </p:nvSpPr>
        <p:spPr>
          <a:xfrm>
            <a:off x="753989" y="2504860"/>
            <a:ext cx="4966348" cy="4339525"/>
          </a:xfrm>
          <a:prstGeom prst="rect">
            <a:avLst/>
          </a:prstGeom>
          <a:noFill/>
          <a:ln w="889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4A1CCB45-E2AC-8541-8553-34C4BA3D34F7}"/>
              </a:ext>
            </a:extLst>
          </p:cNvPr>
          <p:cNvSpPr txBox="1"/>
          <p:nvPr/>
        </p:nvSpPr>
        <p:spPr>
          <a:xfrm>
            <a:off x="734678" y="2034274"/>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Service B</a:t>
            </a:r>
          </a:p>
        </p:txBody>
      </p:sp>
      <p:pic>
        <p:nvPicPr>
          <p:cNvPr id="50" name="Picture 49">
            <a:extLst>
              <a:ext uri="{FF2B5EF4-FFF2-40B4-BE49-F238E27FC236}">
                <a16:creationId xmlns:a16="http://schemas.microsoft.com/office/drawing/2014/main" id="{492E263F-66AF-004F-9573-9291E1C68422}"/>
              </a:ext>
            </a:extLst>
          </p:cNvPr>
          <p:cNvPicPr>
            <a:picLocks noChangeAspect="1"/>
          </p:cNvPicPr>
          <p:nvPr/>
        </p:nvPicPr>
        <p:blipFill>
          <a:blip r:embed="rId11"/>
          <a:stretch>
            <a:fillRect/>
          </a:stretch>
        </p:blipFill>
        <p:spPr>
          <a:xfrm>
            <a:off x="1273285" y="4898513"/>
            <a:ext cx="1206239" cy="1206239"/>
          </a:xfrm>
          <a:prstGeom prst="rect">
            <a:avLst/>
          </a:prstGeom>
        </p:spPr>
      </p:pic>
      <p:sp>
        <p:nvSpPr>
          <p:cNvPr id="51" name="TextBox 50">
            <a:extLst>
              <a:ext uri="{FF2B5EF4-FFF2-40B4-BE49-F238E27FC236}">
                <a16:creationId xmlns:a16="http://schemas.microsoft.com/office/drawing/2014/main" id="{C733B0FC-034A-2445-95BA-112F3089BE03}"/>
              </a:ext>
            </a:extLst>
          </p:cNvPr>
          <p:cNvSpPr txBox="1"/>
          <p:nvPr/>
        </p:nvSpPr>
        <p:spPr>
          <a:xfrm>
            <a:off x="753989" y="6175228"/>
            <a:ext cx="2175139"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Python: </a:t>
            </a:r>
            <a:r>
              <a:rPr lang="en-US" sz="2000" dirty="0"/>
              <a:t>3.11.5</a:t>
            </a:r>
            <a:endParaRPr lang="en-US" sz="2000" dirty="0">
              <a:latin typeface="Amazon Ember" panose="020B0603020204020204" pitchFamily="34" charset="0"/>
              <a:ea typeface="Amazon Ember" panose="020B0603020204020204" pitchFamily="34" charset="0"/>
              <a:cs typeface="Amazon Ember" panose="020B0603020204020204" pitchFamily="34" charset="0"/>
            </a:endParaRPr>
          </a:p>
        </p:txBody>
      </p:sp>
      <p:pic>
        <p:nvPicPr>
          <p:cNvPr id="56" name="Picture 55">
            <a:extLst>
              <a:ext uri="{FF2B5EF4-FFF2-40B4-BE49-F238E27FC236}">
                <a16:creationId xmlns:a16="http://schemas.microsoft.com/office/drawing/2014/main" id="{467E124E-C0AB-1E45-9995-F2B7BD41D5CD}"/>
              </a:ext>
            </a:extLst>
          </p:cNvPr>
          <p:cNvPicPr>
            <a:picLocks noChangeAspect="1"/>
          </p:cNvPicPr>
          <p:nvPr/>
        </p:nvPicPr>
        <p:blipFill>
          <a:blip r:embed="rId11"/>
          <a:stretch>
            <a:fillRect/>
          </a:stretch>
        </p:blipFill>
        <p:spPr>
          <a:xfrm>
            <a:off x="3656700" y="2848550"/>
            <a:ext cx="1206239" cy="1206239"/>
          </a:xfrm>
          <a:prstGeom prst="rect">
            <a:avLst/>
          </a:prstGeom>
        </p:spPr>
      </p:pic>
      <p:sp>
        <p:nvSpPr>
          <p:cNvPr id="57" name="TextBox 56">
            <a:extLst>
              <a:ext uri="{FF2B5EF4-FFF2-40B4-BE49-F238E27FC236}">
                <a16:creationId xmlns:a16="http://schemas.microsoft.com/office/drawing/2014/main" id="{477095FA-1467-9541-BD7A-A45C523B7964}"/>
              </a:ext>
            </a:extLst>
          </p:cNvPr>
          <p:cNvSpPr txBox="1"/>
          <p:nvPr/>
        </p:nvSpPr>
        <p:spPr>
          <a:xfrm>
            <a:off x="3256478" y="4120752"/>
            <a:ext cx="2175139" cy="400110"/>
          </a:xfrm>
          <a:prstGeom prst="rect">
            <a:avLst/>
          </a:prstGeom>
          <a:noFill/>
        </p:spPr>
        <p:txBody>
          <a:bodyPr wrap="square" rtlCol="0">
            <a:spAutoFit/>
          </a:bodyPr>
          <a:lstStyle/>
          <a:p>
            <a:pPr algn="ctr"/>
            <a:r>
              <a:rPr lang="en-US" sz="2000" dirty="0" err="1">
                <a:latin typeface="Amazon Ember" panose="020B0603020204020204" pitchFamily="34" charset="0"/>
                <a:ea typeface="Amazon Ember" panose="020B0603020204020204" pitchFamily="34" charset="0"/>
                <a:cs typeface="Amazon Ember" panose="020B0603020204020204" pitchFamily="34" charset="0"/>
              </a:rPr>
              <a:t>PyPi</a:t>
            </a:r>
            <a:r>
              <a:rPr lang="en-US" sz="2000" dirty="0">
                <a:latin typeface="Amazon Ember" panose="020B0603020204020204" pitchFamily="34" charset="0"/>
                <a:ea typeface="Amazon Ember" panose="020B0603020204020204" pitchFamily="34" charset="0"/>
                <a:cs typeface="Amazon Ember" panose="020B0603020204020204" pitchFamily="34" charset="0"/>
              </a:rPr>
              <a:t> packages</a:t>
            </a:r>
          </a:p>
        </p:txBody>
      </p:sp>
      <p:sp>
        <p:nvSpPr>
          <p:cNvPr id="2" name="TextBox 1">
            <a:extLst>
              <a:ext uri="{FF2B5EF4-FFF2-40B4-BE49-F238E27FC236}">
                <a16:creationId xmlns:a16="http://schemas.microsoft.com/office/drawing/2014/main" id="{42908789-B643-8682-1251-BC63D9C3FC8D}"/>
              </a:ext>
            </a:extLst>
          </p:cNvPr>
          <p:cNvSpPr txBox="1"/>
          <p:nvPr/>
        </p:nvSpPr>
        <p:spPr>
          <a:xfrm>
            <a:off x="524218" y="421308"/>
            <a:ext cx="13581963" cy="707886"/>
          </a:xfrm>
          <a:prstGeom prst="rect">
            <a:avLst/>
          </a:prstGeom>
          <a:noFill/>
        </p:spPr>
        <p:txBody>
          <a:bodyPr wrap="square" rtlCol="0">
            <a:spAutoFit/>
          </a:bodyPr>
          <a:lstStyle/>
          <a:p>
            <a:pPr algn="l"/>
            <a:r>
              <a:rPr lang="en-US" sz="4000" dirty="0">
                <a:latin typeface="Amazon Ember" panose="020B0603020204020204" pitchFamily="34" charset="0"/>
                <a:ea typeface="Amazon Ember" panose="020B0603020204020204" pitchFamily="34" charset="0"/>
                <a:cs typeface="Amazon Ember" panose="020B0603020204020204" pitchFamily="34" charset="0"/>
              </a:rPr>
              <a:t>One standard way to run </a:t>
            </a:r>
            <a:r>
              <a:rPr lang="en-US" sz="40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code in different languages</a:t>
            </a:r>
          </a:p>
        </p:txBody>
      </p:sp>
    </p:spTree>
    <p:extLst>
      <p:ext uri="{BB962C8B-B14F-4D97-AF65-F5344CB8AC3E}">
        <p14:creationId xmlns:p14="http://schemas.microsoft.com/office/powerpoint/2010/main" val="651310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7C2D64B-E168-174A-AA9A-8BD89EE4B72E}"/>
              </a:ext>
            </a:extLst>
          </p:cNvPr>
          <p:cNvSpPr txBox="1"/>
          <p:nvPr/>
        </p:nvSpPr>
        <p:spPr>
          <a:xfrm>
            <a:off x="524218" y="421308"/>
            <a:ext cx="13581963" cy="707886"/>
          </a:xfrm>
          <a:prstGeom prst="rect">
            <a:avLst/>
          </a:prstGeom>
          <a:noFill/>
        </p:spPr>
        <p:txBody>
          <a:bodyPr wrap="square" rtlCol="0">
            <a:spAutoFit/>
          </a:bodyPr>
          <a:lstStyle/>
          <a:p>
            <a:pPr algn="l"/>
            <a:r>
              <a:rPr lang="en-US" sz="4000" dirty="0">
                <a:latin typeface="Amazon Ember" panose="020B0603020204020204" pitchFamily="34" charset="0"/>
                <a:ea typeface="Amazon Ember" panose="020B0603020204020204" pitchFamily="34" charset="0"/>
                <a:cs typeface="Amazon Ember" panose="020B0603020204020204" pitchFamily="34" charset="0"/>
              </a:rPr>
              <a:t>Containers solve </a:t>
            </a:r>
            <a:r>
              <a:rPr lang="en-US" sz="40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cross platform</a:t>
            </a:r>
            <a:r>
              <a:rPr lang="en-US" sz="4000" dirty="0">
                <a:latin typeface="Amazon Ember" panose="020B0603020204020204" pitchFamily="34" charset="0"/>
                <a:ea typeface="Amazon Ember" panose="020B0603020204020204" pitchFamily="34" charset="0"/>
                <a:cs typeface="Amazon Ember" panose="020B0603020204020204" pitchFamily="34" charset="0"/>
              </a:rPr>
              <a:t> build problems as well</a:t>
            </a:r>
          </a:p>
        </p:txBody>
      </p:sp>
      <p:pic>
        <p:nvPicPr>
          <p:cNvPr id="10" name="Graphic 9">
            <a:extLst>
              <a:ext uri="{FF2B5EF4-FFF2-40B4-BE49-F238E27FC236}">
                <a16:creationId xmlns:a16="http://schemas.microsoft.com/office/drawing/2014/main" id="{5FF574C0-D633-1541-8B56-957DE26D76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2051" y="3153603"/>
            <a:ext cx="1565705" cy="1565705"/>
          </a:xfrm>
          <a:prstGeom prst="rect">
            <a:avLst/>
          </a:prstGeom>
        </p:spPr>
      </p:pic>
      <p:grpSp>
        <p:nvGrpSpPr>
          <p:cNvPr id="22" name="Group 21">
            <a:extLst>
              <a:ext uri="{FF2B5EF4-FFF2-40B4-BE49-F238E27FC236}">
                <a16:creationId xmlns:a16="http://schemas.microsoft.com/office/drawing/2014/main" id="{9C298A57-3B0B-6048-9180-0787EE559321}"/>
              </a:ext>
            </a:extLst>
          </p:cNvPr>
          <p:cNvGrpSpPr/>
          <p:nvPr/>
        </p:nvGrpSpPr>
        <p:grpSpPr>
          <a:xfrm>
            <a:off x="1096265" y="2172086"/>
            <a:ext cx="2265410" cy="2280109"/>
            <a:chOff x="1157129" y="1948249"/>
            <a:chExt cx="2265410" cy="2280109"/>
          </a:xfrm>
        </p:grpSpPr>
        <p:pic>
          <p:nvPicPr>
            <p:cNvPr id="6" name="Graphic 5">
              <a:extLst>
                <a:ext uri="{FF2B5EF4-FFF2-40B4-BE49-F238E27FC236}">
                  <a16:creationId xmlns:a16="http://schemas.microsoft.com/office/drawing/2014/main" id="{4BE91549-FE9A-D54B-9B7F-A5AB29BEB8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57129" y="1948249"/>
              <a:ext cx="2080054" cy="2080054"/>
            </a:xfrm>
            <a:prstGeom prst="rect">
              <a:avLst/>
            </a:prstGeom>
          </p:spPr>
        </p:pic>
        <p:sp>
          <p:nvSpPr>
            <p:cNvPr id="14" name="TextBox 13">
              <a:extLst>
                <a:ext uri="{FF2B5EF4-FFF2-40B4-BE49-F238E27FC236}">
                  <a16:creationId xmlns:a16="http://schemas.microsoft.com/office/drawing/2014/main" id="{851160B6-1197-0942-A854-B8777F979195}"/>
                </a:ext>
              </a:extLst>
            </p:cNvPr>
            <p:cNvSpPr txBox="1"/>
            <p:nvPr/>
          </p:nvSpPr>
          <p:spPr>
            <a:xfrm>
              <a:off x="1247400" y="3828248"/>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Laptop (arm64)</a:t>
              </a:r>
            </a:p>
          </p:txBody>
        </p:sp>
      </p:grpSp>
      <p:sp>
        <p:nvSpPr>
          <p:cNvPr id="15" name="TextBox 14">
            <a:extLst>
              <a:ext uri="{FF2B5EF4-FFF2-40B4-BE49-F238E27FC236}">
                <a16:creationId xmlns:a16="http://schemas.microsoft.com/office/drawing/2014/main" id="{ADF6FA89-BAA3-3E45-AE91-634C72960C7A}"/>
              </a:ext>
            </a:extLst>
          </p:cNvPr>
          <p:cNvSpPr txBox="1"/>
          <p:nvPr/>
        </p:nvSpPr>
        <p:spPr>
          <a:xfrm>
            <a:off x="11262841" y="4823536"/>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Server (amd64)</a:t>
            </a:r>
          </a:p>
        </p:txBody>
      </p:sp>
      <p:sp>
        <p:nvSpPr>
          <p:cNvPr id="17" name="Rectangle 16">
            <a:extLst>
              <a:ext uri="{FF2B5EF4-FFF2-40B4-BE49-F238E27FC236}">
                <a16:creationId xmlns:a16="http://schemas.microsoft.com/office/drawing/2014/main" id="{79112C0A-A2B4-C346-827A-103028C7C1FF}"/>
              </a:ext>
            </a:extLst>
          </p:cNvPr>
          <p:cNvSpPr/>
          <p:nvPr/>
        </p:nvSpPr>
        <p:spPr>
          <a:xfrm>
            <a:off x="4226011" y="2598628"/>
            <a:ext cx="5498623" cy="4642432"/>
          </a:xfrm>
          <a:prstGeom prst="rect">
            <a:avLst/>
          </a:prstGeom>
          <a:noFill/>
          <a:ln w="889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F1892D80-9F2A-F94C-A6A9-6E7045A78B93}"/>
              </a:ext>
            </a:extLst>
          </p:cNvPr>
          <p:cNvSpPr txBox="1"/>
          <p:nvPr/>
        </p:nvSpPr>
        <p:spPr>
          <a:xfrm>
            <a:off x="5139322" y="2090985"/>
            <a:ext cx="3762805"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QEMU emulator (</a:t>
            </a:r>
            <a:r>
              <a:rPr lang="en-US" sz="2000" dirty="0" err="1">
                <a:latin typeface="Amazon Ember" panose="020B0603020204020204" pitchFamily="34" charset="0"/>
                <a:ea typeface="Amazon Ember" panose="020B0603020204020204" pitchFamily="34" charset="0"/>
                <a:cs typeface="Amazon Ember" panose="020B0603020204020204" pitchFamily="34" charset="0"/>
              </a:rPr>
              <a:t>linux</a:t>
            </a:r>
            <a:r>
              <a:rPr lang="en-US" sz="2000" dirty="0">
                <a:latin typeface="Amazon Ember" panose="020B0603020204020204" pitchFamily="34" charset="0"/>
                <a:ea typeface="Amazon Ember" panose="020B0603020204020204" pitchFamily="34" charset="0"/>
                <a:cs typeface="Amazon Ember" panose="020B0603020204020204" pitchFamily="34" charset="0"/>
              </a:rPr>
              <a:t>/amd64)</a:t>
            </a:r>
          </a:p>
        </p:txBody>
      </p:sp>
      <p:sp>
        <p:nvSpPr>
          <p:cNvPr id="20" name="TextBox 19">
            <a:extLst>
              <a:ext uri="{FF2B5EF4-FFF2-40B4-BE49-F238E27FC236}">
                <a16:creationId xmlns:a16="http://schemas.microsoft.com/office/drawing/2014/main" id="{F48BBAAD-0B9D-2B46-9EE0-C6A7588701E0}"/>
              </a:ext>
            </a:extLst>
          </p:cNvPr>
          <p:cNvSpPr txBox="1"/>
          <p:nvPr/>
        </p:nvSpPr>
        <p:spPr>
          <a:xfrm>
            <a:off x="5960742" y="4871132"/>
            <a:ext cx="2175139" cy="400110"/>
          </a:xfrm>
          <a:prstGeom prst="rect">
            <a:avLst/>
          </a:prstGeom>
          <a:noFill/>
        </p:spPr>
        <p:txBody>
          <a:bodyPr wrap="square" rtlCol="0">
            <a:spAutoFit/>
          </a:bodyPr>
          <a:lstStyle/>
          <a:p>
            <a:r>
              <a:rPr lang="en-US" sz="2000" dirty="0">
                <a:latin typeface="Amazon Ember" panose="020B0603020204020204" pitchFamily="34" charset="0"/>
                <a:ea typeface="Amazon Ember" panose="020B0603020204020204" pitchFamily="34" charset="0"/>
                <a:cs typeface="Amazon Ember" panose="020B0603020204020204" pitchFamily="34" charset="0"/>
              </a:rPr>
              <a:t>Container Build</a:t>
            </a:r>
          </a:p>
        </p:txBody>
      </p:sp>
      <p:sp>
        <p:nvSpPr>
          <p:cNvPr id="7" name="TextBox 6">
            <a:extLst>
              <a:ext uri="{FF2B5EF4-FFF2-40B4-BE49-F238E27FC236}">
                <a16:creationId xmlns:a16="http://schemas.microsoft.com/office/drawing/2014/main" id="{1CCED302-DE3B-DC4D-B03E-B9C5AC7F23BB}"/>
              </a:ext>
            </a:extLst>
          </p:cNvPr>
          <p:cNvSpPr txBox="1"/>
          <p:nvPr/>
        </p:nvSpPr>
        <p:spPr>
          <a:xfrm>
            <a:off x="681235" y="1187317"/>
            <a:ext cx="8377910" cy="815608"/>
          </a:xfrm>
          <a:prstGeom prst="rect">
            <a:avLst/>
          </a:prstGeom>
          <a:solidFill>
            <a:srgbClr val="595A5D"/>
          </a:solidFill>
        </p:spPr>
        <p:txBody>
          <a:bodyPr wrap="square" lIns="274320" tIns="182880" rIns="274320" bIns="182880" rtlCol="0">
            <a:spAutoFit/>
          </a:bodyPr>
          <a:lstStyle>
            <a:defPPr>
              <a:defRPr lang="en-US"/>
            </a:defPPr>
            <a:lvl1pPr>
              <a:defRPr sz="2900">
                <a:latin typeface="Menlo" panose="020B0609030804020204" pitchFamily="49" charset="0"/>
                <a:ea typeface="Menlo" panose="020B0609030804020204" pitchFamily="49" charset="0"/>
                <a:cs typeface="Menlo" panose="020B0609030804020204" pitchFamily="49" charset="0"/>
              </a:defRPr>
            </a:lvl1pPr>
          </a:lstStyle>
          <a:p>
            <a:r>
              <a:rPr lang="en-US" dirty="0"/>
              <a:t>docker build --platform </a:t>
            </a:r>
            <a:r>
              <a:rPr lang="en-US" dirty="0" err="1"/>
              <a:t>linux</a:t>
            </a:r>
            <a:r>
              <a:rPr lang="en-US" dirty="0"/>
              <a:t>/amd64</a:t>
            </a:r>
          </a:p>
        </p:txBody>
      </p:sp>
      <p:cxnSp>
        <p:nvCxnSpPr>
          <p:cNvPr id="13" name="Straight Arrow Connector 12">
            <a:extLst>
              <a:ext uri="{FF2B5EF4-FFF2-40B4-BE49-F238E27FC236}">
                <a16:creationId xmlns:a16="http://schemas.microsoft.com/office/drawing/2014/main" id="{E2F70131-95E2-9849-B9FF-302EA10EE3D5}"/>
              </a:ext>
            </a:extLst>
          </p:cNvPr>
          <p:cNvCxnSpPr/>
          <p:nvPr/>
        </p:nvCxnSpPr>
        <p:spPr>
          <a:xfrm>
            <a:off x="3583460" y="4028303"/>
            <a:ext cx="2415868" cy="0"/>
          </a:xfrm>
          <a:prstGeom prst="straightConnector1">
            <a:avLst/>
          </a:prstGeom>
          <a:ln w="142875">
            <a:tailEnd type="triangle"/>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16FB7137-4A6E-224B-98AB-427562BE2BDB}"/>
              </a:ext>
            </a:extLst>
          </p:cNvPr>
          <p:cNvCxnSpPr>
            <a:cxnSpLocks/>
          </p:cNvCxnSpPr>
          <p:nvPr/>
        </p:nvCxnSpPr>
        <p:spPr>
          <a:xfrm>
            <a:off x="7975656" y="4028303"/>
            <a:ext cx="3071285" cy="0"/>
          </a:xfrm>
          <a:prstGeom prst="straightConnector1">
            <a:avLst/>
          </a:prstGeom>
          <a:ln w="142875">
            <a:tailEnd type="triangle"/>
          </a:ln>
          <a:effectLst/>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E1BD11D7-9110-0845-A125-BC48A4F4E8BD}"/>
              </a:ext>
            </a:extLst>
          </p:cNvPr>
          <p:cNvGrpSpPr/>
          <p:nvPr/>
        </p:nvGrpSpPr>
        <p:grpSpPr>
          <a:xfrm>
            <a:off x="1414384" y="4651930"/>
            <a:ext cx="1443815" cy="1745071"/>
            <a:chOff x="2449311" y="3145756"/>
            <a:chExt cx="1443815" cy="1745071"/>
          </a:xfrm>
        </p:grpSpPr>
        <p:pic>
          <p:nvPicPr>
            <p:cNvPr id="26" name="Graphic 25">
              <a:extLst>
                <a:ext uri="{FF2B5EF4-FFF2-40B4-BE49-F238E27FC236}">
                  <a16:creationId xmlns:a16="http://schemas.microsoft.com/office/drawing/2014/main" id="{4E84B0A9-94CA-BF47-8996-78F565742D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49311" y="3145756"/>
              <a:ext cx="1443815" cy="1443815"/>
            </a:xfrm>
            <a:prstGeom prst="rect">
              <a:avLst/>
            </a:prstGeom>
          </p:spPr>
        </p:pic>
        <p:sp>
          <p:nvSpPr>
            <p:cNvPr id="27" name="TextBox 26">
              <a:extLst>
                <a:ext uri="{FF2B5EF4-FFF2-40B4-BE49-F238E27FC236}">
                  <a16:creationId xmlns:a16="http://schemas.microsoft.com/office/drawing/2014/main" id="{8A45120B-23C8-264E-969F-BA4E9AECDF8B}"/>
                </a:ext>
              </a:extLst>
            </p:cNvPr>
            <p:cNvSpPr txBox="1"/>
            <p:nvPr/>
          </p:nvSpPr>
          <p:spPr>
            <a:xfrm>
              <a:off x="2627520" y="4490717"/>
              <a:ext cx="1087395" cy="400110"/>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Code</a:t>
              </a:r>
            </a:p>
          </p:txBody>
        </p:sp>
      </p:grpSp>
      <p:grpSp>
        <p:nvGrpSpPr>
          <p:cNvPr id="28" name="Group 27">
            <a:extLst>
              <a:ext uri="{FF2B5EF4-FFF2-40B4-BE49-F238E27FC236}">
                <a16:creationId xmlns:a16="http://schemas.microsoft.com/office/drawing/2014/main" id="{2A9B7CA0-7140-3C43-85D7-BAA30CDF3DF6}"/>
              </a:ext>
            </a:extLst>
          </p:cNvPr>
          <p:cNvGrpSpPr/>
          <p:nvPr/>
        </p:nvGrpSpPr>
        <p:grpSpPr>
          <a:xfrm>
            <a:off x="7352271" y="5965252"/>
            <a:ext cx="2269214" cy="863497"/>
            <a:chOff x="5015777" y="5630612"/>
            <a:chExt cx="3090946" cy="1176188"/>
          </a:xfrm>
        </p:grpSpPr>
        <p:pic>
          <p:nvPicPr>
            <p:cNvPr id="29" name="Graphic 28">
              <a:extLst>
                <a:ext uri="{FF2B5EF4-FFF2-40B4-BE49-F238E27FC236}">
                  <a16:creationId xmlns:a16="http://schemas.microsoft.com/office/drawing/2014/main" id="{AD2EDFD0-9576-DE43-B0D3-D79154F73FB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15777" y="5730389"/>
              <a:ext cx="1076411" cy="1076411"/>
            </a:xfrm>
            <a:prstGeom prst="rect">
              <a:avLst/>
            </a:prstGeom>
          </p:spPr>
        </p:pic>
        <p:sp>
          <p:nvSpPr>
            <p:cNvPr id="30" name="TextBox 29">
              <a:extLst>
                <a:ext uri="{FF2B5EF4-FFF2-40B4-BE49-F238E27FC236}">
                  <a16:creationId xmlns:a16="http://schemas.microsoft.com/office/drawing/2014/main" id="{CC927BFE-69BF-B44A-8C05-F63C4FDD66F9}"/>
                </a:ext>
              </a:extLst>
            </p:cNvPr>
            <p:cNvSpPr txBox="1"/>
            <p:nvPr/>
          </p:nvSpPr>
          <p:spPr>
            <a:xfrm>
              <a:off x="5931584" y="5630612"/>
              <a:ext cx="2175139" cy="707887"/>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Operating system packages</a:t>
              </a:r>
            </a:p>
          </p:txBody>
        </p:sp>
      </p:grpSp>
      <p:grpSp>
        <p:nvGrpSpPr>
          <p:cNvPr id="31" name="Group 30">
            <a:extLst>
              <a:ext uri="{FF2B5EF4-FFF2-40B4-BE49-F238E27FC236}">
                <a16:creationId xmlns:a16="http://schemas.microsoft.com/office/drawing/2014/main" id="{7422D467-D171-4147-9F82-8EE60556BBA6}"/>
              </a:ext>
            </a:extLst>
          </p:cNvPr>
          <p:cNvGrpSpPr/>
          <p:nvPr/>
        </p:nvGrpSpPr>
        <p:grpSpPr>
          <a:xfrm>
            <a:off x="4507790" y="5959689"/>
            <a:ext cx="2628665" cy="882568"/>
            <a:chOff x="4170581" y="3254760"/>
            <a:chExt cx="4004688" cy="1344564"/>
          </a:xfrm>
        </p:grpSpPr>
        <p:pic>
          <p:nvPicPr>
            <p:cNvPr id="34" name="Picture 33">
              <a:extLst>
                <a:ext uri="{FF2B5EF4-FFF2-40B4-BE49-F238E27FC236}">
                  <a16:creationId xmlns:a16="http://schemas.microsoft.com/office/drawing/2014/main" id="{FF74661D-2E8C-9545-88BB-5713014619B8}"/>
                </a:ext>
              </a:extLst>
            </p:cNvPr>
            <p:cNvPicPr>
              <a:picLocks noChangeAspect="1"/>
            </p:cNvPicPr>
            <p:nvPr/>
          </p:nvPicPr>
          <p:blipFill>
            <a:blip r:embed="rId11"/>
            <a:stretch>
              <a:fillRect/>
            </a:stretch>
          </p:blipFill>
          <p:spPr>
            <a:xfrm>
              <a:off x="4170581" y="3254760"/>
              <a:ext cx="2175139" cy="1332465"/>
            </a:xfrm>
            <a:prstGeom prst="rect">
              <a:avLst/>
            </a:prstGeom>
          </p:spPr>
        </p:pic>
        <p:sp>
          <p:nvSpPr>
            <p:cNvPr id="35" name="TextBox 34">
              <a:extLst>
                <a:ext uri="{FF2B5EF4-FFF2-40B4-BE49-F238E27FC236}">
                  <a16:creationId xmlns:a16="http://schemas.microsoft.com/office/drawing/2014/main" id="{6603C474-4332-0B42-9A32-263D03B9F2C0}"/>
                </a:ext>
              </a:extLst>
            </p:cNvPr>
            <p:cNvSpPr txBox="1"/>
            <p:nvPr/>
          </p:nvSpPr>
          <p:spPr>
            <a:xfrm>
              <a:off x="6000129" y="3520882"/>
              <a:ext cx="2175140" cy="1078442"/>
            </a:xfrm>
            <a:prstGeom prst="rect">
              <a:avLst/>
            </a:prstGeom>
            <a:noFill/>
          </p:spPr>
          <p:txBody>
            <a:bodyPr wrap="square" rtlCol="0">
              <a:spAutoFit/>
            </a:bodyPr>
            <a:lstStyle/>
            <a:p>
              <a:pPr algn="ctr"/>
              <a:r>
                <a:rPr lang="en-US" sz="2000" dirty="0">
                  <a:latin typeface="Amazon Ember" panose="020B0603020204020204" pitchFamily="34" charset="0"/>
                  <a:ea typeface="Amazon Ember" panose="020B0603020204020204" pitchFamily="34" charset="0"/>
                  <a:cs typeface="Amazon Ember" panose="020B0603020204020204" pitchFamily="34" charset="0"/>
                </a:rPr>
                <a:t>Node: 20.7.0</a:t>
              </a:r>
            </a:p>
          </p:txBody>
        </p:sp>
      </p:grpSp>
      <p:pic>
        <p:nvPicPr>
          <p:cNvPr id="36" name="Graphic 35">
            <a:extLst>
              <a:ext uri="{FF2B5EF4-FFF2-40B4-BE49-F238E27FC236}">
                <a16:creationId xmlns:a16="http://schemas.microsoft.com/office/drawing/2014/main" id="{3D37670C-B213-9040-9777-DBD284EB906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48289" y="3098101"/>
            <a:ext cx="1699105" cy="1699105"/>
          </a:xfrm>
          <a:prstGeom prst="rect">
            <a:avLst/>
          </a:prstGeom>
        </p:spPr>
      </p:pic>
    </p:spTree>
    <p:extLst>
      <p:ext uri="{BB962C8B-B14F-4D97-AF65-F5344CB8AC3E}">
        <p14:creationId xmlns:p14="http://schemas.microsoft.com/office/powerpoint/2010/main" val="2990661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DEA566-4189-0635-6478-69C5D8A8827B}"/>
              </a:ext>
            </a:extLst>
          </p:cNvPr>
          <p:cNvSpPr>
            <a:spLocks noGrp="1"/>
          </p:cNvSpPr>
          <p:nvPr>
            <p:ph type="title"/>
          </p:nvPr>
        </p:nvSpPr>
        <p:spPr>
          <a:xfrm>
            <a:off x="548640" y="2987843"/>
            <a:ext cx="10271760" cy="1488168"/>
          </a:xfrm>
        </p:spPr>
        <p:txBody>
          <a:bodyPr/>
          <a:lstStyle/>
          <a:p>
            <a:r>
              <a:rPr lang="en-US" dirty="0"/>
              <a:t>How do you deploy containers?</a:t>
            </a:r>
          </a:p>
        </p:txBody>
      </p:sp>
      <p:sp>
        <p:nvSpPr>
          <p:cNvPr id="7" name="Text Placeholder 6">
            <a:extLst>
              <a:ext uri="{FF2B5EF4-FFF2-40B4-BE49-F238E27FC236}">
                <a16:creationId xmlns:a16="http://schemas.microsoft.com/office/drawing/2014/main" id="{33992B9D-E283-7CCD-70EA-2F56D29B7E7C}"/>
              </a:ext>
            </a:extLst>
          </p:cNvPr>
          <p:cNvSpPr>
            <a:spLocks noGrp="1"/>
          </p:cNvSpPr>
          <p:nvPr>
            <p:ph type="body" sz="quarter" idx="10"/>
          </p:nvPr>
        </p:nvSpPr>
        <p:spPr/>
        <p:txBody>
          <a:bodyPr/>
          <a:lstStyle/>
          <a:p>
            <a:r>
              <a:rPr lang="en-US" dirty="0"/>
              <a:t>From one container to thousands</a:t>
            </a:r>
          </a:p>
        </p:txBody>
      </p:sp>
    </p:spTree>
    <p:extLst>
      <p:ext uri="{BB962C8B-B14F-4D97-AF65-F5344CB8AC3E}">
        <p14:creationId xmlns:p14="http://schemas.microsoft.com/office/powerpoint/2010/main" val="3447942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FD19FDE-9722-2341-8FB9-22B3E086C4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7641" y="3280671"/>
            <a:ext cx="2080055" cy="2080055"/>
          </a:xfrm>
          <a:prstGeom prst="rect">
            <a:avLst/>
          </a:prstGeom>
        </p:spPr>
      </p:pic>
      <p:pic>
        <p:nvPicPr>
          <p:cNvPr id="29" name="Graphic 28">
            <a:extLst>
              <a:ext uri="{FF2B5EF4-FFF2-40B4-BE49-F238E27FC236}">
                <a16:creationId xmlns:a16="http://schemas.microsoft.com/office/drawing/2014/main" id="{ECCD4514-97C8-3E4F-8209-531978A8D1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31549" y="2637479"/>
            <a:ext cx="1737699" cy="1737699"/>
          </a:xfrm>
          <a:prstGeom prst="rect">
            <a:avLst/>
          </a:prstGeom>
        </p:spPr>
      </p:pic>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60070" y="604028"/>
            <a:ext cx="13510260" cy="1432590"/>
          </a:xfrm>
        </p:spPr>
        <p:txBody>
          <a:bodyPr/>
          <a:lstStyle/>
          <a:p>
            <a:r>
              <a:rPr lang="en-US" dirty="0"/>
              <a:t>Containers configure limits per application so they </a:t>
            </a:r>
            <a:r>
              <a:rPr lang="en-US" dirty="0">
                <a:solidFill>
                  <a:srgbClr val="FB922D"/>
                </a:solidFill>
              </a:rPr>
              <a:t>share underlying compute</a:t>
            </a:r>
            <a:endParaRPr lang="en-US" dirty="0"/>
          </a:p>
        </p:txBody>
      </p:sp>
      <p:pic>
        <p:nvPicPr>
          <p:cNvPr id="33" name="Graphic 32">
            <a:extLst>
              <a:ext uri="{FF2B5EF4-FFF2-40B4-BE49-F238E27FC236}">
                <a16:creationId xmlns:a16="http://schemas.microsoft.com/office/drawing/2014/main" id="{764C599C-D363-BB48-91BC-60A4D224B4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31549" y="4212910"/>
            <a:ext cx="1737699" cy="1737699"/>
          </a:xfrm>
          <a:prstGeom prst="rect">
            <a:avLst/>
          </a:prstGeom>
        </p:spPr>
      </p:pic>
      <p:sp>
        <p:nvSpPr>
          <p:cNvPr id="34" name="Rectangle 33">
            <a:extLst>
              <a:ext uri="{FF2B5EF4-FFF2-40B4-BE49-F238E27FC236}">
                <a16:creationId xmlns:a16="http://schemas.microsoft.com/office/drawing/2014/main" id="{1D717D55-58A3-BD4C-BA04-A8B20A7DAA60}"/>
              </a:ext>
            </a:extLst>
          </p:cNvPr>
          <p:cNvSpPr/>
          <p:nvPr/>
        </p:nvSpPr>
        <p:spPr>
          <a:xfrm>
            <a:off x="4547538" y="524516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1CE929DF-C081-A84D-9F93-EB3749B64CDC}"/>
              </a:ext>
            </a:extLst>
          </p:cNvPr>
          <p:cNvSpPr/>
          <p:nvPr/>
        </p:nvSpPr>
        <p:spPr>
          <a:xfrm>
            <a:off x="4547538" y="453858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42DF33D-31B8-E047-9B23-40CCE91A1FE0}"/>
              </a:ext>
            </a:extLst>
          </p:cNvPr>
          <p:cNvSpPr/>
          <p:nvPr/>
        </p:nvSpPr>
        <p:spPr>
          <a:xfrm>
            <a:off x="4547538" y="347320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94D98F4-134B-2143-AE9D-0E57481DD361}"/>
              </a:ext>
            </a:extLst>
          </p:cNvPr>
          <p:cNvSpPr/>
          <p:nvPr/>
        </p:nvSpPr>
        <p:spPr>
          <a:xfrm>
            <a:off x="4547538" y="276662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36DE6B24-6C35-3B4E-973D-603EE2002AD0}"/>
              </a:ext>
            </a:extLst>
          </p:cNvPr>
          <p:cNvSpPr/>
          <p:nvPr/>
        </p:nvSpPr>
        <p:spPr>
          <a:xfrm>
            <a:off x="5402672" y="524516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42D4F03-AAB6-9346-8C7A-961C3A90ACFB}"/>
              </a:ext>
            </a:extLst>
          </p:cNvPr>
          <p:cNvSpPr/>
          <p:nvPr/>
        </p:nvSpPr>
        <p:spPr>
          <a:xfrm>
            <a:off x="5402672" y="453858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690F3C26-CA2C-BC42-819C-F41E206AB0CB}"/>
              </a:ext>
            </a:extLst>
          </p:cNvPr>
          <p:cNvSpPr/>
          <p:nvPr/>
        </p:nvSpPr>
        <p:spPr>
          <a:xfrm>
            <a:off x="5402672" y="347320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C2EEFD86-6F66-2540-AEAF-B3451700EC61}"/>
              </a:ext>
            </a:extLst>
          </p:cNvPr>
          <p:cNvSpPr/>
          <p:nvPr/>
        </p:nvSpPr>
        <p:spPr>
          <a:xfrm>
            <a:off x="5402672" y="276662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54A0BDF4-593E-3A4D-BAAF-49282C5F5BF8}"/>
              </a:ext>
            </a:extLst>
          </p:cNvPr>
          <p:cNvSpPr/>
          <p:nvPr/>
        </p:nvSpPr>
        <p:spPr>
          <a:xfrm>
            <a:off x="6261657" y="524516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4DF36E8D-D027-C34F-B7BD-F609A3897F27}"/>
              </a:ext>
            </a:extLst>
          </p:cNvPr>
          <p:cNvSpPr/>
          <p:nvPr/>
        </p:nvSpPr>
        <p:spPr>
          <a:xfrm>
            <a:off x="6261657" y="453858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0AC75D40-9FF4-AF4E-A809-C5324F3BA065}"/>
              </a:ext>
            </a:extLst>
          </p:cNvPr>
          <p:cNvSpPr/>
          <p:nvPr/>
        </p:nvSpPr>
        <p:spPr>
          <a:xfrm>
            <a:off x="6261657" y="347320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6730B12-25E5-3F49-864C-5C75C41BCF3C}"/>
              </a:ext>
            </a:extLst>
          </p:cNvPr>
          <p:cNvSpPr/>
          <p:nvPr/>
        </p:nvSpPr>
        <p:spPr>
          <a:xfrm>
            <a:off x="6261657" y="276662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1279D1B8-8935-424B-B3C0-DD2E28EBDB9D}"/>
              </a:ext>
            </a:extLst>
          </p:cNvPr>
          <p:cNvSpPr/>
          <p:nvPr/>
        </p:nvSpPr>
        <p:spPr>
          <a:xfrm>
            <a:off x="7333323" y="5081759"/>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BFDE90F2-2F04-A640-85A4-86D161B3CA3C}"/>
              </a:ext>
            </a:extLst>
          </p:cNvPr>
          <p:cNvSpPr/>
          <p:nvPr/>
        </p:nvSpPr>
        <p:spPr>
          <a:xfrm>
            <a:off x="7333323" y="4375178"/>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24C5954E-B911-9A47-878B-784DF8E306C3}"/>
              </a:ext>
            </a:extLst>
          </p:cNvPr>
          <p:cNvSpPr/>
          <p:nvPr/>
        </p:nvSpPr>
        <p:spPr>
          <a:xfrm>
            <a:off x="7333323" y="3668597"/>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7D69A568-F274-8446-B5E2-760D8E6DF415}"/>
              </a:ext>
            </a:extLst>
          </p:cNvPr>
          <p:cNvSpPr/>
          <p:nvPr/>
        </p:nvSpPr>
        <p:spPr>
          <a:xfrm>
            <a:off x="7333323" y="2962016"/>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Text Placeholder 2">
            <a:extLst>
              <a:ext uri="{FF2B5EF4-FFF2-40B4-BE49-F238E27FC236}">
                <a16:creationId xmlns:a16="http://schemas.microsoft.com/office/drawing/2014/main" id="{DD89627F-DF8C-2947-9689-3BC2BAA7DAE0}"/>
              </a:ext>
            </a:extLst>
          </p:cNvPr>
          <p:cNvSpPr txBox="1">
            <a:spLocks/>
          </p:cNvSpPr>
          <p:nvPr/>
        </p:nvSpPr>
        <p:spPr>
          <a:xfrm>
            <a:off x="4460719" y="6231600"/>
            <a:ext cx="4248085" cy="63730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75% CPU Reservation</a:t>
            </a:r>
          </a:p>
        </p:txBody>
      </p:sp>
      <p:sp>
        <p:nvSpPr>
          <p:cNvPr id="52" name="Rectangle 51">
            <a:extLst>
              <a:ext uri="{FF2B5EF4-FFF2-40B4-BE49-F238E27FC236}">
                <a16:creationId xmlns:a16="http://schemas.microsoft.com/office/drawing/2014/main" id="{6DFD010F-DA34-0547-9756-0AD48710B132}"/>
              </a:ext>
            </a:extLst>
          </p:cNvPr>
          <p:cNvSpPr/>
          <p:nvPr/>
        </p:nvSpPr>
        <p:spPr>
          <a:xfrm>
            <a:off x="4460719" y="2672460"/>
            <a:ext cx="2656072" cy="154045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DE3A4772-76D8-D849-9039-FD28CB716C6E}"/>
              </a:ext>
            </a:extLst>
          </p:cNvPr>
          <p:cNvSpPr/>
          <p:nvPr/>
        </p:nvSpPr>
        <p:spPr>
          <a:xfrm>
            <a:off x="4460719" y="4435931"/>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7A8CE99B-EF28-9BAE-F09C-B7A5BDAC8D62}"/>
              </a:ext>
            </a:extLst>
          </p:cNvPr>
          <p:cNvSpPr txBox="1">
            <a:spLocks/>
          </p:cNvSpPr>
          <p:nvPr/>
        </p:nvSpPr>
        <p:spPr>
          <a:xfrm>
            <a:off x="10769249" y="3158342"/>
            <a:ext cx="2899928" cy="510255"/>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Application A</a:t>
            </a:r>
          </a:p>
        </p:txBody>
      </p:sp>
      <p:sp>
        <p:nvSpPr>
          <p:cNvPr id="3" name="Text Placeholder 2">
            <a:extLst>
              <a:ext uri="{FF2B5EF4-FFF2-40B4-BE49-F238E27FC236}">
                <a16:creationId xmlns:a16="http://schemas.microsoft.com/office/drawing/2014/main" id="{8A8D008F-E8E8-0F2D-A584-8952D327315B}"/>
              </a:ext>
            </a:extLst>
          </p:cNvPr>
          <p:cNvSpPr txBox="1">
            <a:spLocks/>
          </p:cNvSpPr>
          <p:nvPr/>
        </p:nvSpPr>
        <p:spPr>
          <a:xfrm>
            <a:off x="10769248" y="4737425"/>
            <a:ext cx="2899928" cy="510255"/>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Application B</a:t>
            </a:r>
          </a:p>
        </p:txBody>
      </p:sp>
      <p:sp>
        <p:nvSpPr>
          <p:cNvPr id="5" name="Text Placeholder 2">
            <a:extLst>
              <a:ext uri="{FF2B5EF4-FFF2-40B4-BE49-F238E27FC236}">
                <a16:creationId xmlns:a16="http://schemas.microsoft.com/office/drawing/2014/main" id="{96B093A1-383F-A3B4-8283-9C186870D8F7}"/>
              </a:ext>
            </a:extLst>
          </p:cNvPr>
          <p:cNvSpPr txBox="1">
            <a:spLocks/>
          </p:cNvSpPr>
          <p:nvPr/>
        </p:nvSpPr>
        <p:spPr>
          <a:xfrm>
            <a:off x="1315736" y="5563815"/>
            <a:ext cx="2899928" cy="977437"/>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One large</a:t>
            </a:r>
          </a:p>
          <a:p>
            <a:r>
              <a:rPr lang="en-US" dirty="0"/>
              <a:t>EC2 instance</a:t>
            </a:r>
          </a:p>
        </p:txBody>
      </p:sp>
    </p:spTree>
    <p:extLst>
      <p:ext uri="{BB962C8B-B14F-4D97-AF65-F5344CB8AC3E}">
        <p14:creationId xmlns:p14="http://schemas.microsoft.com/office/powerpoint/2010/main" val="111167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729404" y="566736"/>
            <a:ext cx="13510260" cy="839384"/>
          </a:xfrm>
        </p:spPr>
        <p:txBody>
          <a:bodyPr/>
          <a:lstStyle/>
          <a:p>
            <a:r>
              <a:rPr lang="en-US" dirty="0"/>
              <a:t>Containers </a:t>
            </a:r>
            <a:r>
              <a:rPr lang="en-US" dirty="0">
                <a:solidFill>
                  <a:srgbClr val="FB922D"/>
                </a:solidFill>
              </a:rPr>
              <a:t>decouple</a:t>
            </a:r>
            <a:r>
              <a:rPr lang="en-US" dirty="0"/>
              <a:t> applications from infrastructure</a:t>
            </a:r>
          </a:p>
        </p:txBody>
      </p:sp>
      <p:pic>
        <p:nvPicPr>
          <p:cNvPr id="85" name="Graphic 84">
            <a:extLst>
              <a:ext uri="{FF2B5EF4-FFF2-40B4-BE49-F238E27FC236}">
                <a16:creationId xmlns:a16="http://schemas.microsoft.com/office/drawing/2014/main" id="{7BBD945B-7084-0041-8FF4-DA1DE25E93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5058" y="5283022"/>
            <a:ext cx="1737699" cy="1737699"/>
          </a:xfrm>
          <a:prstGeom prst="rect">
            <a:avLst/>
          </a:prstGeom>
        </p:spPr>
      </p:pic>
      <p:pic>
        <p:nvPicPr>
          <p:cNvPr id="86" name="Graphic 85">
            <a:extLst>
              <a:ext uri="{FF2B5EF4-FFF2-40B4-BE49-F238E27FC236}">
                <a16:creationId xmlns:a16="http://schemas.microsoft.com/office/drawing/2014/main" id="{E27EAEE4-A704-BF4D-8EFE-2DFF70C391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5058" y="3496334"/>
            <a:ext cx="1737699" cy="1737699"/>
          </a:xfrm>
          <a:prstGeom prst="rect">
            <a:avLst/>
          </a:prstGeom>
        </p:spPr>
      </p:pic>
      <p:pic>
        <p:nvPicPr>
          <p:cNvPr id="87" name="Graphic 86">
            <a:extLst>
              <a:ext uri="{FF2B5EF4-FFF2-40B4-BE49-F238E27FC236}">
                <a16:creationId xmlns:a16="http://schemas.microsoft.com/office/drawing/2014/main" id="{5AABEC28-2108-A243-AA3A-E70E9FD998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5058" y="1734140"/>
            <a:ext cx="1737699" cy="1737699"/>
          </a:xfrm>
          <a:prstGeom prst="rect">
            <a:avLst/>
          </a:prstGeom>
        </p:spPr>
      </p:pic>
      <p:sp>
        <p:nvSpPr>
          <p:cNvPr id="181" name="Rectangle 180">
            <a:extLst>
              <a:ext uri="{FF2B5EF4-FFF2-40B4-BE49-F238E27FC236}">
                <a16:creationId xmlns:a16="http://schemas.microsoft.com/office/drawing/2014/main" id="{2A8825EF-2FE6-A549-AA47-F924694ADA0E}"/>
              </a:ext>
            </a:extLst>
          </p:cNvPr>
          <p:cNvSpPr/>
          <p:nvPr/>
        </p:nvSpPr>
        <p:spPr>
          <a:xfrm>
            <a:off x="3290979" y="400945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09458171-7E8A-3242-9D82-F1A8D7DE8883}"/>
              </a:ext>
            </a:extLst>
          </p:cNvPr>
          <p:cNvSpPr/>
          <p:nvPr/>
        </p:nvSpPr>
        <p:spPr>
          <a:xfrm>
            <a:off x="4146113" y="400945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0AF90A7F-2950-4640-911E-FFDFAD7522F3}"/>
              </a:ext>
            </a:extLst>
          </p:cNvPr>
          <p:cNvSpPr/>
          <p:nvPr/>
        </p:nvSpPr>
        <p:spPr>
          <a:xfrm>
            <a:off x="3183213" y="3917915"/>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D1E3DC9-E630-1246-8D6B-52C38CDC017B}"/>
              </a:ext>
            </a:extLst>
          </p:cNvPr>
          <p:cNvSpPr/>
          <p:nvPr/>
        </p:nvSpPr>
        <p:spPr>
          <a:xfrm>
            <a:off x="3297910" y="618617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5" name="Rectangle 184">
            <a:extLst>
              <a:ext uri="{FF2B5EF4-FFF2-40B4-BE49-F238E27FC236}">
                <a16:creationId xmlns:a16="http://schemas.microsoft.com/office/drawing/2014/main" id="{7256C126-E205-6B4F-BCE6-6B3955D13466}"/>
              </a:ext>
            </a:extLst>
          </p:cNvPr>
          <p:cNvSpPr/>
          <p:nvPr/>
        </p:nvSpPr>
        <p:spPr>
          <a:xfrm>
            <a:off x="3297910" y="547959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5E91FFF8-68C5-7F49-9336-078402105496}"/>
              </a:ext>
            </a:extLst>
          </p:cNvPr>
          <p:cNvSpPr/>
          <p:nvPr/>
        </p:nvSpPr>
        <p:spPr>
          <a:xfrm>
            <a:off x="4153044" y="618617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7" name="Rectangle 186">
            <a:extLst>
              <a:ext uri="{FF2B5EF4-FFF2-40B4-BE49-F238E27FC236}">
                <a16:creationId xmlns:a16="http://schemas.microsoft.com/office/drawing/2014/main" id="{AE115C0E-29FA-0440-92BE-B2B406CF2646}"/>
              </a:ext>
            </a:extLst>
          </p:cNvPr>
          <p:cNvSpPr/>
          <p:nvPr/>
        </p:nvSpPr>
        <p:spPr>
          <a:xfrm>
            <a:off x="4153044" y="547959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8" name="Rectangle 187">
            <a:extLst>
              <a:ext uri="{FF2B5EF4-FFF2-40B4-BE49-F238E27FC236}">
                <a16:creationId xmlns:a16="http://schemas.microsoft.com/office/drawing/2014/main" id="{3374B6A7-26A9-914C-BFB2-D95F0FC22D41}"/>
              </a:ext>
            </a:extLst>
          </p:cNvPr>
          <p:cNvSpPr/>
          <p:nvPr/>
        </p:nvSpPr>
        <p:spPr>
          <a:xfrm>
            <a:off x="5012029" y="618617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9" name="Rectangle 188">
            <a:extLst>
              <a:ext uri="{FF2B5EF4-FFF2-40B4-BE49-F238E27FC236}">
                <a16:creationId xmlns:a16="http://schemas.microsoft.com/office/drawing/2014/main" id="{BA07755F-9418-B24B-83D1-11F27B4764AD}"/>
              </a:ext>
            </a:extLst>
          </p:cNvPr>
          <p:cNvSpPr/>
          <p:nvPr/>
        </p:nvSpPr>
        <p:spPr>
          <a:xfrm>
            <a:off x="5012029" y="547959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40DF71D8-843D-F346-B7B3-894A17ED2AB7}"/>
              </a:ext>
            </a:extLst>
          </p:cNvPr>
          <p:cNvSpPr/>
          <p:nvPr/>
        </p:nvSpPr>
        <p:spPr>
          <a:xfrm>
            <a:off x="3211091" y="5376941"/>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1" name="Rectangle 190">
            <a:extLst>
              <a:ext uri="{FF2B5EF4-FFF2-40B4-BE49-F238E27FC236}">
                <a16:creationId xmlns:a16="http://schemas.microsoft.com/office/drawing/2014/main" id="{C4C35335-7EF7-5344-84DF-90393DA35EC8}"/>
              </a:ext>
            </a:extLst>
          </p:cNvPr>
          <p:cNvSpPr/>
          <p:nvPr/>
        </p:nvSpPr>
        <p:spPr>
          <a:xfrm>
            <a:off x="3271717" y="2259577"/>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2" name="Rectangle 191">
            <a:extLst>
              <a:ext uri="{FF2B5EF4-FFF2-40B4-BE49-F238E27FC236}">
                <a16:creationId xmlns:a16="http://schemas.microsoft.com/office/drawing/2014/main" id="{5162F6A2-304E-E049-9AF3-63D0F0975F1C}"/>
              </a:ext>
            </a:extLst>
          </p:cNvPr>
          <p:cNvSpPr/>
          <p:nvPr/>
        </p:nvSpPr>
        <p:spPr>
          <a:xfrm>
            <a:off x="3163951" y="2168037"/>
            <a:ext cx="989093" cy="819084"/>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8C4714F4-9E91-F559-3EEE-8B8D25CC366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964708" y="2376825"/>
            <a:ext cx="2080055" cy="2080055"/>
          </a:xfrm>
          <a:prstGeom prst="rect">
            <a:avLst/>
          </a:prstGeom>
        </p:spPr>
      </p:pic>
      <p:pic>
        <p:nvPicPr>
          <p:cNvPr id="11" name="Graphic 10">
            <a:extLst>
              <a:ext uri="{FF2B5EF4-FFF2-40B4-BE49-F238E27FC236}">
                <a16:creationId xmlns:a16="http://schemas.microsoft.com/office/drawing/2014/main" id="{75DC3E95-BF9B-6EE4-ADBC-C9E3BF5D1E3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407159" y="3052672"/>
            <a:ext cx="3188183" cy="3188183"/>
          </a:xfrm>
          <a:prstGeom prst="rect">
            <a:avLst/>
          </a:prstGeom>
        </p:spPr>
      </p:pic>
      <p:sp>
        <p:nvSpPr>
          <p:cNvPr id="12" name="Text Placeholder 2">
            <a:extLst>
              <a:ext uri="{FF2B5EF4-FFF2-40B4-BE49-F238E27FC236}">
                <a16:creationId xmlns:a16="http://schemas.microsoft.com/office/drawing/2014/main" id="{EAF4A8FE-9B94-2B19-4FD7-2C4A9E911EEA}"/>
              </a:ext>
            </a:extLst>
          </p:cNvPr>
          <p:cNvSpPr txBox="1">
            <a:spLocks/>
          </p:cNvSpPr>
          <p:nvPr/>
        </p:nvSpPr>
        <p:spPr>
          <a:xfrm>
            <a:off x="8195826" y="4565511"/>
            <a:ext cx="1546949" cy="493180"/>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4 vCPU</a:t>
            </a:r>
          </a:p>
        </p:txBody>
      </p:sp>
      <p:sp>
        <p:nvSpPr>
          <p:cNvPr id="13" name="Text Placeholder 2">
            <a:extLst>
              <a:ext uri="{FF2B5EF4-FFF2-40B4-BE49-F238E27FC236}">
                <a16:creationId xmlns:a16="http://schemas.microsoft.com/office/drawing/2014/main" id="{DE07F0F8-65D1-82BD-ECCB-63DD7D065A18}"/>
              </a:ext>
            </a:extLst>
          </p:cNvPr>
          <p:cNvSpPr txBox="1">
            <a:spLocks/>
          </p:cNvSpPr>
          <p:nvPr/>
        </p:nvSpPr>
        <p:spPr>
          <a:xfrm>
            <a:off x="11148375" y="6440965"/>
            <a:ext cx="1788691" cy="476425"/>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16 vCPU</a:t>
            </a:r>
          </a:p>
        </p:txBody>
      </p:sp>
    </p:spTree>
    <p:extLst>
      <p:ext uri="{BB962C8B-B14F-4D97-AF65-F5344CB8AC3E}">
        <p14:creationId xmlns:p14="http://schemas.microsoft.com/office/powerpoint/2010/main" val="1627321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BDFD830-5EEE-2D46-9FD0-796D2E0EF267}"/>
              </a:ext>
            </a:extLst>
          </p:cNvPr>
          <p:cNvSpPr>
            <a:spLocks noGrp="1"/>
          </p:cNvSpPr>
          <p:nvPr>
            <p:ph type="title"/>
          </p:nvPr>
        </p:nvSpPr>
        <p:spPr>
          <a:xfrm>
            <a:off x="560070" y="604028"/>
            <a:ext cx="13510260" cy="1432590"/>
          </a:xfrm>
        </p:spPr>
        <p:txBody>
          <a:bodyPr/>
          <a:lstStyle/>
          <a:p>
            <a:r>
              <a:rPr lang="en-US" dirty="0"/>
              <a:t>Focus on the application and </a:t>
            </a:r>
            <a:r>
              <a:rPr lang="en-US" dirty="0">
                <a:solidFill>
                  <a:schemeClr val="accent1"/>
                </a:solidFill>
              </a:rPr>
              <a:t>treat instances as generic capacity</a:t>
            </a:r>
            <a:endParaRPr lang="en-US" dirty="0"/>
          </a:p>
        </p:txBody>
      </p:sp>
      <p:sp>
        <p:nvSpPr>
          <p:cNvPr id="22" name="TextBox 21">
            <a:extLst>
              <a:ext uri="{FF2B5EF4-FFF2-40B4-BE49-F238E27FC236}">
                <a16:creationId xmlns:a16="http://schemas.microsoft.com/office/drawing/2014/main" id="{2BBE36AF-F11E-7341-9E99-7ABB6DF6BB3E}"/>
              </a:ext>
            </a:extLst>
          </p:cNvPr>
          <p:cNvSpPr txBox="1"/>
          <p:nvPr/>
        </p:nvSpPr>
        <p:spPr>
          <a:xfrm>
            <a:off x="5505375" y="5206040"/>
            <a:ext cx="2849915" cy="1384995"/>
          </a:xfrm>
          <a:prstGeom prst="rect">
            <a:avLst/>
          </a:prstGeom>
          <a:noFill/>
        </p:spPr>
        <p:txBody>
          <a:bodyPr wrap="square" rtlCol="0">
            <a:spAutoFit/>
          </a:bodyPr>
          <a:lstStyle/>
          <a:p>
            <a:pPr algn="ctr"/>
            <a:r>
              <a:rPr lang="en-US" sz="2800" dirty="0"/>
              <a:t>Amazon Elastic Container Service</a:t>
            </a:r>
          </a:p>
        </p:txBody>
      </p:sp>
      <p:pic>
        <p:nvPicPr>
          <p:cNvPr id="23" name="Graphic 22">
            <a:extLst>
              <a:ext uri="{FF2B5EF4-FFF2-40B4-BE49-F238E27FC236}">
                <a16:creationId xmlns:a16="http://schemas.microsoft.com/office/drawing/2014/main" id="{1D9B7680-B7C5-094F-80F1-5FDF1AF741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6835" y="3890795"/>
            <a:ext cx="1138894" cy="1138894"/>
          </a:xfrm>
          <a:prstGeom prst="rect">
            <a:avLst/>
          </a:prstGeom>
        </p:spPr>
      </p:pic>
      <p:pic>
        <p:nvPicPr>
          <p:cNvPr id="24" name="Graphic 23">
            <a:extLst>
              <a:ext uri="{FF2B5EF4-FFF2-40B4-BE49-F238E27FC236}">
                <a16:creationId xmlns:a16="http://schemas.microsoft.com/office/drawing/2014/main" id="{B3FC4E90-8FBE-F649-9EC1-D72DC1E85D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1616" y="2903094"/>
            <a:ext cx="1737699" cy="1737699"/>
          </a:xfrm>
          <a:prstGeom prst="rect">
            <a:avLst/>
          </a:prstGeom>
        </p:spPr>
      </p:pic>
      <p:pic>
        <p:nvPicPr>
          <p:cNvPr id="27" name="Graphic 26">
            <a:extLst>
              <a:ext uri="{FF2B5EF4-FFF2-40B4-BE49-F238E27FC236}">
                <a16:creationId xmlns:a16="http://schemas.microsoft.com/office/drawing/2014/main" id="{5A117723-DFA7-9341-BFFE-FF5F396756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9685" y="3047180"/>
            <a:ext cx="541929" cy="541929"/>
          </a:xfrm>
          <a:prstGeom prst="rect">
            <a:avLst/>
          </a:prstGeom>
        </p:spPr>
      </p:pic>
      <p:sp>
        <p:nvSpPr>
          <p:cNvPr id="28" name="Text Placeholder 2">
            <a:extLst>
              <a:ext uri="{FF2B5EF4-FFF2-40B4-BE49-F238E27FC236}">
                <a16:creationId xmlns:a16="http://schemas.microsoft.com/office/drawing/2014/main" id="{78D858EC-282B-3F4D-9858-0698905EF0A2}"/>
              </a:ext>
            </a:extLst>
          </p:cNvPr>
          <p:cNvSpPr txBox="1">
            <a:spLocks/>
          </p:cNvSpPr>
          <p:nvPr/>
        </p:nvSpPr>
        <p:spPr>
          <a:xfrm>
            <a:off x="2987027" y="3083418"/>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1 x vCPU</a:t>
            </a:r>
          </a:p>
        </p:txBody>
      </p:sp>
      <p:pic>
        <p:nvPicPr>
          <p:cNvPr id="29" name="Graphic 28">
            <a:extLst>
              <a:ext uri="{FF2B5EF4-FFF2-40B4-BE49-F238E27FC236}">
                <a16:creationId xmlns:a16="http://schemas.microsoft.com/office/drawing/2014/main" id="{159216F4-A9A9-6E4E-A6CB-067210717BB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89685" y="3867577"/>
            <a:ext cx="541929" cy="541929"/>
          </a:xfrm>
          <a:prstGeom prst="rect">
            <a:avLst/>
          </a:prstGeom>
        </p:spPr>
      </p:pic>
      <p:sp>
        <p:nvSpPr>
          <p:cNvPr id="30" name="Text Placeholder 2">
            <a:extLst>
              <a:ext uri="{FF2B5EF4-FFF2-40B4-BE49-F238E27FC236}">
                <a16:creationId xmlns:a16="http://schemas.microsoft.com/office/drawing/2014/main" id="{44F6FC73-603D-9248-9F34-240307AC973A}"/>
              </a:ext>
            </a:extLst>
          </p:cNvPr>
          <p:cNvSpPr txBox="1">
            <a:spLocks/>
          </p:cNvSpPr>
          <p:nvPr/>
        </p:nvSpPr>
        <p:spPr>
          <a:xfrm>
            <a:off x="2987027" y="3890795"/>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2 GB memory</a:t>
            </a:r>
          </a:p>
        </p:txBody>
      </p:sp>
      <p:pic>
        <p:nvPicPr>
          <p:cNvPr id="31" name="Graphic 30">
            <a:extLst>
              <a:ext uri="{FF2B5EF4-FFF2-40B4-BE49-F238E27FC236}">
                <a16:creationId xmlns:a16="http://schemas.microsoft.com/office/drawing/2014/main" id="{8F87237F-B29B-D84D-BFAA-99CFF1BA1EC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54620" y="2968870"/>
            <a:ext cx="1240477" cy="1240477"/>
          </a:xfrm>
          <a:prstGeom prst="rect">
            <a:avLst/>
          </a:prstGeom>
        </p:spPr>
      </p:pic>
      <p:pic>
        <p:nvPicPr>
          <p:cNvPr id="33" name="Graphic 32">
            <a:extLst>
              <a:ext uri="{FF2B5EF4-FFF2-40B4-BE49-F238E27FC236}">
                <a16:creationId xmlns:a16="http://schemas.microsoft.com/office/drawing/2014/main" id="{D5D679A6-56ED-3240-9B5A-BF9B9CA4DA8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023414" y="2968869"/>
            <a:ext cx="1240477" cy="1240477"/>
          </a:xfrm>
          <a:prstGeom prst="rect">
            <a:avLst/>
          </a:prstGeom>
        </p:spPr>
      </p:pic>
      <p:pic>
        <p:nvPicPr>
          <p:cNvPr id="34" name="Graphic 33">
            <a:extLst>
              <a:ext uri="{FF2B5EF4-FFF2-40B4-BE49-F238E27FC236}">
                <a16:creationId xmlns:a16="http://schemas.microsoft.com/office/drawing/2014/main" id="{AAC407B2-4D46-514E-B230-B81C1E0BF4F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43665" y="2968869"/>
            <a:ext cx="1240477" cy="1240477"/>
          </a:xfrm>
          <a:prstGeom prst="rect">
            <a:avLst/>
          </a:prstGeom>
        </p:spPr>
      </p:pic>
      <p:sp>
        <p:nvSpPr>
          <p:cNvPr id="35" name="Text Placeholder 2">
            <a:extLst>
              <a:ext uri="{FF2B5EF4-FFF2-40B4-BE49-F238E27FC236}">
                <a16:creationId xmlns:a16="http://schemas.microsoft.com/office/drawing/2014/main" id="{F8707124-D55F-0D48-AB82-5A5BB825A8F0}"/>
              </a:ext>
            </a:extLst>
          </p:cNvPr>
          <p:cNvSpPr txBox="1">
            <a:spLocks/>
          </p:cNvSpPr>
          <p:nvPr/>
        </p:nvSpPr>
        <p:spPr>
          <a:xfrm>
            <a:off x="818790" y="5029689"/>
            <a:ext cx="4127283" cy="2202384"/>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Here is my application container, and I want to launch it as a service with 4 copies</a:t>
            </a:r>
          </a:p>
        </p:txBody>
      </p:sp>
      <p:sp>
        <p:nvSpPr>
          <p:cNvPr id="36" name="Text Placeholder 2">
            <a:extLst>
              <a:ext uri="{FF2B5EF4-FFF2-40B4-BE49-F238E27FC236}">
                <a16:creationId xmlns:a16="http://schemas.microsoft.com/office/drawing/2014/main" id="{749CD0A3-673A-0B42-BC56-0ED07BACD85A}"/>
              </a:ext>
            </a:extLst>
          </p:cNvPr>
          <p:cNvSpPr txBox="1">
            <a:spLocks/>
          </p:cNvSpPr>
          <p:nvPr/>
        </p:nvSpPr>
        <p:spPr>
          <a:xfrm>
            <a:off x="9542721" y="4790415"/>
            <a:ext cx="3790099" cy="173769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Here is a collection of EC2 instances to use as capacity</a:t>
            </a:r>
          </a:p>
        </p:txBody>
      </p:sp>
      <p:cxnSp>
        <p:nvCxnSpPr>
          <p:cNvPr id="37" name="Straight Arrow Connector 36">
            <a:extLst>
              <a:ext uri="{FF2B5EF4-FFF2-40B4-BE49-F238E27FC236}">
                <a16:creationId xmlns:a16="http://schemas.microsoft.com/office/drawing/2014/main" id="{B69D6D33-8296-5143-ACDD-518A376DA5CA}"/>
              </a:ext>
            </a:extLst>
          </p:cNvPr>
          <p:cNvCxnSpPr>
            <a:cxnSpLocks/>
          </p:cNvCxnSpPr>
          <p:nvPr/>
        </p:nvCxnSpPr>
        <p:spPr>
          <a:xfrm>
            <a:off x="4695755" y="3589109"/>
            <a:ext cx="1358681" cy="620237"/>
          </a:xfrm>
          <a:prstGeom prst="straightConnector1">
            <a:avLst/>
          </a:prstGeom>
          <a:ln w="79375">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A3A1B23-C8F7-E343-93AF-DA5307C75D90}"/>
              </a:ext>
            </a:extLst>
          </p:cNvPr>
          <p:cNvCxnSpPr>
            <a:cxnSpLocks/>
          </p:cNvCxnSpPr>
          <p:nvPr/>
        </p:nvCxnSpPr>
        <p:spPr>
          <a:xfrm flipH="1">
            <a:off x="7773485" y="3573487"/>
            <a:ext cx="1604962" cy="651480"/>
          </a:xfrm>
          <a:prstGeom prst="straightConnector1">
            <a:avLst/>
          </a:prstGeom>
          <a:ln w="79375">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7909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79886" y="449401"/>
            <a:ext cx="13510260" cy="1432590"/>
          </a:xfrm>
        </p:spPr>
        <p:txBody>
          <a:bodyPr/>
          <a:lstStyle/>
          <a:p>
            <a:r>
              <a:rPr lang="en-US" dirty="0"/>
              <a:t>Elastic Container Service finds a solution to </a:t>
            </a:r>
            <a:r>
              <a:rPr lang="en-US" dirty="0">
                <a:solidFill>
                  <a:srgbClr val="FB922D"/>
                </a:solidFill>
              </a:rPr>
              <a:t>schedule </a:t>
            </a:r>
            <a:r>
              <a:rPr lang="en-US" dirty="0"/>
              <a:t>containers across available EC2 instances to fill your overall application needs</a:t>
            </a:r>
          </a:p>
        </p:txBody>
      </p:sp>
      <p:sp>
        <p:nvSpPr>
          <p:cNvPr id="181" name="Rectangle 180">
            <a:extLst>
              <a:ext uri="{FF2B5EF4-FFF2-40B4-BE49-F238E27FC236}">
                <a16:creationId xmlns:a16="http://schemas.microsoft.com/office/drawing/2014/main" id="{2A8825EF-2FE6-A549-AA47-F924694ADA0E}"/>
              </a:ext>
            </a:extLst>
          </p:cNvPr>
          <p:cNvSpPr/>
          <p:nvPr/>
        </p:nvSpPr>
        <p:spPr>
          <a:xfrm>
            <a:off x="2980467"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09458171-7E8A-3242-9D82-F1A8D7DE8883}"/>
              </a:ext>
            </a:extLst>
          </p:cNvPr>
          <p:cNvSpPr/>
          <p:nvPr/>
        </p:nvSpPr>
        <p:spPr>
          <a:xfrm>
            <a:off x="3835601"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0AF90A7F-2950-4640-911E-FFDFAD7522F3}"/>
              </a:ext>
            </a:extLst>
          </p:cNvPr>
          <p:cNvSpPr/>
          <p:nvPr/>
        </p:nvSpPr>
        <p:spPr>
          <a:xfrm>
            <a:off x="2872701" y="3152831"/>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D1E3DC9-E630-1246-8D6B-52C38CDC017B}"/>
              </a:ext>
            </a:extLst>
          </p:cNvPr>
          <p:cNvSpPr/>
          <p:nvPr/>
        </p:nvSpPr>
        <p:spPr>
          <a:xfrm>
            <a:off x="3192256" y="597705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5" name="Rectangle 184">
            <a:extLst>
              <a:ext uri="{FF2B5EF4-FFF2-40B4-BE49-F238E27FC236}">
                <a16:creationId xmlns:a16="http://schemas.microsoft.com/office/drawing/2014/main" id="{7256C126-E205-6B4F-BCE6-6B3955D13466}"/>
              </a:ext>
            </a:extLst>
          </p:cNvPr>
          <p:cNvSpPr/>
          <p:nvPr/>
        </p:nvSpPr>
        <p:spPr>
          <a:xfrm>
            <a:off x="3192256" y="527047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5E91FFF8-68C5-7F49-9336-078402105496}"/>
              </a:ext>
            </a:extLst>
          </p:cNvPr>
          <p:cNvSpPr/>
          <p:nvPr/>
        </p:nvSpPr>
        <p:spPr>
          <a:xfrm>
            <a:off x="4047390" y="597705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7" name="Rectangle 186">
            <a:extLst>
              <a:ext uri="{FF2B5EF4-FFF2-40B4-BE49-F238E27FC236}">
                <a16:creationId xmlns:a16="http://schemas.microsoft.com/office/drawing/2014/main" id="{AE115C0E-29FA-0440-92BE-B2B406CF2646}"/>
              </a:ext>
            </a:extLst>
          </p:cNvPr>
          <p:cNvSpPr/>
          <p:nvPr/>
        </p:nvSpPr>
        <p:spPr>
          <a:xfrm>
            <a:off x="4047390" y="527047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8" name="Rectangle 187">
            <a:extLst>
              <a:ext uri="{FF2B5EF4-FFF2-40B4-BE49-F238E27FC236}">
                <a16:creationId xmlns:a16="http://schemas.microsoft.com/office/drawing/2014/main" id="{3374B6A7-26A9-914C-BFB2-D95F0FC22D41}"/>
              </a:ext>
            </a:extLst>
          </p:cNvPr>
          <p:cNvSpPr/>
          <p:nvPr/>
        </p:nvSpPr>
        <p:spPr>
          <a:xfrm>
            <a:off x="4906375" y="597705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9" name="Rectangle 188">
            <a:extLst>
              <a:ext uri="{FF2B5EF4-FFF2-40B4-BE49-F238E27FC236}">
                <a16:creationId xmlns:a16="http://schemas.microsoft.com/office/drawing/2014/main" id="{BA07755F-9418-B24B-83D1-11F27B4764AD}"/>
              </a:ext>
            </a:extLst>
          </p:cNvPr>
          <p:cNvSpPr/>
          <p:nvPr/>
        </p:nvSpPr>
        <p:spPr>
          <a:xfrm>
            <a:off x="4906375" y="527047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40DF71D8-843D-F346-B7B3-894A17ED2AB7}"/>
              </a:ext>
            </a:extLst>
          </p:cNvPr>
          <p:cNvSpPr/>
          <p:nvPr/>
        </p:nvSpPr>
        <p:spPr>
          <a:xfrm>
            <a:off x="3105437" y="5167824"/>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1" name="Rectangle 190">
            <a:extLst>
              <a:ext uri="{FF2B5EF4-FFF2-40B4-BE49-F238E27FC236}">
                <a16:creationId xmlns:a16="http://schemas.microsoft.com/office/drawing/2014/main" id="{C4C35335-7EF7-5344-84DF-90393DA35EC8}"/>
              </a:ext>
            </a:extLst>
          </p:cNvPr>
          <p:cNvSpPr/>
          <p:nvPr/>
        </p:nvSpPr>
        <p:spPr>
          <a:xfrm>
            <a:off x="5048858" y="324437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2" name="Rectangle 191">
            <a:extLst>
              <a:ext uri="{FF2B5EF4-FFF2-40B4-BE49-F238E27FC236}">
                <a16:creationId xmlns:a16="http://schemas.microsoft.com/office/drawing/2014/main" id="{5162F6A2-304E-E049-9AF3-63D0F0975F1C}"/>
              </a:ext>
            </a:extLst>
          </p:cNvPr>
          <p:cNvSpPr/>
          <p:nvPr/>
        </p:nvSpPr>
        <p:spPr>
          <a:xfrm>
            <a:off x="4941092" y="3152831"/>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6A2045E-226E-854B-B04C-D55E0E0D5D7A}"/>
              </a:ext>
            </a:extLst>
          </p:cNvPr>
          <p:cNvSpPr/>
          <p:nvPr/>
        </p:nvSpPr>
        <p:spPr>
          <a:xfrm>
            <a:off x="8887696"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50EB0EF2-7007-3F43-8C45-D90804B36097}"/>
              </a:ext>
            </a:extLst>
          </p:cNvPr>
          <p:cNvSpPr/>
          <p:nvPr/>
        </p:nvSpPr>
        <p:spPr>
          <a:xfrm>
            <a:off x="8887696"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9C07BCE-5BFA-F743-977D-2A653F75B26F}"/>
              </a:ext>
            </a:extLst>
          </p:cNvPr>
          <p:cNvSpPr/>
          <p:nvPr/>
        </p:nvSpPr>
        <p:spPr>
          <a:xfrm>
            <a:off x="9742830"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28CA509-360C-5843-8939-6529762F8328}"/>
              </a:ext>
            </a:extLst>
          </p:cNvPr>
          <p:cNvSpPr/>
          <p:nvPr/>
        </p:nvSpPr>
        <p:spPr>
          <a:xfrm>
            <a:off x="9742830"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4EACAB3F-C983-824F-8811-9E829CE8EB26}"/>
              </a:ext>
            </a:extLst>
          </p:cNvPr>
          <p:cNvSpPr/>
          <p:nvPr/>
        </p:nvSpPr>
        <p:spPr>
          <a:xfrm>
            <a:off x="10601815"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9629EAD-FBE6-D544-B73C-AF082F8D6596}"/>
              </a:ext>
            </a:extLst>
          </p:cNvPr>
          <p:cNvSpPr/>
          <p:nvPr/>
        </p:nvSpPr>
        <p:spPr>
          <a:xfrm>
            <a:off x="10601815"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F931D3A-4B04-D44C-BEC1-32FE6206B2DE}"/>
              </a:ext>
            </a:extLst>
          </p:cNvPr>
          <p:cNvSpPr/>
          <p:nvPr/>
        </p:nvSpPr>
        <p:spPr>
          <a:xfrm>
            <a:off x="8800877" y="2713216"/>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5" name="Graphic 24">
            <a:extLst>
              <a:ext uri="{FF2B5EF4-FFF2-40B4-BE49-F238E27FC236}">
                <a16:creationId xmlns:a16="http://schemas.microsoft.com/office/drawing/2014/main" id="{6ED6CA5C-A18F-2945-BB25-5C372D77AE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1302" y="2866825"/>
            <a:ext cx="1311241" cy="1311241"/>
          </a:xfrm>
          <a:prstGeom prst="rect">
            <a:avLst/>
          </a:prstGeom>
        </p:spPr>
      </p:pic>
      <p:pic>
        <p:nvPicPr>
          <p:cNvPr id="26" name="Graphic 25">
            <a:extLst>
              <a:ext uri="{FF2B5EF4-FFF2-40B4-BE49-F238E27FC236}">
                <a16:creationId xmlns:a16="http://schemas.microsoft.com/office/drawing/2014/main" id="{64CFC7D7-F5FB-2040-AD63-E7CC2E5845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52600" y="5227043"/>
            <a:ext cx="1311241" cy="1311241"/>
          </a:xfrm>
          <a:prstGeom prst="rect">
            <a:avLst/>
          </a:prstGeom>
        </p:spPr>
      </p:pic>
      <p:pic>
        <p:nvPicPr>
          <p:cNvPr id="27" name="Graphic 26">
            <a:extLst>
              <a:ext uri="{FF2B5EF4-FFF2-40B4-BE49-F238E27FC236}">
                <a16:creationId xmlns:a16="http://schemas.microsoft.com/office/drawing/2014/main" id="{1652992B-5F9C-C24D-9FB4-9A5CC692C60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42562" y="2713216"/>
            <a:ext cx="1311241" cy="1311241"/>
          </a:xfrm>
          <a:prstGeom prst="rect">
            <a:avLst/>
          </a:prstGeom>
        </p:spPr>
      </p:pic>
      <p:sp>
        <p:nvSpPr>
          <p:cNvPr id="28" name="Rectangle 27">
            <a:extLst>
              <a:ext uri="{FF2B5EF4-FFF2-40B4-BE49-F238E27FC236}">
                <a16:creationId xmlns:a16="http://schemas.microsoft.com/office/drawing/2014/main" id="{4DD62BB1-4CBB-3E46-8954-56BAB6F41713}"/>
              </a:ext>
            </a:extLst>
          </p:cNvPr>
          <p:cNvSpPr/>
          <p:nvPr/>
        </p:nvSpPr>
        <p:spPr>
          <a:xfrm>
            <a:off x="7576059" y="2719074"/>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0AA9A0B-7404-4A41-A2EB-24ECD2A746A7}"/>
              </a:ext>
            </a:extLst>
          </p:cNvPr>
          <p:cNvSpPr/>
          <p:nvPr/>
        </p:nvSpPr>
        <p:spPr>
          <a:xfrm>
            <a:off x="7468293" y="2627534"/>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126357F7-ACB8-DB48-B340-67C26F934B08}"/>
              </a:ext>
            </a:extLst>
          </p:cNvPr>
          <p:cNvSpPr/>
          <p:nvPr/>
        </p:nvSpPr>
        <p:spPr>
          <a:xfrm>
            <a:off x="7576059" y="3754338"/>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E4FFF7F-5866-B041-8C2A-6F9BD1F90E29}"/>
              </a:ext>
            </a:extLst>
          </p:cNvPr>
          <p:cNvSpPr/>
          <p:nvPr/>
        </p:nvSpPr>
        <p:spPr>
          <a:xfrm>
            <a:off x="7468293" y="3662798"/>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3" name="Graphic 32">
            <a:extLst>
              <a:ext uri="{FF2B5EF4-FFF2-40B4-BE49-F238E27FC236}">
                <a16:creationId xmlns:a16="http://schemas.microsoft.com/office/drawing/2014/main" id="{3603F615-7824-1842-9784-A431AFF946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42562" y="5409983"/>
            <a:ext cx="1311241" cy="1311241"/>
          </a:xfrm>
          <a:prstGeom prst="rect">
            <a:avLst/>
          </a:prstGeom>
        </p:spPr>
      </p:pic>
      <p:sp>
        <p:nvSpPr>
          <p:cNvPr id="34" name="Rectangle 33">
            <a:extLst>
              <a:ext uri="{FF2B5EF4-FFF2-40B4-BE49-F238E27FC236}">
                <a16:creationId xmlns:a16="http://schemas.microsoft.com/office/drawing/2014/main" id="{75A573F9-8F55-A940-95DA-3A53218CE09E}"/>
              </a:ext>
            </a:extLst>
          </p:cNvPr>
          <p:cNvSpPr/>
          <p:nvPr/>
        </p:nvSpPr>
        <p:spPr>
          <a:xfrm>
            <a:off x="9587690"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1CDA5A65-6EE1-4149-ABFF-E8118DC9BE31}"/>
              </a:ext>
            </a:extLst>
          </p:cNvPr>
          <p:cNvSpPr/>
          <p:nvPr/>
        </p:nvSpPr>
        <p:spPr>
          <a:xfrm>
            <a:off x="10442824"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A561BDA-A894-D24E-94B4-08CDF026E8D9}"/>
              </a:ext>
            </a:extLst>
          </p:cNvPr>
          <p:cNvSpPr/>
          <p:nvPr/>
        </p:nvSpPr>
        <p:spPr>
          <a:xfrm>
            <a:off x="9479924" y="5227043"/>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D921B7BA-D17B-1740-AA6C-BE7BF7D86A66}"/>
              </a:ext>
            </a:extLst>
          </p:cNvPr>
          <p:cNvSpPr/>
          <p:nvPr/>
        </p:nvSpPr>
        <p:spPr>
          <a:xfrm>
            <a:off x="9587690"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449CC96D-39A7-FA4F-B921-C2A81D1CE538}"/>
              </a:ext>
            </a:extLst>
          </p:cNvPr>
          <p:cNvSpPr/>
          <p:nvPr/>
        </p:nvSpPr>
        <p:spPr>
          <a:xfrm>
            <a:off x="10442824"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F6FB1142-AC5C-6940-A938-C120D21BD45E}"/>
              </a:ext>
            </a:extLst>
          </p:cNvPr>
          <p:cNvSpPr/>
          <p:nvPr/>
        </p:nvSpPr>
        <p:spPr>
          <a:xfrm>
            <a:off x="9479924" y="6270365"/>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39DC7E99-E96D-824A-AB4F-B622ACF3CB98}"/>
              </a:ext>
            </a:extLst>
          </p:cNvPr>
          <p:cNvSpPr/>
          <p:nvPr/>
        </p:nvSpPr>
        <p:spPr>
          <a:xfrm>
            <a:off x="7431998"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D99EDE09-3DAC-B34C-8341-530725E038E6}"/>
              </a:ext>
            </a:extLst>
          </p:cNvPr>
          <p:cNvSpPr/>
          <p:nvPr/>
        </p:nvSpPr>
        <p:spPr>
          <a:xfrm>
            <a:off x="8287132"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9273B80B-1C4A-0E46-9613-13C19AD52ABE}"/>
              </a:ext>
            </a:extLst>
          </p:cNvPr>
          <p:cNvSpPr/>
          <p:nvPr/>
        </p:nvSpPr>
        <p:spPr>
          <a:xfrm>
            <a:off x="7324232" y="5227043"/>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2CC7637A-1D4A-A440-8E78-C0BAD0AA4803}"/>
              </a:ext>
            </a:extLst>
          </p:cNvPr>
          <p:cNvSpPr/>
          <p:nvPr/>
        </p:nvSpPr>
        <p:spPr>
          <a:xfrm>
            <a:off x="8228354" y="636190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64EE4DC8-1BC7-394F-82BA-80001FAF55C8}"/>
              </a:ext>
            </a:extLst>
          </p:cNvPr>
          <p:cNvSpPr/>
          <p:nvPr/>
        </p:nvSpPr>
        <p:spPr>
          <a:xfrm>
            <a:off x="8120588" y="6270365"/>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4D7F72C4-64DD-8F47-BF64-3C0DF9C5E299}"/>
              </a:ext>
            </a:extLst>
          </p:cNvPr>
          <p:cNvSpPr/>
          <p:nvPr/>
        </p:nvSpPr>
        <p:spPr>
          <a:xfrm>
            <a:off x="785238" y="258615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1D55ED65-DEBE-644B-88FA-2CA3DF06166E}"/>
              </a:ext>
            </a:extLst>
          </p:cNvPr>
          <p:cNvSpPr/>
          <p:nvPr/>
        </p:nvSpPr>
        <p:spPr>
          <a:xfrm>
            <a:off x="812174" y="498690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C58CDAB8-054A-B64D-9963-A5C4459B826E}"/>
              </a:ext>
            </a:extLst>
          </p:cNvPr>
          <p:cNvSpPr/>
          <p:nvPr/>
        </p:nvSpPr>
        <p:spPr>
          <a:xfrm>
            <a:off x="7154153" y="2383927"/>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9BBF3CED-7363-554E-8BE1-DA4371E3D9CD}"/>
              </a:ext>
            </a:extLst>
          </p:cNvPr>
          <p:cNvSpPr/>
          <p:nvPr/>
        </p:nvSpPr>
        <p:spPr>
          <a:xfrm>
            <a:off x="7154153" y="4986908"/>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7747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BDFD830-5EEE-2D46-9FD0-796D2E0EF267}"/>
              </a:ext>
            </a:extLst>
          </p:cNvPr>
          <p:cNvSpPr>
            <a:spLocks noGrp="1"/>
          </p:cNvSpPr>
          <p:nvPr>
            <p:ph type="title"/>
          </p:nvPr>
        </p:nvSpPr>
        <p:spPr>
          <a:xfrm>
            <a:off x="560070" y="604028"/>
            <a:ext cx="13510260" cy="1432590"/>
          </a:xfrm>
        </p:spPr>
        <p:txBody>
          <a:bodyPr/>
          <a:lstStyle/>
          <a:p>
            <a:r>
              <a:rPr lang="en-US" dirty="0"/>
              <a:t>AWS </a:t>
            </a:r>
            <a:r>
              <a:rPr lang="en-US" dirty="0" err="1"/>
              <a:t>Fargate</a:t>
            </a:r>
            <a:r>
              <a:rPr lang="en-US" dirty="0"/>
              <a:t> lets you run containers directly: </a:t>
            </a:r>
            <a:r>
              <a:rPr lang="en-US" dirty="0">
                <a:solidFill>
                  <a:srgbClr val="FB922D"/>
                </a:solidFill>
              </a:rPr>
              <a:t>no EC2</a:t>
            </a:r>
          </a:p>
        </p:txBody>
      </p:sp>
      <p:sp>
        <p:nvSpPr>
          <p:cNvPr id="22" name="TextBox 21">
            <a:extLst>
              <a:ext uri="{FF2B5EF4-FFF2-40B4-BE49-F238E27FC236}">
                <a16:creationId xmlns:a16="http://schemas.microsoft.com/office/drawing/2014/main" id="{2BBE36AF-F11E-7341-9E99-7ABB6DF6BB3E}"/>
              </a:ext>
            </a:extLst>
          </p:cNvPr>
          <p:cNvSpPr txBox="1"/>
          <p:nvPr/>
        </p:nvSpPr>
        <p:spPr>
          <a:xfrm>
            <a:off x="6370452" y="3702025"/>
            <a:ext cx="2849915" cy="1384995"/>
          </a:xfrm>
          <a:prstGeom prst="rect">
            <a:avLst/>
          </a:prstGeom>
          <a:noFill/>
        </p:spPr>
        <p:txBody>
          <a:bodyPr wrap="square" rtlCol="0">
            <a:spAutoFit/>
          </a:bodyPr>
          <a:lstStyle/>
          <a:p>
            <a:pPr algn="ctr"/>
            <a:r>
              <a:rPr lang="en-US" sz="2800" dirty="0"/>
              <a:t>Amazon Elastic Container Service</a:t>
            </a:r>
          </a:p>
        </p:txBody>
      </p:sp>
      <p:pic>
        <p:nvPicPr>
          <p:cNvPr id="23" name="Graphic 22">
            <a:extLst>
              <a:ext uri="{FF2B5EF4-FFF2-40B4-BE49-F238E27FC236}">
                <a16:creationId xmlns:a16="http://schemas.microsoft.com/office/drawing/2014/main" id="{1D9B7680-B7C5-094F-80F1-5FDF1AF741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1912" y="2386780"/>
            <a:ext cx="1138894" cy="1138894"/>
          </a:xfrm>
          <a:prstGeom prst="rect">
            <a:avLst/>
          </a:prstGeom>
        </p:spPr>
      </p:pic>
      <p:pic>
        <p:nvPicPr>
          <p:cNvPr id="24" name="Graphic 23">
            <a:extLst>
              <a:ext uri="{FF2B5EF4-FFF2-40B4-BE49-F238E27FC236}">
                <a16:creationId xmlns:a16="http://schemas.microsoft.com/office/drawing/2014/main" id="{B3FC4E90-8FBE-F649-9EC1-D72DC1E85D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18283" y="2242694"/>
            <a:ext cx="1737699" cy="1737699"/>
          </a:xfrm>
          <a:prstGeom prst="rect">
            <a:avLst/>
          </a:prstGeom>
        </p:spPr>
      </p:pic>
      <p:pic>
        <p:nvPicPr>
          <p:cNvPr id="27" name="Graphic 26">
            <a:extLst>
              <a:ext uri="{FF2B5EF4-FFF2-40B4-BE49-F238E27FC236}">
                <a16:creationId xmlns:a16="http://schemas.microsoft.com/office/drawing/2014/main" id="{5A117723-DFA7-9341-BFFE-FF5F396756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36352" y="2386780"/>
            <a:ext cx="541929" cy="541929"/>
          </a:xfrm>
          <a:prstGeom prst="rect">
            <a:avLst/>
          </a:prstGeom>
        </p:spPr>
      </p:pic>
      <p:sp>
        <p:nvSpPr>
          <p:cNvPr id="28" name="Text Placeholder 2">
            <a:extLst>
              <a:ext uri="{FF2B5EF4-FFF2-40B4-BE49-F238E27FC236}">
                <a16:creationId xmlns:a16="http://schemas.microsoft.com/office/drawing/2014/main" id="{78D858EC-282B-3F4D-9858-0698905EF0A2}"/>
              </a:ext>
            </a:extLst>
          </p:cNvPr>
          <p:cNvSpPr txBox="1">
            <a:spLocks/>
          </p:cNvSpPr>
          <p:nvPr/>
        </p:nvSpPr>
        <p:spPr>
          <a:xfrm>
            <a:off x="3833694" y="2423018"/>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1 x vCPU</a:t>
            </a:r>
          </a:p>
        </p:txBody>
      </p:sp>
      <p:pic>
        <p:nvPicPr>
          <p:cNvPr id="29" name="Graphic 28">
            <a:extLst>
              <a:ext uri="{FF2B5EF4-FFF2-40B4-BE49-F238E27FC236}">
                <a16:creationId xmlns:a16="http://schemas.microsoft.com/office/drawing/2014/main" id="{159216F4-A9A9-6E4E-A6CB-067210717BB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36352" y="3207177"/>
            <a:ext cx="541929" cy="541929"/>
          </a:xfrm>
          <a:prstGeom prst="rect">
            <a:avLst/>
          </a:prstGeom>
        </p:spPr>
      </p:pic>
      <p:sp>
        <p:nvSpPr>
          <p:cNvPr id="30" name="Text Placeholder 2">
            <a:extLst>
              <a:ext uri="{FF2B5EF4-FFF2-40B4-BE49-F238E27FC236}">
                <a16:creationId xmlns:a16="http://schemas.microsoft.com/office/drawing/2014/main" id="{44F6FC73-603D-9248-9F34-240307AC973A}"/>
              </a:ext>
            </a:extLst>
          </p:cNvPr>
          <p:cNvSpPr txBox="1">
            <a:spLocks/>
          </p:cNvSpPr>
          <p:nvPr/>
        </p:nvSpPr>
        <p:spPr>
          <a:xfrm>
            <a:off x="3833694" y="3230395"/>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2 GB memory</a:t>
            </a:r>
          </a:p>
        </p:txBody>
      </p:sp>
      <p:sp>
        <p:nvSpPr>
          <p:cNvPr id="35" name="Text Placeholder 2">
            <a:extLst>
              <a:ext uri="{FF2B5EF4-FFF2-40B4-BE49-F238E27FC236}">
                <a16:creationId xmlns:a16="http://schemas.microsoft.com/office/drawing/2014/main" id="{F8707124-D55F-0D48-AB82-5A5BB825A8F0}"/>
              </a:ext>
            </a:extLst>
          </p:cNvPr>
          <p:cNvSpPr txBox="1">
            <a:spLocks/>
          </p:cNvSpPr>
          <p:nvPr/>
        </p:nvSpPr>
        <p:spPr>
          <a:xfrm>
            <a:off x="1665457" y="4369289"/>
            <a:ext cx="4127283" cy="2202384"/>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Here is my application container, and I want to launch it as a service with 4 copies</a:t>
            </a:r>
          </a:p>
        </p:txBody>
      </p:sp>
      <p:cxnSp>
        <p:nvCxnSpPr>
          <p:cNvPr id="37" name="Straight Arrow Connector 36">
            <a:extLst>
              <a:ext uri="{FF2B5EF4-FFF2-40B4-BE49-F238E27FC236}">
                <a16:creationId xmlns:a16="http://schemas.microsoft.com/office/drawing/2014/main" id="{B69D6D33-8296-5143-ACDD-518A376DA5CA}"/>
              </a:ext>
            </a:extLst>
          </p:cNvPr>
          <p:cNvCxnSpPr>
            <a:cxnSpLocks/>
          </p:cNvCxnSpPr>
          <p:nvPr/>
        </p:nvCxnSpPr>
        <p:spPr>
          <a:xfrm>
            <a:off x="5496350" y="2956227"/>
            <a:ext cx="1617553" cy="8720"/>
          </a:xfrm>
          <a:prstGeom prst="straightConnector1">
            <a:avLst/>
          </a:prstGeom>
          <a:ln w="79375">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A3A1B23-C8F7-E343-93AF-DA5307C75D90}"/>
              </a:ext>
            </a:extLst>
          </p:cNvPr>
          <p:cNvCxnSpPr>
            <a:cxnSpLocks/>
          </p:cNvCxnSpPr>
          <p:nvPr/>
        </p:nvCxnSpPr>
        <p:spPr>
          <a:xfrm>
            <a:off x="8511188" y="2964947"/>
            <a:ext cx="2013735" cy="0"/>
          </a:xfrm>
          <a:prstGeom prst="straightConnector1">
            <a:avLst/>
          </a:prstGeom>
          <a:ln w="79375">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6" name="Graphic 14">
            <a:extLst>
              <a:ext uri="{FF2B5EF4-FFF2-40B4-BE49-F238E27FC236}">
                <a16:creationId xmlns:a16="http://schemas.microsoft.com/office/drawing/2014/main" id="{A51B216F-5FDE-3A4A-9A08-2134663877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24365" y="2395500"/>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FD0D5F47-A04F-D54F-8EA3-5BFFB18F5F47}"/>
              </a:ext>
            </a:extLst>
          </p:cNvPr>
          <p:cNvSpPr txBox="1"/>
          <p:nvPr/>
        </p:nvSpPr>
        <p:spPr>
          <a:xfrm>
            <a:off x="9798079" y="3641322"/>
            <a:ext cx="2849915" cy="523220"/>
          </a:xfrm>
          <a:prstGeom prst="rect">
            <a:avLst/>
          </a:prstGeom>
          <a:noFill/>
        </p:spPr>
        <p:txBody>
          <a:bodyPr wrap="square" rtlCol="0">
            <a:spAutoFit/>
          </a:bodyPr>
          <a:lstStyle/>
          <a:p>
            <a:pPr algn="ctr"/>
            <a:r>
              <a:rPr lang="en-US" sz="2800" dirty="0"/>
              <a:t>AWS </a:t>
            </a:r>
            <a:r>
              <a:rPr lang="en-US" sz="2800" dirty="0" err="1"/>
              <a:t>Fargate</a:t>
            </a:r>
            <a:endParaRPr lang="en-US" sz="2800" dirty="0"/>
          </a:p>
        </p:txBody>
      </p:sp>
      <p:pic>
        <p:nvPicPr>
          <p:cNvPr id="40" name="Graphic 39">
            <a:extLst>
              <a:ext uri="{FF2B5EF4-FFF2-40B4-BE49-F238E27FC236}">
                <a16:creationId xmlns:a16="http://schemas.microsoft.com/office/drawing/2014/main" id="{94BBFDDC-25C5-6E41-A351-41D4A423C98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04446" y="4394522"/>
            <a:ext cx="1239838" cy="1239838"/>
          </a:xfrm>
          <a:prstGeom prst="rect">
            <a:avLst/>
          </a:prstGeom>
        </p:spPr>
      </p:pic>
      <p:pic>
        <p:nvPicPr>
          <p:cNvPr id="41" name="Graphic 40">
            <a:extLst>
              <a:ext uri="{FF2B5EF4-FFF2-40B4-BE49-F238E27FC236}">
                <a16:creationId xmlns:a16="http://schemas.microsoft.com/office/drawing/2014/main" id="{2A0A2B3D-793F-D843-8E0E-3C1DC3957D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94999" y="4394522"/>
            <a:ext cx="1239838" cy="1239838"/>
          </a:xfrm>
          <a:prstGeom prst="rect">
            <a:avLst/>
          </a:prstGeom>
        </p:spPr>
      </p:pic>
      <p:pic>
        <p:nvPicPr>
          <p:cNvPr id="42" name="Graphic 41">
            <a:extLst>
              <a:ext uri="{FF2B5EF4-FFF2-40B4-BE49-F238E27FC236}">
                <a16:creationId xmlns:a16="http://schemas.microsoft.com/office/drawing/2014/main" id="{4D23AB47-4F09-5E4A-AEA2-98D053267A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04446" y="5495714"/>
            <a:ext cx="1239838" cy="1239838"/>
          </a:xfrm>
          <a:prstGeom prst="rect">
            <a:avLst/>
          </a:prstGeom>
        </p:spPr>
      </p:pic>
      <p:pic>
        <p:nvPicPr>
          <p:cNvPr id="43" name="Graphic 42">
            <a:extLst>
              <a:ext uri="{FF2B5EF4-FFF2-40B4-BE49-F238E27FC236}">
                <a16:creationId xmlns:a16="http://schemas.microsoft.com/office/drawing/2014/main" id="{2C35E123-D598-6F4E-BDB3-986E766E4C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94999" y="5495714"/>
            <a:ext cx="1239838" cy="1239838"/>
          </a:xfrm>
          <a:prstGeom prst="rect">
            <a:avLst/>
          </a:prstGeom>
        </p:spPr>
      </p:pic>
    </p:spTree>
    <p:extLst>
      <p:ext uri="{BB962C8B-B14F-4D97-AF65-F5344CB8AC3E}">
        <p14:creationId xmlns:p14="http://schemas.microsoft.com/office/powerpoint/2010/main" val="877211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79886" y="449401"/>
            <a:ext cx="13510260" cy="1432590"/>
          </a:xfrm>
        </p:spPr>
        <p:txBody>
          <a:bodyPr/>
          <a:lstStyle/>
          <a:p>
            <a:r>
              <a:rPr lang="en-US" dirty="0"/>
              <a:t>AWS </a:t>
            </a:r>
            <a:r>
              <a:rPr lang="en-US" dirty="0" err="1"/>
              <a:t>Fargate</a:t>
            </a:r>
            <a:r>
              <a:rPr lang="en-US" dirty="0"/>
              <a:t> launches each container in it’s own isolated</a:t>
            </a:r>
            <a:br>
              <a:rPr lang="en-US" dirty="0"/>
            </a:br>
            <a:r>
              <a:rPr lang="en-US" dirty="0">
                <a:solidFill>
                  <a:schemeClr val="accent1"/>
                </a:solidFill>
              </a:rPr>
              <a:t>micro VM</a:t>
            </a:r>
            <a:r>
              <a:rPr lang="en-US" dirty="0"/>
              <a:t> that is sized for that container alone.</a:t>
            </a:r>
          </a:p>
        </p:txBody>
      </p:sp>
      <p:sp>
        <p:nvSpPr>
          <p:cNvPr id="181" name="Rectangle 180">
            <a:extLst>
              <a:ext uri="{FF2B5EF4-FFF2-40B4-BE49-F238E27FC236}">
                <a16:creationId xmlns:a16="http://schemas.microsoft.com/office/drawing/2014/main" id="{2A8825EF-2FE6-A549-AA47-F924694ADA0E}"/>
              </a:ext>
            </a:extLst>
          </p:cNvPr>
          <p:cNvSpPr/>
          <p:nvPr/>
        </p:nvSpPr>
        <p:spPr>
          <a:xfrm>
            <a:off x="4513251" y="342864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09458171-7E8A-3242-9D82-F1A8D7DE8883}"/>
              </a:ext>
            </a:extLst>
          </p:cNvPr>
          <p:cNvSpPr/>
          <p:nvPr/>
        </p:nvSpPr>
        <p:spPr>
          <a:xfrm>
            <a:off x="5368385" y="342864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0AF90A7F-2950-4640-911E-FFDFAD7522F3}"/>
              </a:ext>
            </a:extLst>
          </p:cNvPr>
          <p:cNvSpPr/>
          <p:nvPr/>
        </p:nvSpPr>
        <p:spPr>
          <a:xfrm>
            <a:off x="4405485" y="3337101"/>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D1E3DC9-E630-1246-8D6B-52C38CDC017B}"/>
              </a:ext>
            </a:extLst>
          </p:cNvPr>
          <p:cNvSpPr/>
          <p:nvPr/>
        </p:nvSpPr>
        <p:spPr>
          <a:xfrm>
            <a:off x="4530958" y="546882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5" name="Rectangle 184">
            <a:extLst>
              <a:ext uri="{FF2B5EF4-FFF2-40B4-BE49-F238E27FC236}">
                <a16:creationId xmlns:a16="http://schemas.microsoft.com/office/drawing/2014/main" id="{7256C126-E205-6B4F-BCE6-6B3955D13466}"/>
              </a:ext>
            </a:extLst>
          </p:cNvPr>
          <p:cNvSpPr/>
          <p:nvPr/>
        </p:nvSpPr>
        <p:spPr>
          <a:xfrm>
            <a:off x="4530958" y="476223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5E91FFF8-68C5-7F49-9336-078402105496}"/>
              </a:ext>
            </a:extLst>
          </p:cNvPr>
          <p:cNvSpPr/>
          <p:nvPr/>
        </p:nvSpPr>
        <p:spPr>
          <a:xfrm>
            <a:off x="5386092" y="546882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7" name="Rectangle 186">
            <a:extLst>
              <a:ext uri="{FF2B5EF4-FFF2-40B4-BE49-F238E27FC236}">
                <a16:creationId xmlns:a16="http://schemas.microsoft.com/office/drawing/2014/main" id="{AE115C0E-29FA-0440-92BE-B2B406CF2646}"/>
              </a:ext>
            </a:extLst>
          </p:cNvPr>
          <p:cNvSpPr/>
          <p:nvPr/>
        </p:nvSpPr>
        <p:spPr>
          <a:xfrm>
            <a:off x="5386092" y="476223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8" name="Rectangle 187">
            <a:extLst>
              <a:ext uri="{FF2B5EF4-FFF2-40B4-BE49-F238E27FC236}">
                <a16:creationId xmlns:a16="http://schemas.microsoft.com/office/drawing/2014/main" id="{3374B6A7-26A9-914C-BFB2-D95F0FC22D41}"/>
              </a:ext>
            </a:extLst>
          </p:cNvPr>
          <p:cNvSpPr/>
          <p:nvPr/>
        </p:nvSpPr>
        <p:spPr>
          <a:xfrm>
            <a:off x="6245077" y="546882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9" name="Rectangle 188">
            <a:extLst>
              <a:ext uri="{FF2B5EF4-FFF2-40B4-BE49-F238E27FC236}">
                <a16:creationId xmlns:a16="http://schemas.microsoft.com/office/drawing/2014/main" id="{BA07755F-9418-B24B-83D1-11F27B4764AD}"/>
              </a:ext>
            </a:extLst>
          </p:cNvPr>
          <p:cNvSpPr/>
          <p:nvPr/>
        </p:nvSpPr>
        <p:spPr>
          <a:xfrm>
            <a:off x="6245077" y="476223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40DF71D8-843D-F346-B7B3-894A17ED2AB7}"/>
              </a:ext>
            </a:extLst>
          </p:cNvPr>
          <p:cNvSpPr/>
          <p:nvPr/>
        </p:nvSpPr>
        <p:spPr>
          <a:xfrm>
            <a:off x="4444139" y="4659590"/>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4DD62BB1-4CBB-3E46-8954-56BAB6F41713}"/>
              </a:ext>
            </a:extLst>
          </p:cNvPr>
          <p:cNvSpPr/>
          <p:nvPr/>
        </p:nvSpPr>
        <p:spPr>
          <a:xfrm>
            <a:off x="6878438" y="341572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0AA9A0B-7404-4A41-A2EB-24ECD2A746A7}"/>
              </a:ext>
            </a:extLst>
          </p:cNvPr>
          <p:cNvSpPr/>
          <p:nvPr/>
        </p:nvSpPr>
        <p:spPr>
          <a:xfrm>
            <a:off x="6770672" y="3324181"/>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4D7F72C4-64DD-8F47-BF64-3C0DF9C5E299}"/>
              </a:ext>
            </a:extLst>
          </p:cNvPr>
          <p:cNvSpPr/>
          <p:nvPr/>
        </p:nvSpPr>
        <p:spPr>
          <a:xfrm>
            <a:off x="4294606" y="3192272"/>
            <a:ext cx="2054826"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1D55ED65-DEBE-644B-88FA-2CA3DF06166E}"/>
              </a:ext>
            </a:extLst>
          </p:cNvPr>
          <p:cNvSpPr/>
          <p:nvPr/>
        </p:nvSpPr>
        <p:spPr>
          <a:xfrm>
            <a:off x="4294606" y="4488448"/>
            <a:ext cx="2958441" cy="1855681"/>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C58CDAB8-054A-B64D-9963-A5C4459B826E}"/>
              </a:ext>
            </a:extLst>
          </p:cNvPr>
          <p:cNvSpPr/>
          <p:nvPr/>
        </p:nvSpPr>
        <p:spPr>
          <a:xfrm>
            <a:off x="6650721" y="3192272"/>
            <a:ext cx="1239834"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CE92B436-F483-5D4A-A70C-6DB8C83C2AF0}"/>
              </a:ext>
            </a:extLst>
          </p:cNvPr>
          <p:cNvSpPr/>
          <p:nvPr/>
        </p:nvSpPr>
        <p:spPr>
          <a:xfrm>
            <a:off x="8502938" y="341572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E9DC53B4-523D-EE4F-A59F-A9320BD5CEBC}"/>
              </a:ext>
            </a:extLst>
          </p:cNvPr>
          <p:cNvSpPr/>
          <p:nvPr/>
        </p:nvSpPr>
        <p:spPr>
          <a:xfrm>
            <a:off x="8395172" y="3324181"/>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BA340B19-BF5A-B449-A46D-3C50E3E66205}"/>
              </a:ext>
            </a:extLst>
          </p:cNvPr>
          <p:cNvSpPr/>
          <p:nvPr/>
        </p:nvSpPr>
        <p:spPr>
          <a:xfrm>
            <a:off x="8275221" y="3192272"/>
            <a:ext cx="1239834"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8469638F-FDC8-CB46-B101-820C5EE9AAE1}"/>
              </a:ext>
            </a:extLst>
          </p:cNvPr>
          <p:cNvSpPr/>
          <p:nvPr/>
        </p:nvSpPr>
        <p:spPr>
          <a:xfrm>
            <a:off x="7706802" y="4716702"/>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C4A1F4FF-C5E4-0D43-AB25-528CF30F0B16}"/>
              </a:ext>
            </a:extLst>
          </p:cNvPr>
          <p:cNvSpPr/>
          <p:nvPr/>
        </p:nvSpPr>
        <p:spPr>
          <a:xfrm>
            <a:off x="8561936" y="4716702"/>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2A3271B6-E387-E041-9E17-E3742B9948C6}"/>
              </a:ext>
            </a:extLst>
          </p:cNvPr>
          <p:cNvSpPr/>
          <p:nvPr/>
        </p:nvSpPr>
        <p:spPr>
          <a:xfrm>
            <a:off x="7599036" y="4625162"/>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04FFA6E3-674D-F34B-8FB1-EFA6D8C0FF8C}"/>
              </a:ext>
            </a:extLst>
          </p:cNvPr>
          <p:cNvSpPr/>
          <p:nvPr/>
        </p:nvSpPr>
        <p:spPr>
          <a:xfrm>
            <a:off x="7488157" y="4480333"/>
            <a:ext cx="2054826"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669EFB2D-E9CD-904F-BA47-8C1642F4E344}"/>
              </a:ext>
            </a:extLst>
          </p:cNvPr>
          <p:cNvSpPr/>
          <p:nvPr/>
        </p:nvSpPr>
        <p:spPr>
          <a:xfrm>
            <a:off x="10048870" y="417264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AE655392-FC65-F240-9176-8FC97E9B709E}"/>
              </a:ext>
            </a:extLst>
          </p:cNvPr>
          <p:cNvSpPr/>
          <p:nvPr/>
        </p:nvSpPr>
        <p:spPr>
          <a:xfrm>
            <a:off x="10048870" y="346606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DD06DA52-DDE6-2C44-9D10-62F040D43A88}"/>
              </a:ext>
            </a:extLst>
          </p:cNvPr>
          <p:cNvSpPr/>
          <p:nvPr/>
        </p:nvSpPr>
        <p:spPr>
          <a:xfrm>
            <a:off x="10904004" y="417264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2E0F319F-8E13-0448-9168-59BC7DDD0502}"/>
              </a:ext>
            </a:extLst>
          </p:cNvPr>
          <p:cNvSpPr/>
          <p:nvPr/>
        </p:nvSpPr>
        <p:spPr>
          <a:xfrm>
            <a:off x="10904004" y="346606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5BE88B9D-1FDB-0F45-ADAC-2061082E0CC8}"/>
              </a:ext>
            </a:extLst>
          </p:cNvPr>
          <p:cNvSpPr/>
          <p:nvPr/>
        </p:nvSpPr>
        <p:spPr>
          <a:xfrm>
            <a:off x="11762989" y="417264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E41A4865-605C-974A-B41A-FE5AD24CF2CC}"/>
              </a:ext>
            </a:extLst>
          </p:cNvPr>
          <p:cNvSpPr/>
          <p:nvPr/>
        </p:nvSpPr>
        <p:spPr>
          <a:xfrm>
            <a:off x="11762989" y="346606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C6ED5688-A7A8-564A-A698-CD009DAA5C54}"/>
              </a:ext>
            </a:extLst>
          </p:cNvPr>
          <p:cNvSpPr/>
          <p:nvPr/>
        </p:nvSpPr>
        <p:spPr>
          <a:xfrm>
            <a:off x="9962051" y="3363414"/>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3EDEB6A4-C588-DA47-95B7-334F1079C979}"/>
              </a:ext>
            </a:extLst>
          </p:cNvPr>
          <p:cNvSpPr/>
          <p:nvPr/>
        </p:nvSpPr>
        <p:spPr>
          <a:xfrm>
            <a:off x="9812518" y="3192272"/>
            <a:ext cx="2958441" cy="1855681"/>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7" name="Graphic 14">
            <a:extLst>
              <a:ext uri="{FF2B5EF4-FFF2-40B4-BE49-F238E27FC236}">
                <a16:creationId xmlns:a16="http://schemas.microsoft.com/office/drawing/2014/main" id="{E403CC54-C2DB-8B4A-87E2-8F82F5BD7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902" y="3790307"/>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a:extLst>
              <a:ext uri="{FF2B5EF4-FFF2-40B4-BE49-F238E27FC236}">
                <a16:creationId xmlns:a16="http://schemas.microsoft.com/office/drawing/2014/main" id="{09D51DA8-1C63-8F45-9BD9-0F6668323C32}"/>
              </a:ext>
            </a:extLst>
          </p:cNvPr>
          <p:cNvSpPr txBox="1"/>
          <p:nvPr/>
        </p:nvSpPr>
        <p:spPr>
          <a:xfrm>
            <a:off x="739616" y="5036129"/>
            <a:ext cx="2849915" cy="523220"/>
          </a:xfrm>
          <a:prstGeom prst="rect">
            <a:avLst/>
          </a:prstGeom>
          <a:noFill/>
        </p:spPr>
        <p:txBody>
          <a:bodyPr wrap="square" rtlCol="0">
            <a:spAutoFit/>
          </a:bodyPr>
          <a:lstStyle/>
          <a:p>
            <a:pPr algn="ctr"/>
            <a:r>
              <a:rPr lang="en-US" sz="2800" dirty="0"/>
              <a:t>AWS </a:t>
            </a:r>
            <a:r>
              <a:rPr lang="en-US" sz="2800" dirty="0" err="1"/>
              <a:t>Fargate</a:t>
            </a:r>
            <a:endParaRPr lang="en-US" sz="2800" dirty="0"/>
          </a:p>
        </p:txBody>
      </p:sp>
    </p:spTree>
    <p:extLst>
      <p:ext uri="{BB962C8B-B14F-4D97-AF65-F5344CB8AC3E}">
        <p14:creationId xmlns:p14="http://schemas.microsoft.com/office/powerpoint/2010/main" val="4155357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DEA566-4189-0635-6478-69C5D8A8827B}"/>
              </a:ext>
            </a:extLst>
          </p:cNvPr>
          <p:cNvSpPr>
            <a:spLocks noGrp="1"/>
          </p:cNvSpPr>
          <p:nvPr>
            <p:ph type="title"/>
          </p:nvPr>
        </p:nvSpPr>
        <p:spPr>
          <a:xfrm>
            <a:off x="548640" y="2987843"/>
            <a:ext cx="10271760" cy="1488168"/>
          </a:xfrm>
        </p:spPr>
        <p:txBody>
          <a:bodyPr/>
          <a:lstStyle/>
          <a:p>
            <a:r>
              <a:rPr lang="en-US" dirty="0"/>
              <a:t>How does ECS work?</a:t>
            </a:r>
          </a:p>
        </p:txBody>
      </p:sp>
      <p:sp>
        <p:nvSpPr>
          <p:cNvPr id="7" name="Text Placeholder 6">
            <a:extLst>
              <a:ext uri="{FF2B5EF4-FFF2-40B4-BE49-F238E27FC236}">
                <a16:creationId xmlns:a16="http://schemas.microsoft.com/office/drawing/2014/main" id="{33992B9D-E283-7CCD-70EA-2F56D29B7E7C}"/>
              </a:ext>
            </a:extLst>
          </p:cNvPr>
          <p:cNvSpPr>
            <a:spLocks noGrp="1"/>
          </p:cNvSpPr>
          <p:nvPr>
            <p:ph type="body" sz="quarter" idx="10"/>
          </p:nvPr>
        </p:nvSpPr>
        <p:spPr>
          <a:xfrm>
            <a:off x="548640" y="4476011"/>
            <a:ext cx="8219440" cy="783078"/>
          </a:xfrm>
        </p:spPr>
        <p:txBody>
          <a:bodyPr/>
          <a:lstStyle/>
          <a:p>
            <a:r>
              <a:rPr lang="en-US" dirty="0"/>
              <a:t>Under the hood concepts</a:t>
            </a:r>
          </a:p>
        </p:txBody>
      </p:sp>
    </p:spTree>
    <p:extLst>
      <p:ext uri="{BB962C8B-B14F-4D97-AF65-F5344CB8AC3E}">
        <p14:creationId xmlns:p14="http://schemas.microsoft.com/office/powerpoint/2010/main" val="1421367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432590"/>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Elastic Container Service starts with a </a:t>
            </a:r>
            <a:r>
              <a:rPr lang="en-US" dirty="0">
                <a:solidFill>
                  <a:srgbClr val="FB922D"/>
                </a:solidFill>
              </a:rPr>
              <a:t>cluster</a:t>
            </a:r>
          </a:p>
        </p:txBody>
      </p:sp>
      <p:sp>
        <p:nvSpPr>
          <p:cNvPr id="5" name="TextBox 4">
            <a:extLst>
              <a:ext uri="{FF2B5EF4-FFF2-40B4-BE49-F238E27FC236}">
                <a16:creationId xmlns:a16="http://schemas.microsoft.com/office/drawing/2014/main" id="{8499BF70-0C48-E905-AF3C-41382A0D3F84}"/>
              </a:ext>
            </a:extLst>
          </p:cNvPr>
          <p:cNvSpPr txBox="1"/>
          <p:nvPr/>
        </p:nvSpPr>
        <p:spPr>
          <a:xfrm>
            <a:off x="985651" y="5464863"/>
            <a:ext cx="2849915" cy="1384995"/>
          </a:xfrm>
          <a:prstGeom prst="rect">
            <a:avLst/>
          </a:prstGeom>
          <a:noFill/>
        </p:spPr>
        <p:txBody>
          <a:bodyPr wrap="square" rtlCol="0">
            <a:spAutoFit/>
          </a:bodyPr>
          <a:lstStyle/>
          <a:p>
            <a:pPr algn="ctr"/>
            <a:r>
              <a:rPr lang="en-US" sz="2800" dirty="0"/>
              <a:t>Amazon Elastic Container Service</a:t>
            </a:r>
          </a:p>
        </p:txBody>
      </p:sp>
      <p:pic>
        <p:nvPicPr>
          <p:cNvPr id="6" name="Graphic 5">
            <a:extLst>
              <a:ext uri="{FF2B5EF4-FFF2-40B4-BE49-F238E27FC236}">
                <a16:creationId xmlns:a16="http://schemas.microsoft.com/office/drawing/2014/main" id="{FE9A7A7E-CD22-C032-71FE-AB5BFA2241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1380" y="3399352"/>
            <a:ext cx="1938455" cy="1938455"/>
          </a:xfrm>
          <a:prstGeom prst="rect">
            <a:avLst/>
          </a:prstGeom>
        </p:spPr>
      </p:pic>
      <p:sp>
        <p:nvSpPr>
          <p:cNvPr id="7" name="Rectangle 6">
            <a:extLst>
              <a:ext uri="{FF2B5EF4-FFF2-40B4-BE49-F238E27FC236}">
                <a16:creationId xmlns:a16="http://schemas.microsoft.com/office/drawing/2014/main" id="{395EF8C6-FCEC-B50D-49E7-26911572FC27}"/>
              </a:ext>
            </a:extLst>
          </p:cNvPr>
          <p:cNvSpPr/>
          <p:nvPr/>
        </p:nvSpPr>
        <p:spPr>
          <a:xfrm>
            <a:off x="5307865" y="3382820"/>
            <a:ext cx="2727735" cy="2472267"/>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15B82B8-B417-F062-94F8-615363F27391}"/>
              </a:ext>
            </a:extLst>
          </p:cNvPr>
          <p:cNvSpPr/>
          <p:nvPr/>
        </p:nvSpPr>
        <p:spPr>
          <a:xfrm>
            <a:off x="8321998" y="3382820"/>
            <a:ext cx="2727735" cy="2472267"/>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C264EDD-1E8A-DC0C-2968-DD9A62611E11}"/>
              </a:ext>
            </a:extLst>
          </p:cNvPr>
          <p:cNvSpPr txBox="1"/>
          <p:nvPr/>
        </p:nvSpPr>
        <p:spPr>
          <a:xfrm>
            <a:off x="5300381" y="2844211"/>
            <a:ext cx="2635300"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development</a:t>
            </a:r>
          </a:p>
        </p:txBody>
      </p:sp>
      <p:sp>
        <p:nvSpPr>
          <p:cNvPr id="11" name="TextBox 10">
            <a:extLst>
              <a:ext uri="{FF2B5EF4-FFF2-40B4-BE49-F238E27FC236}">
                <a16:creationId xmlns:a16="http://schemas.microsoft.com/office/drawing/2014/main" id="{E4C38441-357F-9B32-61E0-46078B64216C}"/>
              </a:ext>
            </a:extLst>
          </p:cNvPr>
          <p:cNvSpPr txBox="1"/>
          <p:nvPr/>
        </p:nvSpPr>
        <p:spPr>
          <a:xfrm>
            <a:off x="8321998" y="2844210"/>
            <a:ext cx="2635300"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production</a:t>
            </a:r>
          </a:p>
        </p:txBody>
      </p:sp>
      <p:sp>
        <p:nvSpPr>
          <p:cNvPr id="12" name="TextBox 11">
            <a:extLst>
              <a:ext uri="{FF2B5EF4-FFF2-40B4-BE49-F238E27FC236}">
                <a16:creationId xmlns:a16="http://schemas.microsoft.com/office/drawing/2014/main" id="{B7F072A9-5E46-F4DF-EF13-78DFE751390C}"/>
              </a:ext>
            </a:extLst>
          </p:cNvPr>
          <p:cNvSpPr txBox="1"/>
          <p:nvPr/>
        </p:nvSpPr>
        <p:spPr>
          <a:xfrm>
            <a:off x="5159216" y="6193163"/>
            <a:ext cx="5890517" cy="954107"/>
          </a:xfrm>
          <a:prstGeom prst="rect">
            <a:avLst/>
          </a:prstGeom>
          <a:noFill/>
        </p:spPr>
        <p:txBody>
          <a:bodyPr wrap="square" rtlCol="0">
            <a:spAutoFit/>
          </a:bodyPr>
          <a:lstStyle/>
          <a:p>
            <a:r>
              <a:rPr lang="en-US" sz="2800" dirty="0"/>
              <a:t>Clusters are just virtual boundaries used to organize related resources</a:t>
            </a: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create-cluster</a:t>
            </a:r>
          </a:p>
        </p:txBody>
      </p:sp>
    </p:spTree>
    <p:extLst>
      <p:ext uri="{BB962C8B-B14F-4D97-AF65-F5344CB8AC3E}">
        <p14:creationId xmlns:p14="http://schemas.microsoft.com/office/powerpoint/2010/main" val="538294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432590"/>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Register a</a:t>
            </a:r>
            <a:r>
              <a:rPr lang="en-US" dirty="0">
                <a:solidFill>
                  <a:srgbClr val="FB922D"/>
                </a:solidFill>
              </a:rPr>
              <a:t> task definition</a:t>
            </a:r>
            <a:r>
              <a:rPr lang="en-US" dirty="0"/>
              <a:t> to define an application to run</a:t>
            </a: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register-task-definition</a:t>
            </a:r>
          </a:p>
        </p:txBody>
      </p:sp>
      <p:sp>
        <p:nvSpPr>
          <p:cNvPr id="14" name="TextBox 13">
            <a:extLst>
              <a:ext uri="{FF2B5EF4-FFF2-40B4-BE49-F238E27FC236}">
                <a16:creationId xmlns:a16="http://schemas.microsoft.com/office/drawing/2014/main" id="{554CE17A-A8D4-B409-7442-0741EFFC41C2}"/>
              </a:ext>
            </a:extLst>
          </p:cNvPr>
          <p:cNvSpPr txBox="1"/>
          <p:nvPr/>
        </p:nvSpPr>
        <p:spPr>
          <a:xfrm>
            <a:off x="678604" y="2991496"/>
            <a:ext cx="8279129" cy="4093428"/>
          </a:xfrm>
          <a:prstGeom prst="rect">
            <a:avLst/>
          </a:prstGeom>
          <a:noFill/>
        </p:spPr>
        <p:txBody>
          <a:bodyPr wrap="square">
            <a:spAutoFit/>
          </a:bodyPr>
          <a:lstStyle/>
          <a:p>
            <a:r>
              <a:rPr lang="en-US" sz="2000" b="0" dirty="0" err="1">
                <a:solidFill>
                  <a:srgbClr val="268BD2"/>
                </a:solidFill>
                <a:effectLst/>
                <a:latin typeface="Menlo" panose="020B0609030804020204" pitchFamily="49" charset="0"/>
              </a:rPr>
              <a:t>SampleTaskDefinition</a:t>
            </a:r>
            <a:r>
              <a:rPr lang="en-US" sz="2000" b="0" dirty="0">
                <a:solidFill>
                  <a:srgbClr val="839496"/>
                </a:solidFill>
                <a:effectLst/>
                <a:latin typeface="Menlo" panose="020B0609030804020204" pitchFamily="49" charset="0"/>
              </a:rPr>
              <a:t>:</a:t>
            </a:r>
          </a:p>
          <a:p>
            <a:r>
              <a:rPr lang="en-US" sz="2000" dirty="0">
                <a:solidFill>
                  <a:srgbClr val="268BD2"/>
                </a:solidFill>
                <a:latin typeface="Menlo" panose="020B0609030804020204" pitchFamily="49" charset="0"/>
              </a:rPr>
              <a:t>  </a:t>
            </a:r>
            <a:r>
              <a:rPr lang="en-US" sz="2000" b="0" dirty="0">
                <a:solidFill>
                  <a:srgbClr val="268BD2"/>
                </a:solidFill>
                <a:effectLst/>
                <a:latin typeface="Menlo" panose="020B0609030804020204" pitchFamily="49" charset="0"/>
              </a:rPr>
              <a:t>Type</a:t>
            </a:r>
            <a:r>
              <a:rPr lang="en-US" sz="2000" b="0" dirty="0">
                <a:solidFill>
                  <a:srgbClr val="839496"/>
                </a:solidFill>
                <a:effectLst/>
                <a:latin typeface="Menlo" panose="020B0609030804020204" pitchFamily="49" charset="0"/>
              </a:rPr>
              <a:t>: </a:t>
            </a:r>
            <a:r>
              <a:rPr lang="en-US" sz="2000" b="0" dirty="0">
                <a:solidFill>
                  <a:srgbClr val="2AA198"/>
                </a:solidFill>
                <a:effectLst/>
                <a:latin typeface="Menlo" panose="020B0609030804020204" pitchFamily="49" charset="0"/>
              </a:rPr>
              <a:t>AWS::ECS::</a:t>
            </a:r>
            <a:r>
              <a:rPr lang="en-US" sz="2000" b="0" dirty="0" err="1">
                <a:solidFill>
                  <a:srgbClr val="2AA198"/>
                </a:solidFill>
                <a:effectLst/>
                <a:latin typeface="Menlo" panose="020B0609030804020204" pitchFamily="49" charset="0"/>
              </a:rPr>
              <a:t>TaskDefinition</a:t>
            </a:r>
            <a:endParaRPr lang="en-US" sz="2000" b="0" dirty="0">
              <a:solidFill>
                <a:srgbClr val="839496"/>
              </a:solidFill>
              <a:effectLst/>
              <a:latin typeface="Menlo" panose="020B0609030804020204" pitchFamily="49" charset="0"/>
            </a:endParaRPr>
          </a:p>
          <a:p>
            <a:r>
              <a:rPr lang="en-US" sz="2000" b="0" dirty="0">
                <a:solidFill>
                  <a:srgbClr val="268BD2"/>
                </a:solidFill>
                <a:effectLst/>
                <a:latin typeface="Menlo" panose="020B0609030804020204" pitchFamily="49" charset="0"/>
              </a:rPr>
              <a:t>  Properties</a:t>
            </a:r>
            <a:r>
              <a:rPr lang="en-US" sz="2000" b="0" dirty="0">
                <a:solidFill>
                  <a:srgbClr val="839496"/>
                </a:solidFill>
                <a:effectLst/>
                <a:latin typeface="Menlo" panose="020B0609030804020204" pitchFamily="49" charset="0"/>
              </a:rPr>
              <a:t>:</a:t>
            </a:r>
          </a:p>
          <a:p>
            <a:r>
              <a:rPr lang="en-US" sz="2000" b="0" dirty="0">
                <a:solidFill>
                  <a:srgbClr val="268BD2"/>
                </a:solidFill>
                <a:effectLst/>
                <a:latin typeface="Menlo" panose="020B0609030804020204" pitchFamily="49" charset="0"/>
              </a:rPr>
              <a:t>    Family</a:t>
            </a:r>
            <a:r>
              <a:rPr lang="en-US" sz="2000" b="0" dirty="0">
                <a:solidFill>
                  <a:srgbClr val="839496"/>
                </a:solidFill>
                <a:effectLst/>
                <a:latin typeface="Menlo" panose="020B0609030804020204" pitchFamily="49" charset="0"/>
              </a:rPr>
              <a:t>: </a:t>
            </a:r>
            <a:r>
              <a:rPr lang="en-US" sz="2000" b="0" dirty="0">
                <a:solidFill>
                  <a:srgbClr val="2AA198"/>
                </a:solidFill>
                <a:effectLst/>
                <a:latin typeface="Menlo" panose="020B0609030804020204" pitchFamily="49" charset="0"/>
              </a:rPr>
              <a:t>nginx</a:t>
            </a:r>
            <a:endParaRPr lang="en-US" sz="2000" b="0" dirty="0">
              <a:solidFill>
                <a:srgbClr val="839496"/>
              </a:solidFill>
              <a:effectLst/>
              <a:latin typeface="Menlo" panose="020B0609030804020204" pitchFamily="49" charset="0"/>
            </a:endParaRPr>
          </a:p>
          <a:p>
            <a:r>
              <a:rPr lang="en-US" sz="2000" b="0" dirty="0">
                <a:solidFill>
                  <a:srgbClr val="268BD2"/>
                </a:solidFill>
                <a:effectLst/>
                <a:latin typeface="Menlo" panose="020B0609030804020204" pitchFamily="49" charset="0"/>
              </a:rPr>
              <a:t>    </a:t>
            </a:r>
            <a:r>
              <a:rPr lang="en-US" sz="2000" b="0" dirty="0" err="1">
                <a:solidFill>
                  <a:srgbClr val="268BD2"/>
                </a:solidFill>
                <a:effectLst/>
                <a:latin typeface="Menlo" panose="020B0609030804020204" pitchFamily="49" charset="0"/>
              </a:rPr>
              <a:t>RequiresCompatibilities</a:t>
            </a:r>
            <a:r>
              <a:rPr lang="en-US" sz="2000" b="0" dirty="0">
                <a:solidFill>
                  <a:srgbClr val="839496"/>
                </a:solidFill>
                <a:effectLst/>
                <a:latin typeface="Menlo" panose="020B0609030804020204" pitchFamily="49" charset="0"/>
              </a:rPr>
              <a:t>:</a:t>
            </a:r>
          </a:p>
          <a:p>
            <a:r>
              <a:rPr lang="en-US" sz="2000" b="0" dirty="0">
                <a:solidFill>
                  <a:srgbClr val="839496"/>
                </a:solidFill>
                <a:effectLst/>
                <a:latin typeface="Menlo" panose="020B0609030804020204" pitchFamily="49" charset="0"/>
              </a:rPr>
              <a:t>      - </a:t>
            </a:r>
            <a:r>
              <a:rPr lang="en-US" sz="2000" b="0" dirty="0">
                <a:solidFill>
                  <a:srgbClr val="2AA198"/>
                </a:solidFill>
                <a:effectLst/>
                <a:latin typeface="Menlo" panose="020B0609030804020204" pitchFamily="49" charset="0"/>
              </a:rPr>
              <a:t>EC2</a:t>
            </a:r>
            <a:endParaRPr lang="en-US" sz="2000" b="0" dirty="0">
              <a:solidFill>
                <a:srgbClr val="839496"/>
              </a:solidFill>
              <a:effectLst/>
              <a:latin typeface="Menlo" panose="020B0609030804020204" pitchFamily="49" charset="0"/>
            </a:endParaRPr>
          </a:p>
          <a:p>
            <a:r>
              <a:rPr lang="en-US" sz="2000" b="0" dirty="0">
                <a:solidFill>
                  <a:srgbClr val="839496"/>
                </a:solidFill>
                <a:effectLst/>
                <a:latin typeface="Menlo" panose="020B0609030804020204" pitchFamily="49" charset="0"/>
              </a:rPr>
              <a:t>      - </a:t>
            </a:r>
            <a:r>
              <a:rPr lang="en-US" sz="2000" b="0" dirty="0">
                <a:solidFill>
                  <a:srgbClr val="2AA198"/>
                </a:solidFill>
                <a:effectLst/>
                <a:latin typeface="Menlo" panose="020B0609030804020204" pitchFamily="49" charset="0"/>
              </a:rPr>
              <a:t>FARGATE</a:t>
            </a:r>
            <a:endParaRPr lang="en-US" sz="2000" b="0" dirty="0">
              <a:solidFill>
                <a:srgbClr val="839496"/>
              </a:solidFill>
              <a:effectLst/>
              <a:latin typeface="Menlo" panose="020B0609030804020204" pitchFamily="49" charset="0"/>
            </a:endParaRPr>
          </a:p>
          <a:p>
            <a:r>
              <a:rPr lang="en-US" sz="2000" b="0" dirty="0">
                <a:solidFill>
                  <a:srgbClr val="268BD2"/>
                </a:solidFill>
                <a:effectLst/>
                <a:latin typeface="Menlo" panose="020B0609030804020204" pitchFamily="49" charset="0"/>
              </a:rPr>
              <a:t>    </a:t>
            </a:r>
            <a:r>
              <a:rPr lang="en-US" sz="2000" b="0" dirty="0" err="1">
                <a:solidFill>
                  <a:srgbClr val="268BD2"/>
                </a:solidFill>
                <a:effectLst/>
                <a:latin typeface="Menlo" panose="020B0609030804020204" pitchFamily="49" charset="0"/>
              </a:rPr>
              <a:t>NetworkMode</a:t>
            </a:r>
            <a:r>
              <a:rPr lang="en-US" sz="2000" b="0" dirty="0">
                <a:solidFill>
                  <a:srgbClr val="839496"/>
                </a:solidFill>
                <a:effectLst/>
                <a:latin typeface="Menlo" panose="020B0609030804020204" pitchFamily="49" charset="0"/>
              </a:rPr>
              <a:t>: </a:t>
            </a:r>
            <a:r>
              <a:rPr lang="en-US" sz="2000" b="0" dirty="0" err="1">
                <a:solidFill>
                  <a:srgbClr val="2AA198"/>
                </a:solidFill>
                <a:effectLst/>
                <a:latin typeface="Menlo" panose="020B0609030804020204" pitchFamily="49" charset="0"/>
              </a:rPr>
              <a:t>awsvpc</a:t>
            </a:r>
            <a:endParaRPr lang="en-US" sz="2000" b="0" dirty="0">
              <a:solidFill>
                <a:srgbClr val="839496"/>
              </a:solidFill>
              <a:effectLst/>
              <a:latin typeface="Menlo" panose="020B0609030804020204" pitchFamily="49" charset="0"/>
            </a:endParaRPr>
          </a:p>
          <a:p>
            <a:r>
              <a:rPr lang="en-US" sz="2000" b="0" dirty="0">
                <a:solidFill>
                  <a:srgbClr val="268BD2"/>
                </a:solidFill>
                <a:effectLst/>
                <a:latin typeface="Menlo" panose="020B0609030804020204" pitchFamily="49" charset="0"/>
              </a:rPr>
              <a:t>    </a:t>
            </a:r>
            <a:r>
              <a:rPr lang="en-US" sz="2000" b="0" dirty="0" err="1">
                <a:solidFill>
                  <a:srgbClr val="268BD2"/>
                </a:solidFill>
                <a:effectLst/>
                <a:latin typeface="Menlo" panose="020B0609030804020204" pitchFamily="49" charset="0"/>
              </a:rPr>
              <a:t>Cpu</a:t>
            </a:r>
            <a:r>
              <a:rPr lang="en-US" sz="2000" b="0" dirty="0">
                <a:solidFill>
                  <a:srgbClr val="839496"/>
                </a:solidFill>
                <a:effectLst/>
                <a:latin typeface="Menlo" panose="020B0609030804020204" pitchFamily="49" charset="0"/>
              </a:rPr>
              <a:t>: </a:t>
            </a:r>
            <a:r>
              <a:rPr lang="en-US" sz="2000" b="0" dirty="0">
                <a:solidFill>
                  <a:srgbClr val="D33682"/>
                </a:solidFill>
                <a:effectLst/>
                <a:latin typeface="Menlo" panose="020B0609030804020204" pitchFamily="49" charset="0"/>
              </a:rPr>
              <a:t>256</a:t>
            </a:r>
            <a:endParaRPr lang="en-US" sz="2000" b="0" dirty="0">
              <a:solidFill>
                <a:srgbClr val="839496"/>
              </a:solidFill>
              <a:effectLst/>
              <a:latin typeface="Menlo" panose="020B0609030804020204" pitchFamily="49" charset="0"/>
            </a:endParaRPr>
          </a:p>
          <a:p>
            <a:r>
              <a:rPr lang="en-US" sz="2000" b="0" dirty="0">
                <a:solidFill>
                  <a:srgbClr val="268BD2"/>
                </a:solidFill>
                <a:effectLst/>
                <a:latin typeface="Menlo" panose="020B0609030804020204" pitchFamily="49" charset="0"/>
              </a:rPr>
              <a:t>    Memory</a:t>
            </a:r>
            <a:r>
              <a:rPr lang="en-US" sz="2000" b="0" dirty="0">
                <a:solidFill>
                  <a:srgbClr val="839496"/>
                </a:solidFill>
                <a:effectLst/>
                <a:latin typeface="Menlo" panose="020B0609030804020204" pitchFamily="49" charset="0"/>
              </a:rPr>
              <a:t>: </a:t>
            </a:r>
            <a:r>
              <a:rPr lang="en-US" sz="2000" b="0" dirty="0">
                <a:solidFill>
                  <a:srgbClr val="D33682"/>
                </a:solidFill>
                <a:effectLst/>
                <a:latin typeface="Menlo" panose="020B0609030804020204" pitchFamily="49" charset="0"/>
              </a:rPr>
              <a:t>512</a:t>
            </a:r>
            <a:endParaRPr lang="en-US" sz="2000" b="0" dirty="0">
              <a:solidFill>
                <a:srgbClr val="839496"/>
              </a:solidFill>
              <a:effectLst/>
              <a:latin typeface="Menlo" panose="020B0609030804020204" pitchFamily="49" charset="0"/>
            </a:endParaRPr>
          </a:p>
          <a:p>
            <a:r>
              <a:rPr lang="en-US" sz="2000" b="0" dirty="0">
                <a:solidFill>
                  <a:srgbClr val="268BD2"/>
                </a:solidFill>
                <a:effectLst/>
                <a:latin typeface="Menlo" panose="020B0609030804020204" pitchFamily="49" charset="0"/>
              </a:rPr>
              <a:t>    </a:t>
            </a:r>
            <a:r>
              <a:rPr lang="en-US" sz="2000" b="0" dirty="0" err="1">
                <a:solidFill>
                  <a:srgbClr val="268BD2"/>
                </a:solidFill>
                <a:effectLst/>
                <a:latin typeface="Menlo" panose="020B0609030804020204" pitchFamily="49" charset="0"/>
              </a:rPr>
              <a:t>ContainerDefinitions</a:t>
            </a:r>
            <a:r>
              <a:rPr lang="en-US" sz="2000" b="0" dirty="0">
                <a:solidFill>
                  <a:srgbClr val="839496"/>
                </a:solidFill>
                <a:effectLst/>
                <a:latin typeface="Menlo" panose="020B0609030804020204" pitchFamily="49" charset="0"/>
              </a:rPr>
              <a:t>:</a:t>
            </a:r>
          </a:p>
          <a:p>
            <a:r>
              <a:rPr lang="en-US" sz="2000" b="0" dirty="0">
                <a:solidFill>
                  <a:srgbClr val="839496"/>
                </a:solidFill>
                <a:effectLst/>
                <a:latin typeface="Menlo" panose="020B0609030804020204" pitchFamily="49" charset="0"/>
              </a:rPr>
              <a:t>      - </a:t>
            </a:r>
            <a:r>
              <a:rPr lang="en-US" sz="2000" b="0" dirty="0">
                <a:solidFill>
                  <a:srgbClr val="268BD2"/>
                </a:solidFill>
                <a:effectLst/>
                <a:latin typeface="Menlo" panose="020B0609030804020204" pitchFamily="49" charset="0"/>
              </a:rPr>
              <a:t>Name</a:t>
            </a:r>
            <a:r>
              <a:rPr lang="en-US" sz="2000" b="0" dirty="0">
                <a:solidFill>
                  <a:srgbClr val="839496"/>
                </a:solidFill>
                <a:effectLst/>
                <a:latin typeface="Menlo" panose="020B0609030804020204" pitchFamily="49" charset="0"/>
              </a:rPr>
              <a:t>: </a:t>
            </a:r>
            <a:r>
              <a:rPr lang="en-US" sz="2000" b="0" dirty="0">
                <a:solidFill>
                  <a:srgbClr val="2AA198"/>
                </a:solidFill>
                <a:effectLst/>
                <a:latin typeface="Menlo" panose="020B0609030804020204" pitchFamily="49" charset="0"/>
              </a:rPr>
              <a:t>nginx</a:t>
            </a:r>
            <a:endParaRPr lang="en-US" sz="2000" b="0" dirty="0">
              <a:solidFill>
                <a:srgbClr val="839496"/>
              </a:solidFill>
              <a:effectLst/>
              <a:latin typeface="Menlo" panose="020B0609030804020204" pitchFamily="49" charset="0"/>
            </a:endParaRPr>
          </a:p>
          <a:p>
            <a:r>
              <a:rPr lang="en-US" sz="2000" b="0" dirty="0">
                <a:solidFill>
                  <a:srgbClr val="268BD2"/>
                </a:solidFill>
                <a:effectLst/>
                <a:latin typeface="Menlo" panose="020B0609030804020204" pitchFamily="49" charset="0"/>
              </a:rPr>
              <a:t>        Image</a:t>
            </a:r>
            <a:r>
              <a:rPr lang="en-US" sz="2000" b="0" dirty="0">
                <a:solidFill>
                  <a:srgbClr val="839496"/>
                </a:solidFill>
                <a:effectLst/>
                <a:latin typeface="Menlo" panose="020B0609030804020204" pitchFamily="49" charset="0"/>
              </a:rPr>
              <a:t>: </a:t>
            </a:r>
            <a:r>
              <a:rPr lang="en-US" sz="2000" b="0" dirty="0" err="1">
                <a:solidFill>
                  <a:srgbClr val="2AA198"/>
                </a:solidFill>
                <a:effectLst/>
                <a:latin typeface="Menlo" panose="020B0609030804020204" pitchFamily="49" charset="0"/>
              </a:rPr>
              <a:t>public.ecr.aws</a:t>
            </a:r>
            <a:r>
              <a:rPr lang="en-US" sz="2000" b="0" dirty="0">
                <a:solidFill>
                  <a:srgbClr val="2AA198"/>
                </a:solidFill>
                <a:effectLst/>
                <a:latin typeface="Menlo" panose="020B0609030804020204" pitchFamily="49" charset="0"/>
              </a:rPr>
              <a:t>/nginx/</a:t>
            </a:r>
            <a:r>
              <a:rPr lang="en-US" sz="2000" b="0" dirty="0" err="1">
                <a:solidFill>
                  <a:srgbClr val="2AA198"/>
                </a:solidFill>
                <a:effectLst/>
                <a:latin typeface="Menlo" panose="020B0609030804020204" pitchFamily="49" charset="0"/>
              </a:rPr>
              <a:t>nginx:mainline</a:t>
            </a:r>
            <a:endParaRPr lang="en-US" sz="2000" b="0" dirty="0">
              <a:solidFill>
                <a:srgbClr val="839496"/>
              </a:solidFill>
              <a:effectLst/>
              <a:latin typeface="Menlo" panose="020B0609030804020204" pitchFamily="49" charset="0"/>
            </a:endParaRPr>
          </a:p>
        </p:txBody>
      </p:sp>
      <p:cxnSp>
        <p:nvCxnSpPr>
          <p:cNvPr id="16" name="Straight Arrow Connector 15">
            <a:extLst>
              <a:ext uri="{FF2B5EF4-FFF2-40B4-BE49-F238E27FC236}">
                <a16:creationId xmlns:a16="http://schemas.microsoft.com/office/drawing/2014/main" id="{CCC6D04C-E085-9510-2F02-C9F86E263874}"/>
              </a:ext>
            </a:extLst>
          </p:cNvPr>
          <p:cNvCxnSpPr>
            <a:cxnSpLocks/>
            <a:stCxn id="17" idx="1"/>
          </p:cNvCxnSpPr>
          <p:nvPr/>
        </p:nvCxnSpPr>
        <p:spPr>
          <a:xfrm flipH="1">
            <a:off x="3539067" y="3930455"/>
            <a:ext cx="5460998" cy="191443"/>
          </a:xfrm>
          <a:prstGeom prst="straightConnector1">
            <a:avLst/>
          </a:prstGeom>
          <a:ln w="47625">
            <a:tailEnd type="triangle"/>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3B7DE7F5-ED86-25EF-A9C5-70AD7E747C09}"/>
              </a:ext>
            </a:extLst>
          </p:cNvPr>
          <p:cNvSpPr txBox="1"/>
          <p:nvPr/>
        </p:nvSpPr>
        <p:spPr>
          <a:xfrm>
            <a:off x="9000065" y="3661150"/>
            <a:ext cx="4436533"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Name of application</a:t>
            </a:r>
          </a:p>
        </p:txBody>
      </p:sp>
      <p:cxnSp>
        <p:nvCxnSpPr>
          <p:cNvPr id="18" name="Straight Arrow Connector 17">
            <a:extLst>
              <a:ext uri="{FF2B5EF4-FFF2-40B4-BE49-F238E27FC236}">
                <a16:creationId xmlns:a16="http://schemas.microsoft.com/office/drawing/2014/main" id="{B0C59476-9C22-EDB3-E6F2-25FCD01AFB6C}"/>
              </a:ext>
            </a:extLst>
          </p:cNvPr>
          <p:cNvCxnSpPr>
            <a:cxnSpLocks/>
            <a:stCxn id="20" idx="1"/>
          </p:cNvCxnSpPr>
          <p:nvPr/>
        </p:nvCxnSpPr>
        <p:spPr>
          <a:xfrm flipH="1">
            <a:off x="3285067" y="5699508"/>
            <a:ext cx="5774266" cy="0"/>
          </a:xfrm>
          <a:prstGeom prst="straightConnector1">
            <a:avLst/>
          </a:prstGeom>
          <a:ln w="47625">
            <a:tailEnd type="triangle"/>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80A987B1-DC7C-507F-2E4A-11D95334D50A}"/>
              </a:ext>
            </a:extLst>
          </p:cNvPr>
          <p:cNvSpPr txBox="1"/>
          <p:nvPr/>
        </p:nvSpPr>
        <p:spPr>
          <a:xfrm>
            <a:off x="9059333" y="5430203"/>
            <a:ext cx="4436533"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Resource requirements</a:t>
            </a:r>
          </a:p>
        </p:txBody>
      </p:sp>
      <p:sp>
        <p:nvSpPr>
          <p:cNvPr id="21" name="TextBox 20">
            <a:extLst>
              <a:ext uri="{FF2B5EF4-FFF2-40B4-BE49-F238E27FC236}">
                <a16:creationId xmlns:a16="http://schemas.microsoft.com/office/drawing/2014/main" id="{1B9795A9-05EF-356C-7C9C-103BB31BC973}"/>
              </a:ext>
            </a:extLst>
          </p:cNvPr>
          <p:cNvSpPr txBox="1"/>
          <p:nvPr/>
        </p:nvSpPr>
        <p:spPr>
          <a:xfrm>
            <a:off x="9414932" y="6571968"/>
            <a:ext cx="4436533"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Container image to run</a:t>
            </a:r>
          </a:p>
        </p:txBody>
      </p:sp>
      <p:cxnSp>
        <p:nvCxnSpPr>
          <p:cNvPr id="22" name="Straight Arrow Connector 21">
            <a:extLst>
              <a:ext uri="{FF2B5EF4-FFF2-40B4-BE49-F238E27FC236}">
                <a16:creationId xmlns:a16="http://schemas.microsoft.com/office/drawing/2014/main" id="{698F7170-9851-2357-EBD1-B61B57BE5F94}"/>
              </a:ext>
            </a:extLst>
          </p:cNvPr>
          <p:cNvCxnSpPr>
            <a:cxnSpLocks/>
            <a:stCxn id="21" idx="1"/>
          </p:cNvCxnSpPr>
          <p:nvPr/>
        </p:nvCxnSpPr>
        <p:spPr>
          <a:xfrm flipH="1">
            <a:off x="8585199" y="6841273"/>
            <a:ext cx="829733" cy="0"/>
          </a:xfrm>
          <a:prstGeom prst="straightConnector1">
            <a:avLst/>
          </a:prstGeom>
          <a:ln w="47625">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8301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Task definitions come with </a:t>
            </a:r>
            <a:r>
              <a:rPr lang="en-US" dirty="0">
                <a:solidFill>
                  <a:srgbClr val="FB922D"/>
                </a:solidFill>
              </a:rPr>
              <a:t>revision history</a:t>
            </a: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list-task-definitions</a:t>
            </a:r>
          </a:p>
        </p:txBody>
      </p:sp>
      <p:pic>
        <p:nvPicPr>
          <p:cNvPr id="5" name="Picture 4">
            <a:extLst>
              <a:ext uri="{FF2B5EF4-FFF2-40B4-BE49-F238E27FC236}">
                <a16:creationId xmlns:a16="http://schemas.microsoft.com/office/drawing/2014/main" id="{4B43B43E-0C8B-B456-0BB0-51C1A97B17D4}"/>
              </a:ext>
            </a:extLst>
          </p:cNvPr>
          <p:cNvPicPr>
            <a:picLocks noChangeAspect="1"/>
          </p:cNvPicPr>
          <p:nvPr/>
        </p:nvPicPr>
        <p:blipFill>
          <a:blip r:embed="rId3"/>
          <a:stretch>
            <a:fillRect/>
          </a:stretch>
        </p:blipFill>
        <p:spPr>
          <a:xfrm>
            <a:off x="678604" y="3166431"/>
            <a:ext cx="7772400" cy="3504263"/>
          </a:xfrm>
          <a:prstGeom prst="rect">
            <a:avLst/>
          </a:prstGeom>
        </p:spPr>
      </p:pic>
      <p:sp>
        <p:nvSpPr>
          <p:cNvPr id="6" name="TextBox 5">
            <a:extLst>
              <a:ext uri="{FF2B5EF4-FFF2-40B4-BE49-F238E27FC236}">
                <a16:creationId xmlns:a16="http://schemas.microsoft.com/office/drawing/2014/main" id="{B6B722F4-59A0-B154-1774-B5E0FD5CDD01}"/>
              </a:ext>
            </a:extLst>
          </p:cNvPr>
          <p:cNvSpPr txBox="1"/>
          <p:nvPr/>
        </p:nvSpPr>
        <p:spPr>
          <a:xfrm>
            <a:off x="8966198" y="2797550"/>
            <a:ext cx="4436533" cy="4555093"/>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Keep a history of known working application versions.</a:t>
            </a:r>
            <a:br>
              <a:rPr lang="en-US" sz="2900" dirty="0">
                <a:latin typeface="Amazon Ember" panose="020B0603020204020204" pitchFamily="34" charset="0"/>
                <a:ea typeface="Amazon Ember" panose="020B0603020204020204" pitchFamily="34" charset="0"/>
                <a:cs typeface="Amazon Ember" panose="020B0603020204020204" pitchFamily="34" charset="0"/>
              </a:rPr>
            </a:br>
            <a:br>
              <a:rPr lang="en-US" sz="2900" dirty="0">
                <a:latin typeface="Amazon Ember" panose="020B0603020204020204" pitchFamily="34" charset="0"/>
                <a:ea typeface="Amazon Ember" panose="020B0603020204020204" pitchFamily="34" charset="0"/>
                <a:cs typeface="Amazon Ember" panose="020B0603020204020204" pitchFamily="34" charset="0"/>
              </a:rPr>
            </a:br>
            <a:r>
              <a:rPr lang="en-US" sz="2900" dirty="0">
                <a:latin typeface="Amazon Ember" panose="020B0603020204020204" pitchFamily="34" charset="0"/>
                <a:ea typeface="Amazon Ember" panose="020B0603020204020204" pitchFamily="34" charset="0"/>
                <a:cs typeface="Amazon Ember" panose="020B0603020204020204" pitchFamily="34" charset="0"/>
              </a:rPr>
              <a:t>Each container image build gets its own new task definition.</a:t>
            </a:r>
          </a:p>
          <a:p>
            <a:pPr algn="l"/>
            <a:endParaRPr lang="en-US" sz="29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Application configuration is tied to a specific build.</a:t>
            </a:r>
          </a:p>
        </p:txBody>
      </p:sp>
    </p:spTree>
    <p:extLst>
      <p:ext uri="{BB962C8B-B14F-4D97-AF65-F5344CB8AC3E}">
        <p14:creationId xmlns:p14="http://schemas.microsoft.com/office/powerpoint/2010/main" val="3541676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D9C7DBF-9C87-8B5B-A58A-DA7CE5F37326}"/>
              </a:ext>
            </a:extLst>
          </p:cNvPr>
          <p:cNvSpPr/>
          <p:nvPr/>
        </p:nvSpPr>
        <p:spPr>
          <a:xfrm>
            <a:off x="532562" y="2721935"/>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Provide </a:t>
            </a:r>
            <a:r>
              <a:rPr lang="en-US" dirty="0">
                <a:solidFill>
                  <a:srgbClr val="FB922D"/>
                </a:solidFill>
              </a:rPr>
              <a:t>capacity</a:t>
            </a:r>
            <a:r>
              <a:rPr lang="en-US" dirty="0"/>
              <a:t> to launch your task definitions</a:t>
            </a:r>
            <a:endParaRPr lang="en-US" dirty="0">
              <a:solidFill>
                <a:srgbClr val="FB922D"/>
              </a:solidFill>
            </a:endParaRP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create-capacity-provider</a:t>
            </a:r>
          </a:p>
        </p:txBody>
      </p:sp>
      <p:sp>
        <p:nvSpPr>
          <p:cNvPr id="3" name="TextBox 2">
            <a:extLst>
              <a:ext uri="{FF2B5EF4-FFF2-40B4-BE49-F238E27FC236}">
                <a16:creationId xmlns:a16="http://schemas.microsoft.com/office/drawing/2014/main" id="{678E9C53-BD67-7A69-0793-0665355BAB6C}"/>
              </a:ext>
            </a:extLst>
          </p:cNvPr>
          <p:cNvSpPr txBox="1"/>
          <p:nvPr/>
        </p:nvSpPr>
        <p:spPr>
          <a:xfrm>
            <a:off x="532562" y="5285699"/>
            <a:ext cx="2849915" cy="1384995"/>
          </a:xfrm>
          <a:prstGeom prst="rect">
            <a:avLst/>
          </a:prstGeom>
          <a:noFill/>
        </p:spPr>
        <p:txBody>
          <a:bodyPr wrap="square" rtlCol="0">
            <a:spAutoFit/>
          </a:bodyPr>
          <a:lstStyle/>
          <a:p>
            <a:pPr algn="ctr"/>
            <a:r>
              <a:rPr lang="en-US" sz="2800" dirty="0"/>
              <a:t>Amazon Elastic Container Service</a:t>
            </a:r>
          </a:p>
        </p:txBody>
      </p:sp>
      <p:pic>
        <p:nvPicPr>
          <p:cNvPr id="4" name="Graphic 3">
            <a:extLst>
              <a:ext uri="{FF2B5EF4-FFF2-40B4-BE49-F238E27FC236}">
                <a16:creationId xmlns:a16="http://schemas.microsoft.com/office/drawing/2014/main" id="{C3A69F07-E0AC-BF28-8AF8-E20B95DAB1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291" y="3220188"/>
            <a:ext cx="1938455" cy="1938455"/>
          </a:xfrm>
          <a:prstGeom prst="rect">
            <a:avLst/>
          </a:prstGeom>
        </p:spPr>
      </p:pic>
      <p:pic>
        <p:nvPicPr>
          <p:cNvPr id="7" name="Graphic 6">
            <a:extLst>
              <a:ext uri="{FF2B5EF4-FFF2-40B4-BE49-F238E27FC236}">
                <a16:creationId xmlns:a16="http://schemas.microsoft.com/office/drawing/2014/main" id="{AF3A8C49-6D45-2396-8A5D-68634F16AF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30753" y="3700012"/>
            <a:ext cx="1296553" cy="1296553"/>
          </a:xfrm>
          <a:prstGeom prst="rect">
            <a:avLst/>
          </a:prstGeom>
        </p:spPr>
      </p:pic>
      <p:sp>
        <p:nvSpPr>
          <p:cNvPr id="8" name="TextBox 7">
            <a:extLst>
              <a:ext uri="{FF2B5EF4-FFF2-40B4-BE49-F238E27FC236}">
                <a16:creationId xmlns:a16="http://schemas.microsoft.com/office/drawing/2014/main" id="{C2E3E3AA-8506-26C7-5780-5C98B046569D}"/>
              </a:ext>
            </a:extLst>
          </p:cNvPr>
          <p:cNvSpPr txBox="1"/>
          <p:nvPr/>
        </p:nvSpPr>
        <p:spPr>
          <a:xfrm>
            <a:off x="3755094" y="5066301"/>
            <a:ext cx="2007753" cy="954107"/>
          </a:xfrm>
          <a:prstGeom prst="rect">
            <a:avLst/>
          </a:prstGeom>
          <a:noFill/>
        </p:spPr>
        <p:txBody>
          <a:bodyPr wrap="square" rtlCol="0">
            <a:spAutoFit/>
          </a:bodyPr>
          <a:lstStyle/>
          <a:p>
            <a:pPr algn="ctr"/>
            <a:r>
              <a:rPr lang="en-US" sz="2800" dirty="0"/>
              <a:t>Capacity Provider</a:t>
            </a:r>
          </a:p>
        </p:txBody>
      </p:sp>
      <p:sp>
        <p:nvSpPr>
          <p:cNvPr id="9" name="TextBox 8">
            <a:extLst>
              <a:ext uri="{FF2B5EF4-FFF2-40B4-BE49-F238E27FC236}">
                <a16:creationId xmlns:a16="http://schemas.microsoft.com/office/drawing/2014/main" id="{94409965-6BDB-2412-87DB-BCB8608664FD}"/>
              </a:ext>
            </a:extLst>
          </p:cNvPr>
          <p:cNvSpPr txBox="1"/>
          <p:nvPr/>
        </p:nvSpPr>
        <p:spPr>
          <a:xfrm>
            <a:off x="7276123" y="5082451"/>
            <a:ext cx="2544832" cy="954107"/>
          </a:xfrm>
          <a:prstGeom prst="rect">
            <a:avLst/>
          </a:prstGeom>
          <a:noFill/>
        </p:spPr>
        <p:txBody>
          <a:bodyPr wrap="square" rtlCol="0">
            <a:spAutoFit/>
          </a:bodyPr>
          <a:lstStyle/>
          <a:p>
            <a:pPr algn="ctr"/>
            <a:r>
              <a:rPr lang="en-US" sz="2800" dirty="0"/>
              <a:t>EC2 Auto Scaling Group</a:t>
            </a:r>
          </a:p>
        </p:txBody>
      </p:sp>
      <p:pic>
        <p:nvPicPr>
          <p:cNvPr id="10" name="Graphic 11">
            <a:extLst>
              <a:ext uri="{FF2B5EF4-FFF2-40B4-BE49-F238E27FC236}">
                <a16:creationId xmlns:a16="http://schemas.microsoft.com/office/drawing/2014/main" id="{0F5CC578-4641-20C6-621C-D4388EC1A0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79092" y="3782199"/>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phic 14">
            <a:extLst>
              <a:ext uri="{FF2B5EF4-FFF2-40B4-BE49-F238E27FC236}">
                <a16:creationId xmlns:a16="http://schemas.microsoft.com/office/drawing/2014/main" id="{C034BA58-9179-C952-C32E-E9E6FB88B7BC}"/>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12026796" y="5955124"/>
            <a:ext cx="747310" cy="74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678687A4-556A-097B-6336-61FDB375386F}"/>
              </a:ext>
            </a:extLst>
          </p:cNvPr>
          <p:cNvSpPr txBox="1"/>
          <p:nvPr/>
        </p:nvSpPr>
        <p:spPr>
          <a:xfrm>
            <a:off x="10156790" y="6670694"/>
            <a:ext cx="4484243" cy="523220"/>
          </a:xfrm>
          <a:prstGeom prst="rect">
            <a:avLst/>
          </a:prstGeom>
          <a:noFill/>
        </p:spPr>
        <p:txBody>
          <a:bodyPr wrap="square" rtlCol="0">
            <a:spAutoFit/>
          </a:bodyPr>
          <a:lstStyle/>
          <a:p>
            <a:pPr algn="ctr"/>
            <a:r>
              <a:rPr lang="en-US" sz="2800" dirty="0"/>
              <a:t>ECS Optimized AMI</a:t>
            </a:r>
          </a:p>
        </p:txBody>
      </p:sp>
      <p:cxnSp>
        <p:nvCxnSpPr>
          <p:cNvPr id="15" name="Straight Arrow Connector 14">
            <a:extLst>
              <a:ext uri="{FF2B5EF4-FFF2-40B4-BE49-F238E27FC236}">
                <a16:creationId xmlns:a16="http://schemas.microsoft.com/office/drawing/2014/main" id="{E3F6875F-30CE-9B5F-7328-BEE6CAEB70E1}"/>
              </a:ext>
            </a:extLst>
          </p:cNvPr>
          <p:cNvCxnSpPr>
            <a:cxnSpLocks/>
            <a:stCxn id="7" idx="3"/>
            <a:endCxn id="10" idx="1"/>
          </p:cNvCxnSpPr>
          <p:nvPr/>
        </p:nvCxnSpPr>
        <p:spPr>
          <a:xfrm>
            <a:off x="5327306" y="4348289"/>
            <a:ext cx="2651786" cy="3357"/>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5AED9031-55B5-7344-761D-0DA7410A5E3B}"/>
              </a:ext>
            </a:extLst>
          </p:cNvPr>
          <p:cNvCxnSpPr>
            <a:cxnSpLocks/>
            <a:stCxn id="10" idx="3"/>
            <a:endCxn id="26" idx="1"/>
          </p:cNvCxnSpPr>
          <p:nvPr/>
        </p:nvCxnSpPr>
        <p:spPr>
          <a:xfrm>
            <a:off x="9117986" y="4351646"/>
            <a:ext cx="2713019" cy="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D8E42F19-4CC4-4F41-FBD7-DFFA39FE1FBF}"/>
              </a:ext>
            </a:extLst>
          </p:cNvPr>
          <p:cNvSpPr txBox="1"/>
          <p:nvPr/>
        </p:nvSpPr>
        <p:spPr>
          <a:xfrm>
            <a:off x="6198219" y="3910255"/>
            <a:ext cx="1775637"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Manages</a:t>
            </a:r>
          </a:p>
        </p:txBody>
      </p:sp>
      <p:sp>
        <p:nvSpPr>
          <p:cNvPr id="24" name="TextBox 23">
            <a:extLst>
              <a:ext uri="{FF2B5EF4-FFF2-40B4-BE49-F238E27FC236}">
                <a16:creationId xmlns:a16="http://schemas.microsoft.com/office/drawing/2014/main" id="{48B90E02-F5BF-F160-6EAA-544FF9D9A71E}"/>
              </a:ext>
            </a:extLst>
          </p:cNvPr>
          <p:cNvSpPr txBox="1"/>
          <p:nvPr/>
        </p:nvSpPr>
        <p:spPr>
          <a:xfrm>
            <a:off x="9815787" y="3913611"/>
            <a:ext cx="1775637"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Launches</a:t>
            </a:r>
          </a:p>
        </p:txBody>
      </p:sp>
      <p:pic>
        <p:nvPicPr>
          <p:cNvPr id="26" name="Graphic 5">
            <a:extLst>
              <a:ext uri="{FF2B5EF4-FFF2-40B4-BE49-F238E27FC236}">
                <a16:creationId xmlns:a16="http://schemas.microsoft.com/office/drawing/2014/main" id="{616EB435-6DAC-E89E-9571-B6F94B45E0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831005" y="3782200"/>
            <a:ext cx="1138893" cy="11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a:extLst>
              <a:ext uri="{FF2B5EF4-FFF2-40B4-BE49-F238E27FC236}">
                <a16:creationId xmlns:a16="http://schemas.microsoft.com/office/drawing/2014/main" id="{F0E197D0-8D1A-43FB-651A-B2B2BD644A9D}"/>
              </a:ext>
            </a:extLst>
          </p:cNvPr>
          <p:cNvSpPr txBox="1"/>
          <p:nvPr/>
        </p:nvSpPr>
        <p:spPr>
          <a:xfrm>
            <a:off x="11673845" y="4985177"/>
            <a:ext cx="1453212" cy="523220"/>
          </a:xfrm>
          <a:prstGeom prst="rect">
            <a:avLst/>
          </a:prstGeom>
          <a:noFill/>
        </p:spPr>
        <p:txBody>
          <a:bodyPr wrap="square" rtlCol="0">
            <a:spAutoFit/>
          </a:bodyPr>
          <a:lstStyle/>
          <a:p>
            <a:pPr algn="ctr"/>
            <a:r>
              <a:rPr lang="en-US" sz="2800" dirty="0"/>
              <a:t>EC2</a:t>
            </a:r>
          </a:p>
        </p:txBody>
      </p:sp>
      <p:cxnSp>
        <p:nvCxnSpPr>
          <p:cNvPr id="31" name="Straight Arrow Connector 30">
            <a:extLst>
              <a:ext uri="{FF2B5EF4-FFF2-40B4-BE49-F238E27FC236}">
                <a16:creationId xmlns:a16="http://schemas.microsoft.com/office/drawing/2014/main" id="{2F0D9156-6B34-E006-CFDB-19C96075CE35}"/>
              </a:ext>
            </a:extLst>
          </p:cNvPr>
          <p:cNvCxnSpPr>
            <a:cxnSpLocks/>
            <a:stCxn id="12" idx="0"/>
            <a:endCxn id="27" idx="2"/>
          </p:cNvCxnSpPr>
          <p:nvPr/>
        </p:nvCxnSpPr>
        <p:spPr>
          <a:xfrm flipV="1">
            <a:off x="12400451" y="5508397"/>
            <a:ext cx="0" cy="446727"/>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2954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D9C7DBF-9C87-8B5B-A58A-DA7CE5F37326}"/>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EC2 instance </a:t>
            </a:r>
            <a:r>
              <a:rPr lang="en-US" dirty="0">
                <a:solidFill>
                  <a:srgbClr val="FB922D"/>
                </a:solidFill>
              </a:rPr>
              <a:t>registers</a:t>
            </a:r>
            <a:r>
              <a:rPr lang="en-US" dirty="0"/>
              <a:t> itself into an ECS cluster</a:t>
            </a:r>
            <a:endParaRPr lang="en-US" dirty="0">
              <a:solidFill>
                <a:srgbClr val="FB922D"/>
              </a:solidFill>
            </a:endParaRP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register-container-instance</a:t>
            </a:r>
          </a:p>
        </p:txBody>
      </p:sp>
      <p:sp>
        <p:nvSpPr>
          <p:cNvPr id="3" name="TextBox 2">
            <a:extLst>
              <a:ext uri="{FF2B5EF4-FFF2-40B4-BE49-F238E27FC236}">
                <a16:creationId xmlns:a16="http://schemas.microsoft.com/office/drawing/2014/main" id="{678E9C53-BD67-7A69-0793-0665355BAB6C}"/>
              </a:ext>
            </a:extLst>
          </p:cNvPr>
          <p:cNvSpPr txBox="1"/>
          <p:nvPr/>
        </p:nvSpPr>
        <p:spPr>
          <a:xfrm>
            <a:off x="532562" y="5285699"/>
            <a:ext cx="2849915" cy="1384995"/>
          </a:xfrm>
          <a:prstGeom prst="rect">
            <a:avLst/>
          </a:prstGeom>
          <a:noFill/>
        </p:spPr>
        <p:txBody>
          <a:bodyPr wrap="square" rtlCol="0">
            <a:spAutoFit/>
          </a:bodyPr>
          <a:lstStyle/>
          <a:p>
            <a:pPr algn="ctr"/>
            <a:r>
              <a:rPr lang="en-US" sz="2800" dirty="0"/>
              <a:t>Amazon Elastic Container Service</a:t>
            </a:r>
          </a:p>
        </p:txBody>
      </p:sp>
      <p:pic>
        <p:nvPicPr>
          <p:cNvPr id="4" name="Graphic 3">
            <a:extLst>
              <a:ext uri="{FF2B5EF4-FFF2-40B4-BE49-F238E27FC236}">
                <a16:creationId xmlns:a16="http://schemas.microsoft.com/office/drawing/2014/main" id="{C3A69F07-E0AC-BF28-8AF8-E20B95DAB1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291" y="3220188"/>
            <a:ext cx="1938455" cy="1938455"/>
          </a:xfrm>
          <a:prstGeom prst="rect">
            <a:avLst/>
          </a:prstGeom>
        </p:spPr>
      </p:pic>
      <p:pic>
        <p:nvPicPr>
          <p:cNvPr id="5" name="Graphic 5">
            <a:extLst>
              <a:ext uri="{FF2B5EF4-FFF2-40B4-BE49-F238E27FC236}">
                <a16:creationId xmlns:a16="http://schemas.microsoft.com/office/drawing/2014/main" id="{90AB63C4-3711-98E7-D0D0-F5C76BEE78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26FB7A2-ED93-0884-B47F-5606C31D7661}"/>
              </a:ext>
            </a:extLst>
          </p:cNvPr>
          <p:cNvSpPr txBox="1"/>
          <p:nvPr/>
        </p:nvSpPr>
        <p:spPr>
          <a:xfrm>
            <a:off x="7994979" y="3045276"/>
            <a:ext cx="3264899" cy="523220"/>
          </a:xfrm>
          <a:prstGeom prst="rect">
            <a:avLst/>
          </a:prstGeom>
          <a:noFill/>
        </p:spPr>
        <p:txBody>
          <a:bodyPr wrap="square" rtlCol="0">
            <a:spAutoFit/>
          </a:bodyPr>
          <a:lstStyle/>
          <a:p>
            <a:r>
              <a:rPr lang="en-US" sz="2800" dirty="0"/>
              <a:t>EC2 Instance</a:t>
            </a:r>
          </a:p>
        </p:txBody>
      </p:sp>
      <p:sp>
        <p:nvSpPr>
          <p:cNvPr id="11" name="Rectangle 10">
            <a:extLst>
              <a:ext uri="{FF2B5EF4-FFF2-40B4-BE49-F238E27FC236}">
                <a16:creationId xmlns:a16="http://schemas.microsoft.com/office/drawing/2014/main" id="{F9913CC9-8328-FA93-DE0A-5ABE43167040}"/>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Docker (</a:t>
            </a:r>
            <a:r>
              <a:rPr lang="en-US" sz="2000" dirty="0" err="1"/>
              <a:t>containerd</a:t>
            </a:r>
            <a:r>
              <a:rPr lang="en-US" sz="2000" dirty="0"/>
              <a:t>)</a:t>
            </a:r>
          </a:p>
        </p:txBody>
      </p:sp>
      <p:sp>
        <p:nvSpPr>
          <p:cNvPr id="16" name="Rectangle 15">
            <a:extLst>
              <a:ext uri="{FF2B5EF4-FFF2-40B4-BE49-F238E27FC236}">
                <a16:creationId xmlns:a16="http://schemas.microsoft.com/office/drawing/2014/main" id="{E2D209E2-558B-72FB-90ED-38C545F2572A}"/>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ECS Agent</a:t>
            </a:r>
          </a:p>
        </p:txBody>
      </p:sp>
      <p:sp>
        <p:nvSpPr>
          <p:cNvPr id="18" name="Rectangle 17">
            <a:extLst>
              <a:ext uri="{FF2B5EF4-FFF2-40B4-BE49-F238E27FC236}">
                <a16:creationId xmlns:a16="http://schemas.microsoft.com/office/drawing/2014/main" id="{23520D80-C62C-105B-B782-917372067738}"/>
              </a:ext>
            </a:extLst>
          </p:cNvPr>
          <p:cNvSpPr/>
          <p:nvPr/>
        </p:nvSpPr>
        <p:spPr>
          <a:xfrm>
            <a:off x="7358197" y="5285699"/>
            <a:ext cx="4720856" cy="1548062"/>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Available capacity</a:t>
            </a:r>
          </a:p>
        </p:txBody>
      </p:sp>
      <p:cxnSp>
        <p:nvCxnSpPr>
          <p:cNvPr id="19" name="Straight Arrow Connector 18">
            <a:extLst>
              <a:ext uri="{FF2B5EF4-FFF2-40B4-BE49-F238E27FC236}">
                <a16:creationId xmlns:a16="http://schemas.microsoft.com/office/drawing/2014/main" id="{31B579C4-3159-4CCE-9EFF-8F1092C1AA2A}"/>
              </a:ext>
            </a:extLst>
          </p:cNvPr>
          <p:cNvCxnSpPr>
            <a:cxnSpLocks/>
          </p:cNvCxnSpPr>
          <p:nvPr/>
        </p:nvCxnSpPr>
        <p:spPr>
          <a:xfrm flipH="1">
            <a:off x="3030279" y="4797602"/>
            <a:ext cx="4691321"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BE76259B-A132-39A8-286C-DEBB92E43E35}"/>
              </a:ext>
            </a:extLst>
          </p:cNvPr>
          <p:cNvSpPr txBox="1"/>
          <p:nvPr/>
        </p:nvSpPr>
        <p:spPr>
          <a:xfrm>
            <a:off x="3517380" y="4325808"/>
            <a:ext cx="3451200"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Info about available resources</a:t>
            </a:r>
          </a:p>
        </p:txBody>
      </p:sp>
      <p:sp>
        <p:nvSpPr>
          <p:cNvPr id="37" name="TextBox 36">
            <a:extLst>
              <a:ext uri="{FF2B5EF4-FFF2-40B4-BE49-F238E27FC236}">
                <a16:creationId xmlns:a16="http://schemas.microsoft.com/office/drawing/2014/main" id="{3DD29461-6661-0512-342F-5EA70C57559C}"/>
              </a:ext>
            </a:extLst>
          </p:cNvPr>
          <p:cNvSpPr txBox="1"/>
          <p:nvPr/>
        </p:nvSpPr>
        <p:spPr>
          <a:xfrm>
            <a:off x="4088218" y="4943365"/>
            <a:ext cx="2169042" cy="646331"/>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4 vCPU</a:t>
            </a:r>
          </a:p>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16 GB memory</a:t>
            </a:r>
          </a:p>
        </p:txBody>
      </p:sp>
    </p:spTree>
    <p:extLst>
      <p:ext uri="{BB962C8B-B14F-4D97-AF65-F5344CB8AC3E}">
        <p14:creationId xmlns:p14="http://schemas.microsoft.com/office/powerpoint/2010/main" val="1593303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An ECS cluster can have </a:t>
            </a:r>
            <a:r>
              <a:rPr lang="en-US" dirty="0">
                <a:solidFill>
                  <a:srgbClr val="FB922D"/>
                </a:solidFill>
              </a:rPr>
              <a:t>many registered instances</a:t>
            </a:r>
          </a:p>
        </p:txBody>
      </p:sp>
      <p:sp>
        <p:nvSpPr>
          <p:cNvPr id="3" name="TextBox 2">
            <a:extLst>
              <a:ext uri="{FF2B5EF4-FFF2-40B4-BE49-F238E27FC236}">
                <a16:creationId xmlns:a16="http://schemas.microsoft.com/office/drawing/2014/main" id="{678E9C53-BD67-7A69-0793-0665355BAB6C}"/>
              </a:ext>
            </a:extLst>
          </p:cNvPr>
          <p:cNvSpPr txBox="1"/>
          <p:nvPr/>
        </p:nvSpPr>
        <p:spPr>
          <a:xfrm>
            <a:off x="1476077" y="5221049"/>
            <a:ext cx="3129342" cy="1200329"/>
          </a:xfrm>
          <a:prstGeom prst="rect">
            <a:avLst/>
          </a:prstGeom>
          <a:noFill/>
        </p:spPr>
        <p:txBody>
          <a:bodyPr wrap="square" rtlCol="0">
            <a:spAutoFit/>
          </a:bodyPr>
          <a:lstStyle/>
          <a:p>
            <a:r>
              <a:rPr lang="en-US" sz="2400" dirty="0"/>
              <a:t>Register up to 5000 EC2 instances with an ECS cluster</a:t>
            </a:r>
          </a:p>
        </p:txBody>
      </p:sp>
      <p:pic>
        <p:nvPicPr>
          <p:cNvPr id="4" name="Graphic 3">
            <a:extLst>
              <a:ext uri="{FF2B5EF4-FFF2-40B4-BE49-F238E27FC236}">
                <a16:creationId xmlns:a16="http://schemas.microsoft.com/office/drawing/2014/main" id="{C3A69F07-E0AC-BF28-8AF8-E20B95DAB1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07632" y="2073746"/>
            <a:ext cx="1579727" cy="1579727"/>
          </a:xfrm>
          <a:prstGeom prst="rect">
            <a:avLst/>
          </a:prstGeom>
        </p:spPr>
      </p:pic>
      <p:grpSp>
        <p:nvGrpSpPr>
          <p:cNvPr id="7" name="Group 6">
            <a:extLst>
              <a:ext uri="{FF2B5EF4-FFF2-40B4-BE49-F238E27FC236}">
                <a16:creationId xmlns:a16="http://schemas.microsoft.com/office/drawing/2014/main" id="{95754A50-187C-3687-06E6-798127196133}"/>
              </a:ext>
            </a:extLst>
          </p:cNvPr>
          <p:cNvGrpSpPr/>
          <p:nvPr/>
        </p:nvGrpSpPr>
        <p:grpSpPr>
          <a:xfrm>
            <a:off x="6476162" y="2255408"/>
            <a:ext cx="2849915" cy="2273413"/>
            <a:chOff x="7082218" y="2838893"/>
            <a:chExt cx="5251550" cy="4189228"/>
          </a:xfrm>
        </p:grpSpPr>
        <p:sp>
          <p:nvSpPr>
            <p:cNvPr id="25" name="Rectangle 24">
              <a:extLst>
                <a:ext uri="{FF2B5EF4-FFF2-40B4-BE49-F238E27FC236}">
                  <a16:creationId xmlns:a16="http://schemas.microsoft.com/office/drawing/2014/main" id="{CD9C7DBF-9C87-8B5B-A58A-DA7CE5F37326}"/>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90AB63C4-3711-98E7-D0D0-F5C76BEE78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26FB7A2-ED93-0884-B47F-5606C31D7661}"/>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1" name="Rectangle 10">
              <a:extLst>
                <a:ext uri="{FF2B5EF4-FFF2-40B4-BE49-F238E27FC236}">
                  <a16:creationId xmlns:a16="http://schemas.microsoft.com/office/drawing/2014/main" id="{F9913CC9-8328-FA93-DE0A-5ABE43167040}"/>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E2D209E2-558B-72FB-90ED-38C545F2572A}"/>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sp>
          <p:nvSpPr>
            <p:cNvPr id="18" name="Rectangle 17">
              <a:extLst>
                <a:ext uri="{FF2B5EF4-FFF2-40B4-BE49-F238E27FC236}">
                  <a16:creationId xmlns:a16="http://schemas.microsoft.com/office/drawing/2014/main" id="{23520D80-C62C-105B-B782-917372067738}"/>
                </a:ext>
              </a:extLst>
            </p:cNvPr>
            <p:cNvSpPr/>
            <p:nvPr/>
          </p:nvSpPr>
          <p:spPr>
            <a:xfrm>
              <a:off x="7358197" y="5285699"/>
              <a:ext cx="4720856" cy="1548062"/>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grpSp>
      <p:grpSp>
        <p:nvGrpSpPr>
          <p:cNvPr id="8" name="Group 7">
            <a:extLst>
              <a:ext uri="{FF2B5EF4-FFF2-40B4-BE49-F238E27FC236}">
                <a16:creationId xmlns:a16="http://schemas.microsoft.com/office/drawing/2014/main" id="{CE02EE37-3D80-422E-DC01-601BF91D70DF}"/>
              </a:ext>
            </a:extLst>
          </p:cNvPr>
          <p:cNvGrpSpPr/>
          <p:nvPr/>
        </p:nvGrpSpPr>
        <p:grpSpPr>
          <a:xfrm>
            <a:off x="9478273" y="2261177"/>
            <a:ext cx="2849915" cy="2273413"/>
            <a:chOff x="7082218" y="2838893"/>
            <a:chExt cx="5251550" cy="4189228"/>
          </a:xfrm>
        </p:grpSpPr>
        <p:sp>
          <p:nvSpPr>
            <p:cNvPr id="9" name="Rectangle 8">
              <a:extLst>
                <a:ext uri="{FF2B5EF4-FFF2-40B4-BE49-F238E27FC236}">
                  <a16:creationId xmlns:a16="http://schemas.microsoft.com/office/drawing/2014/main" id="{9DDD14F7-8ED0-631D-A57F-6E010456D701}"/>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0" name="Graphic 5">
              <a:extLst>
                <a:ext uri="{FF2B5EF4-FFF2-40B4-BE49-F238E27FC236}">
                  <a16:creationId xmlns:a16="http://schemas.microsoft.com/office/drawing/2014/main" id="{911F5659-FF22-BA4A-F150-629AE1B7D2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D5CB7F01-8CF2-E374-C19A-DB0048D4684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4" name="Rectangle 13">
              <a:extLst>
                <a:ext uri="{FF2B5EF4-FFF2-40B4-BE49-F238E27FC236}">
                  <a16:creationId xmlns:a16="http://schemas.microsoft.com/office/drawing/2014/main" id="{84760629-8FFF-EE86-08D4-8BC5A487A9EA}"/>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5" name="Rectangle 14">
              <a:extLst>
                <a:ext uri="{FF2B5EF4-FFF2-40B4-BE49-F238E27FC236}">
                  <a16:creationId xmlns:a16="http://schemas.microsoft.com/office/drawing/2014/main" id="{0B27FD91-E915-A274-10C9-FEA41DBC2E57}"/>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sp>
          <p:nvSpPr>
            <p:cNvPr id="17" name="Rectangle 16">
              <a:extLst>
                <a:ext uri="{FF2B5EF4-FFF2-40B4-BE49-F238E27FC236}">
                  <a16:creationId xmlns:a16="http://schemas.microsoft.com/office/drawing/2014/main" id="{DBDA9CE1-C95F-B48E-0982-3032B3EC794D}"/>
                </a:ext>
              </a:extLst>
            </p:cNvPr>
            <p:cNvSpPr/>
            <p:nvPr/>
          </p:nvSpPr>
          <p:spPr>
            <a:xfrm>
              <a:off x="7358197" y="5285699"/>
              <a:ext cx="4720856" cy="1548062"/>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grpSp>
      <p:grpSp>
        <p:nvGrpSpPr>
          <p:cNvPr id="20" name="Group 19">
            <a:extLst>
              <a:ext uri="{FF2B5EF4-FFF2-40B4-BE49-F238E27FC236}">
                <a16:creationId xmlns:a16="http://schemas.microsoft.com/office/drawing/2014/main" id="{1DC21DF4-6DC3-05B4-2A9E-37BCF7CBB141}"/>
              </a:ext>
            </a:extLst>
          </p:cNvPr>
          <p:cNvGrpSpPr/>
          <p:nvPr/>
        </p:nvGrpSpPr>
        <p:grpSpPr>
          <a:xfrm>
            <a:off x="6471229" y="4731475"/>
            <a:ext cx="2849915" cy="2273413"/>
            <a:chOff x="7082218" y="2838893"/>
            <a:chExt cx="5251550" cy="4189228"/>
          </a:xfrm>
        </p:grpSpPr>
        <p:sp>
          <p:nvSpPr>
            <p:cNvPr id="21" name="Rectangle 20">
              <a:extLst>
                <a:ext uri="{FF2B5EF4-FFF2-40B4-BE49-F238E27FC236}">
                  <a16:creationId xmlns:a16="http://schemas.microsoft.com/office/drawing/2014/main" id="{311A0630-1190-0C1C-6DEA-CE77D4E07883}"/>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2" name="Graphic 5">
              <a:extLst>
                <a:ext uri="{FF2B5EF4-FFF2-40B4-BE49-F238E27FC236}">
                  <a16:creationId xmlns:a16="http://schemas.microsoft.com/office/drawing/2014/main" id="{EF712E2C-6C57-B2B8-5CDA-CCF68CDB4A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D3E6A4F9-9E3D-63EE-FD97-C285A68729E8}"/>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4" name="Rectangle 23">
              <a:extLst>
                <a:ext uri="{FF2B5EF4-FFF2-40B4-BE49-F238E27FC236}">
                  <a16:creationId xmlns:a16="http://schemas.microsoft.com/office/drawing/2014/main" id="{6A599FDC-FCDE-796A-6B72-F2DA08672827}"/>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26" name="Rectangle 25">
              <a:extLst>
                <a:ext uri="{FF2B5EF4-FFF2-40B4-BE49-F238E27FC236}">
                  <a16:creationId xmlns:a16="http://schemas.microsoft.com/office/drawing/2014/main" id="{90B2A3BA-98B9-6C5F-DEBA-3B1A898C8DE9}"/>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sp>
          <p:nvSpPr>
            <p:cNvPr id="28" name="Rectangle 27">
              <a:extLst>
                <a:ext uri="{FF2B5EF4-FFF2-40B4-BE49-F238E27FC236}">
                  <a16:creationId xmlns:a16="http://schemas.microsoft.com/office/drawing/2014/main" id="{4752CFB1-6139-E39C-D4BA-E21AAFDC01CB}"/>
                </a:ext>
              </a:extLst>
            </p:cNvPr>
            <p:cNvSpPr/>
            <p:nvPr/>
          </p:nvSpPr>
          <p:spPr>
            <a:xfrm>
              <a:off x="7358197" y="5285699"/>
              <a:ext cx="4720856" cy="1548062"/>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grpSp>
      <p:grpSp>
        <p:nvGrpSpPr>
          <p:cNvPr id="29" name="Group 28">
            <a:extLst>
              <a:ext uri="{FF2B5EF4-FFF2-40B4-BE49-F238E27FC236}">
                <a16:creationId xmlns:a16="http://schemas.microsoft.com/office/drawing/2014/main" id="{B9F29C6C-B3FD-63C9-07D9-CEB893130296}"/>
              </a:ext>
            </a:extLst>
          </p:cNvPr>
          <p:cNvGrpSpPr/>
          <p:nvPr/>
        </p:nvGrpSpPr>
        <p:grpSpPr>
          <a:xfrm>
            <a:off x="9489813" y="4743015"/>
            <a:ext cx="2849915" cy="2273413"/>
            <a:chOff x="7082218" y="2838893"/>
            <a:chExt cx="5251550" cy="4189228"/>
          </a:xfrm>
        </p:grpSpPr>
        <p:sp>
          <p:nvSpPr>
            <p:cNvPr id="30" name="Rectangle 29">
              <a:extLst>
                <a:ext uri="{FF2B5EF4-FFF2-40B4-BE49-F238E27FC236}">
                  <a16:creationId xmlns:a16="http://schemas.microsoft.com/office/drawing/2014/main" id="{C5B394B5-FFF6-D772-4ACC-91874E427165}"/>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31" name="Graphic 5">
              <a:extLst>
                <a:ext uri="{FF2B5EF4-FFF2-40B4-BE49-F238E27FC236}">
                  <a16:creationId xmlns:a16="http://schemas.microsoft.com/office/drawing/2014/main" id="{0F96BA69-97FC-3792-F7DA-38F8352281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31">
              <a:extLst>
                <a:ext uri="{FF2B5EF4-FFF2-40B4-BE49-F238E27FC236}">
                  <a16:creationId xmlns:a16="http://schemas.microsoft.com/office/drawing/2014/main" id="{95A40D58-E865-1521-A314-864B779C0584}"/>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33" name="Rectangle 32">
              <a:extLst>
                <a:ext uri="{FF2B5EF4-FFF2-40B4-BE49-F238E27FC236}">
                  <a16:creationId xmlns:a16="http://schemas.microsoft.com/office/drawing/2014/main" id="{7FDDA088-9FC6-C154-4AF3-FB5EB34ADA5C}"/>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34" name="Rectangle 33">
              <a:extLst>
                <a:ext uri="{FF2B5EF4-FFF2-40B4-BE49-F238E27FC236}">
                  <a16:creationId xmlns:a16="http://schemas.microsoft.com/office/drawing/2014/main" id="{3B91EC24-A121-5178-1EBA-E68C1239EC99}"/>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sp>
          <p:nvSpPr>
            <p:cNvPr id="35" name="Rectangle 34">
              <a:extLst>
                <a:ext uri="{FF2B5EF4-FFF2-40B4-BE49-F238E27FC236}">
                  <a16:creationId xmlns:a16="http://schemas.microsoft.com/office/drawing/2014/main" id="{4A7C6D54-3B9A-BCE2-5341-4404A39BA90A}"/>
                </a:ext>
              </a:extLst>
            </p:cNvPr>
            <p:cNvSpPr/>
            <p:nvPr/>
          </p:nvSpPr>
          <p:spPr>
            <a:xfrm>
              <a:off x="7358197" y="5285699"/>
              <a:ext cx="4720856" cy="1548062"/>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grpSp>
      <p:sp>
        <p:nvSpPr>
          <p:cNvPr id="38" name="Rectangle 37">
            <a:extLst>
              <a:ext uri="{FF2B5EF4-FFF2-40B4-BE49-F238E27FC236}">
                <a16:creationId xmlns:a16="http://schemas.microsoft.com/office/drawing/2014/main" id="{0F6C8F42-A8FA-4222-8525-17FF0275B944}"/>
              </a:ext>
            </a:extLst>
          </p:cNvPr>
          <p:cNvSpPr/>
          <p:nvPr/>
        </p:nvSpPr>
        <p:spPr>
          <a:xfrm>
            <a:off x="6260194" y="2073747"/>
            <a:ext cx="6328755" cy="514576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FF661170-424A-370A-C682-1B381EECE3AB}"/>
              </a:ext>
            </a:extLst>
          </p:cNvPr>
          <p:cNvSpPr txBox="1"/>
          <p:nvPr/>
        </p:nvSpPr>
        <p:spPr>
          <a:xfrm>
            <a:off x="6260194" y="1535137"/>
            <a:ext cx="2635300"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production</a:t>
            </a:r>
          </a:p>
        </p:txBody>
      </p:sp>
      <p:sp>
        <p:nvSpPr>
          <p:cNvPr id="40" name="TextBox 39">
            <a:extLst>
              <a:ext uri="{FF2B5EF4-FFF2-40B4-BE49-F238E27FC236}">
                <a16:creationId xmlns:a16="http://schemas.microsoft.com/office/drawing/2014/main" id="{7B81FC1E-9981-99F1-0F0D-A431DACDCD54}"/>
              </a:ext>
            </a:extLst>
          </p:cNvPr>
          <p:cNvSpPr txBox="1"/>
          <p:nvPr/>
        </p:nvSpPr>
        <p:spPr>
          <a:xfrm>
            <a:off x="8414476" y="1612611"/>
            <a:ext cx="5397216"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Capacity: 16 vCPU, 64 GB memory</a:t>
            </a:r>
          </a:p>
        </p:txBody>
      </p:sp>
      <p:sp>
        <p:nvSpPr>
          <p:cNvPr id="41" name="TextBox 40">
            <a:extLst>
              <a:ext uri="{FF2B5EF4-FFF2-40B4-BE49-F238E27FC236}">
                <a16:creationId xmlns:a16="http://schemas.microsoft.com/office/drawing/2014/main" id="{6F2F0AEC-24FF-10CB-0D63-70602F58DB36}"/>
              </a:ext>
            </a:extLst>
          </p:cNvPr>
          <p:cNvSpPr txBox="1"/>
          <p:nvPr/>
        </p:nvSpPr>
        <p:spPr>
          <a:xfrm>
            <a:off x="1382887" y="3837771"/>
            <a:ext cx="2849915" cy="830997"/>
          </a:xfrm>
          <a:prstGeom prst="rect">
            <a:avLst/>
          </a:prstGeom>
          <a:noFill/>
        </p:spPr>
        <p:txBody>
          <a:bodyPr wrap="square" rtlCol="0">
            <a:spAutoFit/>
          </a:bodyPr>
          <a:lstStyle/>
          <a:p>
            <a:pPr algn="ctr"/>
            <a:r>
              <a:rPr lang="en-US" sz="2400" dirty="0"/>
              <a:t>Amazon Elastic Container Service</a:t>
            </a:r>
          </a:p>
        </p:txBody>
      </p:sp>
    </p:spTree>
    <p:extLst>
      <p:ext uri="{BB962C8B-B14F-4D97-AF65-F5344CB8AC3E}">
        <p14:creationId xmlns:p14="http://schemas.microsoft.com/office/powerpoint/2010/main" val="1729139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Capacity with less work, consider going </a:t>
            </a:r>
            <a:r>
              <a:rPr lang="en-US" dirty="0">
                <a:solidFill>
                  <a:srgbClr val="FB922D"/>
                </a:solidFill>
              </a:rPr>
              <a:t>serverless</a:t>
            </a:r>
            <a:r>
              <a:rPr lang="en-US" dirty="0"/>
              <a:t> first</a:t>
            </a:r>
            <a:endParaRPr lang="en-US" dirty="0">
              <a:solidFill>
                <a:srgbClr val="FB922D"/>
              </a:solidFill>
            </a:endParaRPr>
          </a:p>
        </p:txBody>
      </p:sp>
      <p:sp>
        <p:nvSpPr>
          <p:cNvPr id="3" name="TextBox 2">
            <a:extLst>
              <a:ext uri="{FF2B5EF4-FFF2-40B4-BE49-F238E27FC236}">
                <a16:creationId xmlns:a16="http://schemas.microsoft.com/office/drawing/2014/main" id="{678E9C53-BD67-7A69-0793-0665355BAB6C}"/>
              </a:ext>
            </a:extLst>
          </p:cNvPr>
          <p:cNvSpPr txBox="1"/>
          <p:nvPr/>
        </p:nvSpPr>
        <p:spPr>
          <a:xfrm>
            <a:off x="2759509" y="4768462"/>
            <a:ext cx="3235874" cy="954107"/>
          </a:xfrm>
          <a:prstGeom prst="rect">
            <a:avLst/>
          </a:prstGeom>
          <a:noFill/>
        </p:spPr>
        <p:txBody>
          <a:bodyPr wrap="square" rtlCol="0">
            <a:spAutoFit/>
          </a:bodyPr>
          <a:lstStyle/>
          <a:p>
            <a:pPr algn="ctr"/>
            <a:r>
              <a:rPr lang="en-US" sz="2800" dirty="0"/>
              <a:t>Amazon Elastic Container Service</a:t>
            </a:r>
          </a:p>
        </p:txBody>
      </p:sp>
      <p:pic>
        <p:nvPicPr>
          <p:cNvPr id="4" name="Graphic 3">
            <a:extLst>
              <a:ext uri="{FF2B5EF4-FFF2-40B4-BE49-F238E27FC236}">
                <a16:creationId xmlns:a16="http://schemas.microsoft.com/office/drawing/2014/main" id="{C3A69F07-E0AC-BF28-8AF8-E20B95DAB1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08219" y="2702951"/>
            <a:ext cx="1938455" cy="1938455"/>
          </a:xfrm>
          <a:prstGeom prst="rect">
            <a:avLst/>
          </a:prstGeom>
        </p:spPr>
      </p:pic>
      <p:pic>
        <p:nvPicPr>
          <p:cNvPr id="5" name="Graphic 14">
            <a:extLst>
              <a:ext uri="{FF2B5EF4-FFF2-40B4-BE49-F238E27FC236}">
                <a16:creationId xmlns:a16="http://schemas.microsoft.com/office/drawing/2014/main" id="{EC417528-100C-6BAE-D7E5-85E343D861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7901" y="2702950"/>
            <a:ext cx="1938455" cy="193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5B12C83-7564-4646-213C-5998CFF61FB2}"/>
              </a:ext>
            </a:extLst>
          </p:cNvPr>
          <p:cNvSpPr txBox="1"/>
          <p:nvPr/>
        </p:nvSpPr>
        <p:spPr>
          <a:xfrm>
            <a:off x="8222170" y="4768462"/>
            <a:ext cx="2849915" cy="523220"/>
          </a:xfrm>
          <a:prstGeom prst="rect">
            <a:avLst/>
          </a:prstGeom>
          <a:noFill/>
        </p:spPr>
        <p:txBody>
          <a:bodyPr wrap="square" rtlCol="0">
            <a:spAutoFit/>
          </a:bodyPr>
          <a:lstStyle/>
          <a:p>
            <a:pPr algn="ctr"/>
            <a:r>
              <a:rPr lang="en-US" sz="2800" dirty="0"/>
              <a:t>AWS </a:t>
            </a:r>
            <a:r>
              <a:rPr lang="en-US" sz="2800" dirty="0" err="1"/>
              <a:t>Fargate</a:t>
            </a:r>
            <a:endParaRPr lang="en-US" sz="2800" dirty="0"/>
          </a:p>
        </p:txBody>
      </p:sp>
      <p:cxnSp>
        <p:nvCxnSpPr>
          <p:cNvPr id="11" name="Straight Arrow Connector 10">
            <a:extLst>
              <a:ext uri="{FF2B5EF4-FFF2-40B4-BE49-F238E27FC236}">
                <a16:creationId xmlns:a16="http://schemas.microsoft.com/office/drawing/2014/main" id="{E8DFA7E3-70E8-D105-7865-FF8AF7DFD299}"/>
              </a:ext>
            </a:extLst>
          </p:cNvPr>
          <p:cNvCxnSpPr>
            <a:cxnSpLocks/>
            <a:endCxn id="5" idx="1"/>
          </p:cNvCxnSpPr>
          <p:nvPr/>
        </p:nvCxnSpPr>
        <p:spPr>
          <a:xfrm>
            <a:off x="5346674" y="3672178"/>
            <a:ext cx="3331227"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FB04AE75-E68E-9155-0F29-06A67C223457}"/>
              </a:ext>
            </a:extLst>
          </p:cNvPr>
          <p:cNvSpPr txBox="1"/>
          <p:nvPr/>
        </p:nvSpPr>
        <p:spPr>
          <a:xfrm>
            <a:off x="5743344" y="2662372"/>
            <a:ext cx="2707929" cy="923330"/>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Every ECS Cluster comes with AWS </a:t>
            </a:r>
            <a:r>
              <a:rPr lang="en-US" sz="1800" dirty="0" err="1">
                <a:latin typeface="Amazon Ember" panose="020B0603020204020204" pitchFamily="34" charset="0"/>
                <a:ea typeface="Amazon Ember" panose="020B0603020204020204" pitchFamily="34" charset="0"/>
                <a:cs typeface="Amazon Ember" panose="020B0603020204020204" pitchFamily="34" charset="0"/>
              </a:rPr>
              <a:t>Fargate</a:t>
            </a:r>
            <a:r>
              <a:rPr lang="en-US" sz="1800" dirty="0">
                <a:latin typeface="Amazon Ember" panose="020B0603020204020204" pitchFamily="34" charset="0"/>
                <a:ea typeface="Amazon Ember" panose="020B0603020204020204" pitchFamily="34" charset="0"/>
                <a:cs typeface="Amazon Ember" panose="020B0603020204020204" pitchFamily="34" charset="0"/>
              </a:rPr>
              <a:t> out of the box</a:t>
            </a:r>
          </a:p>
        </p:txBody>
      </p:sp>
      <p:sp>
        <p:nvSpPr>
          <p:cNvPr id="20" name="TextBox 19">
            <a:extLst>
              <a:ext uri="{FF2B5EF4-FFF2-40B4-BE49-F238E27FC236}">
                <a16:creationId xmlns:a16="http://schemas.microsoft.com/office/drawing/2014/main" id="{5EAFB0A6-71F3-C05F-B452-8405C1FFA735}"/>
              </a:ext>
            </a:extLst>
          </p:cNvPr>
          <p:cNvSpPr txBox="1"/>
          <p:nvPr/>
        </p:nvSpPr>
        <p:spPr>
          <a:xfrm>
            <a:off x="11072085" y="3210512"/>
            <a:ext cx="2707929" cy="923330"/>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All the serverless containers you need to run, no EC2 required</a:t>
            </a:r>
          </a:p>
        </p:txBody>
      </p:sp>
      <p:sp>
        <p:nvSpPr>
          <p:cNvPr id="21" name="TextBox 20">
            <a:extLst>
              <a:ext uri="{FF2B5EF4-FFF2-40B4-BE49-F238E27FC236}">
                <a16:creationId xmlns:a16="http://schemas.microsoft.com/office/drawing/2014/main" id="{A5AC2710-FD44-CD58-B9DF-4767A98C5406}"/>
              </a:ext>
            </a:extLst>
          </p:cNvPr>
          <p:cNvSpPr txBox="1"/>
          <p:nvPr/>
        </p:nvSpPr>
        <p:spPr>
          <a:xfrm>
            <a:off x="1106691" y="3331828"/>
            <a:ext cx="2258537" cy="646331"/>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Serverless control plane and API</a:t>
            </a:r>
          </a:p>
        </p:txBody>
      </p:sp>
    </p:spTree>
    <p:extLst>
      <p:ext uri="{BB962C8B-B14F-4D97-AF65-F5344CB8AC3E}">
        <p14:creationId xmlns:p14="http://schemas.microsoft.com/office/powerpoint/2010/main" val="3041933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Reduce your operational overhead with </a:t>
            </a:r>
            <a:r>
              <a:rPr lang="en-US" dirty="0">
                <a:solidFill>
                  <a:srgbClr val="FB922D"/>
                </a:solidFill>
              </a:rPr>
              <a:t>AWS </a:t>
            </a:r>
            <a:r>
              <a:rPr lang="en-US" dirty="0" err="1">
                <a:solidFill>
                  <a:srgbClr val="FB922D"/>
                </a:solidFill>
              </a:rPr>
              <a:t>Fargate</a:t>
            </a:r>
            <a:endParaRPr lang="en-US" dirty="0">
              <a:solidFill>
                <a:srgbClr val="FB922D"/>
              </a:solidFill>
            </a:endParaRPr>
          </a:p>
        </p:txBody>
      </p:sp>
      <p:grpSp>
        <p:nvGrpSpPr>
          <p:cNvPr id="25" name="Group 24">
            <a:extLst>
              <a:ext uri="{FF2B5EF4-FFF2-40B4-BE49-F238E27FC236}">
                <a16:creationId xmlns:a16="http://schemas.microsoft.com/office/drawing/2014/main" id="{6B7DCBAC-E2EB-838A-07DE-C1780E49A277}"/>
              </a:ext>
            </a:extLst>
          </p:cNvPr>
          <p:cNvGrpSpPr/>
          <p:nvPr/>
        </p:nvGrpSpPr>
        <p:grpSpPr>
          <a:xfrm>
            <a:off x="3374813" y="3271682"/>
            <a:ext cx="2849915" cy="2273413"/>
            <a:chOff x="7082218" y="2838893"/>
            <a:chExt cx="5251550" cy="4189228"/>
          </a:xfrm>
        </p:grpSpPr>
        <p:sp>
          <p:nvSpPr>
            <p:cNvPr id="26" name="Rectangle 25">
              <a:extLst>
                <a:ext uri="{FF2B5EF4-FFF2-40B4-BE49-F238E27FC236}">
                  <a16:creationId xmlns:a16="http://schemas.microsoft.com/office/drawing/2014/main" id="{B8011518-9C2F-58F0-FC12-7B1DBE247727}"/>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7" name="Graphic 5">
              <a:extLst>
                <a:ext uri="{FF2B5EF4-FFF2-40B4-BE49-F238E27FC236}">
                  <a16:creationId xmlns:a16="http://schemas.microsoft.com/office/drawing/2014/main" id="{D194AA30-DDF7-6243-C944-A4FEB1845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5EBA2059-DDCB-A912-4299-48E28E3F285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9" name="Rectangle 28">
              <a:extLst>
                <a:ext uri="{FF2B5EF4-FFF2-40B4-BE49-F238E27FC236}">
                  <a16:creationId xmlns:a16="http://schemas.microsoft.com/office/drawing/2014/main" id="{05773A43-5783-DA35-43B6-718133E7F71D}"/>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30" name="Rectangle 29">
              <a:extLst>
                <a:ext uri="{FF2B5EF4-FFF2-40B4-BE49-F238E27FC236}">
                  <a16:creationId xmlns:a16="http://schemas.microsoft.com/office/drawing/2014/main" id="{369711B5-4974-FD3C-B56E-C2ECAD8538CD}"/>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18" name="Rectangle 17">
            <a:extLst>
              <a:ext uri="{FF2B5EF4-FFF2-40B4-BE49-F238E27FC236}">
                <a16:creationId xmlns:a16="http://schemas.microsoft.com/office/drawing/2014/main" id="{39E2D8BF-8F89-D139-0892-1D1CE748FB27}"/>
              </a:ext>
            </a:extLst>
          </p:cNvPr>
          <p:cNvSpPr/>
          <p:nvPr/>
        </p:nvSpPr>
        <p:spPr>
          <a:xfrm>
            <a:off x="3501248" y="5081874"/>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a:t>
            </a:r>
          </a:p>
        </p:txBody>
      </p:sp>
      <p:sp>
        <p:nvSpPr>
          <p:cNvPr id="9" name="TextBox 8">
            <a:extLst>
              <a:ext uri="{FF2B5EF4-FFF2-40B4-BE49-F238E27FC236}">
                <a16:creationId xmlns:a16="http://schemas.microsoft.com/office/drawing/2014/main" id="{473FD3BB-3ED0-3DD0-9007-BDB542D6AB61}"/>
              </a:ext>
            </a:extLst>
          </p:cNvPr>
          <p:cNvSpPr txBox="1"/>
          <p:nvPr/>
        </p:nvSpPr>
        <p:spPr>
          <a:xfrm>
            <a:off x="3596120" y="2255441"/>
            <a:ext cx="4678326" cy="646331"/>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Patches to operating system, updates to Amazon ECS agent</a:t>
            </a:r>
          </a:p>
        </p:txBody>
      </p:sp>
      <p:cxnSp>
        <p:nvCxnSpPr>
          <p:cNvPr id="31" name="Straight Arrow Connector 30">
            <a:extLst>
              <a:ext uri="{FF2B5EF4-FFF2-40B4-BE49-F238E27FC236}">
                <a16:creationId xmlns:a16="http://schemas.microsoft.com/office/drawing/2014/main" id="{28AA52D9-E4B0-80D6-8BBF-D46DA2CC4749}"/>
              </a:ext>
            </a:extLst>
          </p:cNvPr>
          <p:cNvCxnSpPr>
            <a:cxnSpLocks/>
          </p:cNvCxnSpPr>
          <p:nvPr/>
        </p:nvCxnSpPr>
        <p:spPr>
          <a:xfrm>
            <a:off x="5641949" y="2931894"/>
            <a:ext cx="137558" cy="647224"/>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6818AF94-0C64-3E65-6214-6DDA0695B764}"/>
              </a:ext>
            </a:extLst>
          </p:cNvPr>
          <p:cNvSpPr txBox="1"/>
          <p:nvPr/>
        </p:nvSpPr>
        <p:spPr>
          <a:xfrm>
            <a:off x="4329934" y="6454495"/>
            <a:ext cx="2899145"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Patches to your container</a:t>
            </a:r>
          </a:p>
        </p:txBody>
      </p:sp>
      <p:cxnSp>
        <p:nvCxnSpPr>
          <p:cNvPr id="39" name="Straight Arrow Connector 38">
            <a:extLst>
              <a:ext uri="{FF2B5EF4-FFF2-40B4-BE49-F238E27FC236}">
                <a16:creationId xmlns:a16="http://schemas.microsoft.com/office/drawing/2014/main" id="{4793E2A3-323C-F02B-1BCF-B26560480C28}"/>
              </a:ext>
            </a:extLst>
          </p:cNvPr>
          <p:cNvCxnSpPr>
            <a:cxnSpLocks/>
          </p:cNvCxnSpPr>
          <p:nvPr/>
        </p:nvCxnSpPr>
        <p:spPr>
          <a:xfrm flipV="1">
            <a:off x="5641949" y="5246321"/>
            <a:ext cx="0" cy="1178773"/>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42" name="Graphic 14">
            <a:extLst>
              <a:ext uri="{FF2B5EF4-FFF2-40B4-BE49-F238E27FC236}">
                <a16:creationId xmlns:a16="http://schemas.microsoft.com/office/drawing/2014/main" id="{AA9DCDAF-2095-4DE8-BA07-EDFB7D67B9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24842" y="2639347"/>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42">
            <a:extLst>
              <a:ext uri="{FF2B5EF4-FFF2-40B4-BE49-F238E27FC236}">
                <a16:creationId xmlns:a16="http://schemas.microsoft.com/office/drawing/2014/main" id="{2B72D858-BD40-342B-B61B-846985C3210C}"/>
              </a:ext>
            </a:extLst>
          </p:cNvPr>
          <p:cNvSpPr txBox="1"/>
          <p:nvPr/>
        </p:nvSpPr>
        <p:spPr>
          <a:xfrm>
            <a:off x="9798556" y="3885169"/>
            <a:ext cx="2849915" cy="523220"/>
          </a:xfrm>
          <a:prstGeom prst="rect">
            <a:avLst/>
          </a:prstGeom>
          <a:noFill/>
        </p:spPr>
        <p:txBody>
          <a:bodyPr wrap="square" rtlCol="0">
            <a:spAutoFit/>
          </a:bodyPr>
          <a:lstStyle/>
          <a:p>
            <a:pPr algn="ctr"/>
            <a:r>
              <a:rPr lang="en-US" sz="2800" dirty="0"/>
              <a:t>AWS </a:t>
            </a:r>
            <a:r>
              <a:rPr lang="en-US" sz="2800" dirty="0" err="1"/>
              <a:t>Fargate</a:t>
            </a:r>
            <a:endParaRPr lang="en-US" sz="2800" dirty="0"/>
          </a:p>
        </p:txBody>
      </p:sp>
      <p:sp>
        <p:nvSpPr>
          <p:cNvPr id="44" name="Rectangle 43">
            <a:extLst>
              <a:ext uri="{FF2B5EF4-FFF2-40B4-BE49-F238E27FC236}">
                <a16:creationId xmlns:a16="http://schemas.microsoft.com/office/drawing/2014/main" id="{D47C3F28-ADD1-A0CC-F1F3-86F60A3CA553}"/>
              </a:ext>
            </a:extLst>
          </p:cNvPr>
          <p:cNvSpPr/>
          <p:nvPr/>
        </p:nvSpPr>
        <p:spPr>
          <a:xfrm>
            <a:off x="10046163" y="4981370"/>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a:t>
            </a:r>
          </a:p>
        </p:txBody>
      </p:sp>
      <p:cxnSp>
        <p:nvCxnSpPr>
          <p:cNvPr id="45" name="Straight Arrow Connector 44">
            <a:extLst>
              <a:ext uri="{FF2B5EF4-FFF2-40B4-BE49-F238E27FC236}">
                <a16:creationId xmlns:a16="http://schemas.microsoft.com/office/drawing/2014/main" id="{D41C131A-FD28-965C-09B1-0D274EFD9F59}"/>
              </a:ext>
            </a:extLst>
          </p:cNvPr>
          <p:cNvCxnSpPr>
            <a:cxnSpLocks/>
          </p:cNvCxnSpPr>
          <p:nvPr/>
        </p:nvCxnSpPr>
        <p:spPr>
          <a:xfrm flipV="1">
            <a:off x="10249786" y="5145817"/>
            <a:ext cx="0" cy="123956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F21A6453-4324-CF44-6BBE-FEF1E2F9B889}"/>
              </a:ext>
            </a:extLst>
          </p:cNvPr>
          <p:cNvCxnSpPr>
            <a:cxnSpLocks/>
          </p:cNvCxnSpPr>
          <p:nvPr/>
        </p:nvCxnSpPr>
        <p:spPr>
          <a:xfrm flipV="1">
            <a:off x="2551419" y="3579118"/>
            <a:ext cx="949829" cy="680972"/>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9B3ACAB7-2773-85B4-6929-CA78DD36E573}"/>
              </a:ext>
            </a:extLst>
          </p:cNvPr>
          <p:cNvSpPr txBox="1"/>
          <p:nvPr/>
        </p:nvSpPr>
        <p:spPr>
          <a:xfrm>
            <a:off x="835199" y="4320754"/>
            <a:ext cx="2296801" cy="1477328"/>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Manage number of EC2 instances and generation of EC2 instance being launched</a:t>
            </a:r>
          </a:p>
        </p:txBody>
      </p:sp>
      <p:cxnSp>
        <p:nvCxnSpPr>
          <p:cNvPr id="51" name="Straight Connector 50">
            <a:extLst>
              <a:ext uri="{FF2B5EF4-FFF2-40B4-BE49-F238E27FC236}">
                <a16:creationId xmlns:a16="http://schemas.microsoft.com/office/drawing/2014/main" id="{8020305D-CB32-C03C-FD30-C275910F200C}"/>
              </a:ext>
            </a:extLst>
          </p:cNvPr>
          <p:cNvCxnSpPr>
            <a:cxnSpLocks/>
          </p:cNvCxnSpPr>
          <p:nvPr/>
        </p:nvCxnSpPr>
        <p:spPr>
          <a:xfrm flipV="1">
            <a:off x="8279871" y="2243470"/>
            <a:ext cx="0" cy="4965404"/>
          </a:xfrm>
          <a:prstGeom prst="line">
            <a:avLst/>
          </a:prstGeom>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562F1960-1EE0-7AA2-5E0A-3994B3B96C5B}"/>
              </a:ext>
            </a:extLst>
          </p:cNvPr>
          <p:cNvSpPr txBox="1"/>
          <p:nvPr/>
        </p:nvSpPr>
        <p:spPr>
          <a:xfrm>
            <a:off x="9083895" y="6489038"/>
            <a:ext cx="2899145"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Patches to your container</a:t>
            </a:r>
          </a:p>
        </p:txBody>
      </p:sp>
    </p:spTree>
    <p:extLst>
      <p:ext uri="{BB962C8B-B14F-4D97-AF65-F5344CB8AC3E}">
        <p14:creationId xmlns:p14="http://schemas.microsoft.com/office/powerpoint/2010/main" val="54245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solidFill>
                  <a:srgbClr val="FB922D"/>
                </a:solidFill>
              </a:rPr>
              <a:t>Run a task </a:t>
            </a:r>
            <a:r>
              <a:rPr lang="en-US" dirty="0"/>
              <a:t>for simple standalone jobs</a:t>
            </a:r>
            <a:endParaRPr lang="en-US" dirty="0">
              <a:solidFill>
                <a:srgbClr val="FB922D"/>
              </a:solidFill>
            </a:endParaRP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run-task</a:t>
            </a:r>
          </a:p>
        </p:txBody>
      </p:sp>
      <p:pic>
        <p:nvPicPr>
          <p:cNvPr id="3" name="Graphic 2">
            <a:extLst>
              <a:ext uri="{FF2B5EF4-FFF2-40B4-BE49-F238E27FC236}">
                <a16:creationId xmlns:a16="http://schemas.microsoft.com/office/drawing/2014/main" id="{7200270D-EB8A-BD80-4652-AD28EFC8F1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881" y="3764323"/>
            <a:ext cx="1579727" cy="1579727"/>
          </a:xfrm>
          <a:prstGeom prst="rect">
            <a:avLst/>
          </a:prstGeom>
        </p:spPr>
      </p:pic>
      <p:sp>
        <p:nvSpPr>
          <p:cNvPr id="4" name="TextBox 3">
            <a:extLst>
              <a:ext uri="{FF2B5EF4-FFF2-40B4-BE49-F238E27FC236}">
                <a16:creationId xmlns:a16="http://schemas.microsoft.com/office/drawing/2014/main" id="{72ADC950-A77E-F374-E045-CE57D2F90D63}"/>
              </a:ext>
            </a:extLst>
          </p:cNvPr>
          <p:cNvSpPr txBox="1"/>
          <p:nvPr/>
        </p:nvSpPr>
        <p:spPr>
          <a:xfrm>
            <a:off x="596076" y="5432655"/>
            <a:ext cx="2849915" cy="830997"/>
          </a:xfrm>
          <a:prstGeom prst="rect">
            <a:avLst/>
          </a:prstGeom>
          <a:noFill/>
        </p:spPr>
        <p:txBody>
          <a:bodyPr wrap="square" rtlCol="0">
            <a:spAutoFit/>
          </a:bodyPr>
          <a:lstStyle/>
          <a:p>
            <a:pPr algn="ctr"/>
            <a:r>
              <a:rPr lang="en-US" sz="2400" dirty="0"/>
              <a:t>Amazon Elastic Container Service</a:t>
            </a:r>
          </a:p>
        </p:txBody>
      </p:sp>
      <p:grpSp>
        <p:nvGrpSpPr>
          <p:cNvPr id="7" name="Group 6">
            <a:extLst>
              <a:ext uri="{FF2B5EF4-FFF2-40B4-BE49-F238E27FC236}">
                <a16:creationId xmlns:a16="http://schemas.microsoft.com/office/drawing/2014/main" id="{F4F7A712-0672-80B1-F735-149D89A2F492}"/>
              </a:ext>
            </a:extLst>
          </p:cNvPr>
          <p:cNvGrpSpPr/>
          <p:nvPr/>
        </p:nvGrpSpPr>
        <p:grpSpPr>
          <a:xfrm>
            <a:off x="5040766" y="3882189"/>
            <a:ext cx="2849915" cy="2273413"/>
            <a:chOff x="7082218" y="2838893"/>
            <a:chExt cx="5251550" cy="4189228"/>
          </a:xfrm>
        </p:grpSpPr>
        <p:sp>
          <p:nvSpPr>
            <p:cNvPr id="8" name="Rectangle 7">
              <a:extLst>
                <a:ext uri="{FF2B5EF4-FFF2-40B4-BE49-F238E27FC236}">
                  <a16:creationId xmlns:a16="http://schemas.microsoft.com/office/drawing/2014/main" id="{41258888-3662-ED3D-08CF-9BBF7FC6341D}"/>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9" name="Graphic 5">
              <a:extLst>
                <a:ext uri="{FF2B5EF4-FFF2-40B4-BE49-F238E27FC236}">
                  <a16:creationId xmlns:a16="http://schemas.microsoft.com/office/drawing/2014/main" id="{EE24C199-B685-64F8-6727-E585A1988B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F64B2B7B-04A0-BF10-5335-0A3B86EA43EB}"/>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1" name="Rectangle 10">
              <a:extLst>
                <a:ext uri="{FF2B5EF4-FFF2-40B4-BE49-F238E27FC236}">
                  <a16:creationId xmlns:a16="http://schemas.microsoft.com/office/drawing/2014/main" id="{D6851B77-2A76-7A2A-8C35-5FFDBFB2C5EB}"/>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2" name="Rectangle 11">
              <a:extLst>
                <a:ext uri="{FF2B5EF4-FFF2-40B4-BE49-F238E27FC236}">
                  <a16:creationId xmlns:a16="http://schemas.microsoft.com/office/drawing/2014/main" id="{B3C8B926-AD83-AB42-95B5-1D30FA45A8E4}"/>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22" name="TextBox 21">
            <a:extLst>
              <a:ext uri="{FF2B5EF4-FFF2-40B4-BE49-F238E27FC236}">
                <a16:creationId xmlns:a16="http://schemas.microsoft.com/office/drawing/2014/main" id="{DF496401-5333-9626-304F-C241BB8740D6}"/>
              </a:ext>
            </a:extLst>
          </p:cNvPr>
          <p:cNvSpPr txBox="1"/>
          <p:nvPr/>
        </p:nvSpPr>
        <p:spPr>
          <a:xfrm>
            <a:off x="4824798" y="3161918"/>
            <a:ext cx="2635300"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production</a:t>
            </a:r>
          </a:p>
        </p:txBody>
      </p:sp>
      <p:sp>
        <p:nvSpPr>
          <p:cNvPr id="23" name="Rectangle 22">
            <a:extLst>
              <a:ext uri="{FF2B5EF4-FFF2-40B4-BE49-F238E27FC236}">
                <a16:creationId xmlns:a16="http://schemas.microsoft.com/office/drawing/2014/main" id="{B0D43BA4-E1A4-9086-F700-268D46028A97}"/>
              </a:ext>
            </a:extLst>
          </p:cNvPr>
          <p:cNvSpPr/>
          <p:nvPr/>
        </p:nvSpPr>
        <p:spPr>
          <a:xfrm>
            <a:off x="4890039" y="3764323"/>
            <a:ext cx="3158807" cy="2593947"/>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4" name="Straight Arrow Connector 23">
            <a:extLst>
              <a:ext uri="{FF2B5EF4-FFF2-40B4-BE49-F238E27FC236}">
                <a16:creationId xmlns:a16="http://schemas.microsoft.com/office/drawing/2014/main" id="{36BB286F-E2D1-7D03-3BD0-C09546AB6C32}"/>
              </a:ext>
            </a:extLst>
          </p:cNvPr>
          <p:cNvCxnSpPr>
            <a:cxnSpLocks/>
          </p:cNvCxnSpPr>
          <p:nvPr/>
        </p:nvCxnSpPr>
        <p:spPr>
          <a:xfrm>
            <a:off x="2785608" y="4949632"/>
            <a:ext cx="2697773"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B15F8AE0-CA8D-F657-2F69-9A1673AB562C}"/>
              </a:ext>
            </a:extLst>
          </p:cNvPr>
          <p:cNvSpPr txBox="1"/>
          <p:nvPr/>
        </p:nvSpPr>
        <p:spPr>
          <a:xfrm>
            <a:off x="2950563" y="3994189"/>
            <a:ext cx="1820093" cy="923330"/>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Select instance,</a:t>
            </a:r>
          </a:p>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request task launch</a:t>
            </a:r>
          </a:p>
        </p:txBody>
      </p:sp>
      <p:pic>
        <p:nvPicPr>
          <p:cNvPr id="28" name="Graphic 20">
            <a:extLst>
              <a:ext uri="{FF2B5EF4-FFF2-40B4-BE49-F238E27FC236}">
                <a16:creationId xmlns:a16="http://schemas.microsoft.com/office/drawing/2014/main" id="{6D89C430-564C-D7A7-4B5B-4098AB3109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93881" y="3309728"/>
            <a:ext cx="1347653" cy="134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2">
            <a:extLst>
              <a:ext uri="{FF2B5EF4-FFF2-40B4-BE49-F238E27FC236}">
                <a16:creationId xmlns:a16="http://schemas.microsoft.com/office/drawing/2014/main" id="{F0041CE1-7426-490E-9F0E-6AF82088523F}"/>
              </a:ext>
            </a:extLst>
          </p:cNvPr>
          <p:cNvSpPr txBox="1">
            <a:spLocks noChangeArrowheads="1"/>
          </p:cNvSpPr>
          <p:nvPr/>
        </p:nvSpPr>
        <p:spPr bwMode="auto">
          <a:xfrm>
            <a:off x="11292847" y="3369025"/>
            <a:ext cx="2755416" cy="1200329"/>
          </a:xfrm>
          <a:prstGeom prst="rect">
            <a:avLst/>
          </a:prstGeom>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400" dirty="0">
                <a:latin typeface="+mn-lt"/>
              </a:rPr>
              <a:t>Amazon Elastic Container Registry (Amazon ECR)</a:t>
            </a:r>
          </a:p>
        </p:txBody>
      </p:sp>
      <p:pic>
        <p:nvPicPr>
          <p:cNvPr id="30" name="Graphic 29">
            <a:extLst>
              <a:ext uri="{FF2B5EF4-FFF2-40B4-BE49-F238E27FC236}">
                <a16:creationId xmlns:a16="http://schemas.microsoft.com/office/drawing/2014/main" id="{B859816F-3CB4-90D8-BF80-4CA94D1F9C1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324898" y="4859968"/>
            <a:ext cx="968163" cy="968163"/>
          </a:xfrm>
          <a:prstGeom prst="rect">
            <a:avLst/>
          </a:prstGeom>
        </p:spPr>
      </p:pic>
      <p:sp>
        <p:nvSpPr>
          <p:cNvPr id="34" name="TextBox 33">
            <a:extLst>
              <a:ext uri="{FF2B5EF4-FFF2-40B4-BE49-F238E27FC236}">
                <a16:creationId xmlns:a16="http://schemas.microsoft.com/office/drawing/2014/main" id="{9DC21A91-1FC8-1A8B-CBB1-A4AB61885F31}"/>
              </a:ext>
            </a:extLst>
          </p:cNvPr>
          <p:cNvSpPr txBox="1"/>
          <p:nvPr/>
        </p:nvSpPr>
        <p:spPr>
          <a:xfrm>
            <a:off x="8883588" y="5434940"/>
            <a:ext cx="2126526" cy="923330"/>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Download and unpack container image</a:t>
            </a:r>
          </a:p>
        </p:txBody>
      </p:sp>
      <p:sp>
        <p:nvSpPr>
          <p:cNvPr id="35" name="Rectangle 34">
            <a:extLst>
              <a:ext uri="{FF2B5EF4-FFF2-40B4-BE49-F238E27FC236}">
                <a16:creationId xmlns:a16="http://schemas.microsoft.com/office/drawing/2014/main" id="{841030C2-1B22-D3CA-6FA9-FBC8A3541B63}"/>
              </a:ext>
            </a:extLst>
          </p:cNvPr>
          <p:cNvSpPr/>
          <p:nvPr/>
        </p:nvSpPr>
        <p:spPr>
          <a:xfrm>
            <a:off x="5167201" y="5186747"/>
            <a:ext cx="2602308" cy="32889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 Container</a:t>
            </a:r>
          </a:p>
        </p:txBody>
      </p:sp>
      <p:sp>
        <p:nvSpPr>
          <p:cNvPr id="37" name="Rectangle 36">
            <a:extLst>
              <a:ext uri="{FF2B5EF4-FFF2-40B4-BE49-F238E27FC236}">
                <a16:creationId xmlns:a16="http://schemas.microsoft.com/office/drawing/2014/main" id="{387A926E-9EE4-F245-52B6-297F22E6388F}"/>
              </a:ext>
            </a:extLst>
          </p:cNvPr>
          <p:cNvSpPr/>
          <p:nvPr/>
        </p:nvSpPr>
        <p:spPr>
          <a:xfrm>
            <a:off x="5187396" y="5619501"/>
            <a:ext cx="2561918" cy="409159"/>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cxnSp>
        <p:nvCxnSpPr>
          <p:cNvPr id="31" name="Straight Arrow Connector 30">
            <a:extLst>
              <a:ext uri="{FF2B5EF4-FFF2-40B4-BE49-F238E27FC236}">
                <a16:creationId xmlns:a16="http://schemas.microsoft.com/office/drawing/2014/main" id="{06A4B9A2-447E-6E03-2CB8-BA61E44B5650}"/>
              </a:ext>
            </a:extLst>
          </p:cNvPr>
          <p:cNvCxnSpPr>
            <a:cxnSpLocks/>
            <a:stCxn id="30" idx="1"/>
          </p:cNvCxnSpPr>
          <p:nvPr/>
        </p:nvCxnSpPr>
        <p:spPr>
          <a:xfrm flipH="1">
            <a:off x="7460098" y="5344050"/>
            <a:ext cx="3864800"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4894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solidFill>
                  <a:srgbClr val="FB922D"/>
                </a:solidFill>
              </a:rPr>
              <a:t>Create a service </a:t>
            </a:r>
            <a:r>
              <a:rPr lang="en-US" dirty="0"/>
              <a:t>for long running servers that must stay up</a:t>
            </a:r>
            <a:endParaRPr lang="en-US" dirty="0">
              <a:solidFill>
                <a:srgbClr val="FB922D"/>
              </a:solidFill>
            </a:endParaRP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create-service --desired-count 3</a:t>
            </a:r>
          </a:p>
        </p:txBody>
      </p:sp>
      <p:grpSp>
        <p:nvGrpSpPr>
          <p:cNvPr id="3" name="Group 2">
            <a:extLst>
              <a:ext uri="{FF2B5EF4-FFF2-40B4-BE49-F238E27FC236}">
                <a16:creationId xmlns:a16="http://schemas.microsoft.com/office/drawing/2014/main" id="{0F4C6720-1501-4207-80BB-630F0F6B394A}"/>
              </a:ext>
            </a:extLst>
          </p:cNvPr>
          <p:cNvGrpSpPr/>
          <p:nvPr/>
        </p:nvGrpSpPr>
        <p:grpSpPr>
          <a:xfrm>
            <a:off x="4487873" y="4194613"/>
            <a:ext cx="2849915" cy="2273413"/>
            <a:chOff x="7082218" y="2838893"/>
            <a:chExt cx="5251550" cy="4189228"/>
          </a:xfrm>
        </p:grpSpPr>
        <p:sp>
          <p:nvSpPr>
            <p:cNvPr id="4" name="Rectangle 3">
              <a:extLst>
                <a:ext uri="{FF2B5EF4-FFF2-40B4-BE49-F238E27FC236}">
                  <a16:creationId xmlns:a16="http://schemas.microsoft.com/office/drawing/2014/main" id="{F0D11344-A143-33BE-6583-6232C1735402}"/>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1D721155-A2B3-F83E-C2F6-4E9309EE8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9B6633C-1444-A478-BDB0-CE44565FE85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7" name="Rectangle 6">
              <a:extLst>
                <a:ext uri="{FF2B5EF4-FFF2-40B4-BE49-F238E27FC236}">
                  <a16:creationId xmlns:a16="http://schemas.microsoft.com/office/drawing/2014/main" id="{0E6BA48B-11CF-3397-A0F6-FA03A6B0DA09}"/>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8" name="Rectangle 7">
              <a:extLst>
                <a:ext uri="{FF2B5EF4-FFF2-40B4-BE49-F238E27FC236}">
                  <a16:creationId xmlns:a16="http://schemas.microsoft.com/office/drawing/2014/main" id="{F8CB8E17-BFAA-7D57-7235-DD7BD4F9F33A}"/>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9" name="TextBox 8">
            <a:extLst>
              <a:ext uri="{FF2B5EF4-FFF2-40B4-BE49-F238E27FC236}">
                <a16:creationId xmlns:a16="http://schemas.microsoft.com/office/drawing/2014/main" id="{DE052BAD-57CB-224B-C969-3C9B8F674B89}"/>
              </a:ext>
            </a:extLst>
          </p:cNvPr>
          <p:cNvSpPr txBox="1"/>
          <p:nvPr/>
        </p:nvSpPr>
        <p:spPr>
          <a:xfrm>
            <a:off x="4271905" y="3474342"/>
            <a:ext cx="2635300"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production</a:t>
            </a:r>
          </a:p>
        </p:txBody>
      </p:sp>
      <p:sp>
        <p:nvSpPr>
          <p:cNvPr id="10" name="Rectangle 9">
            <a:extLst>
              <a:ext uri="{FF2B5EF4-FFF2-40B4-BE49-F238E27FC236}">
                <a16:creationId xmlns:a16="http://schemas.microsoft.com/office/drawing/2014/main" id="{185D97BA-6C50-C626-83D9-816BA89932D4}"/>
              </a:ext>
            </a:extLst>
          </p:cNvPr>
          <p:cNvSpPr/>
          <p:nvPr/>
        </p:nvSpPr>
        <p:spPr>
          <a:xfrm>
            <a:off x="4337147" y="4076747"/>
            <a:ext cx="6220984" cy="2593947"/>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C394BAD-23B7-E1D2-438A-78778823486F}"/>
              </a:ext>
            </a:extLst>
          </p:cNvPr>
          <p:cNvSpPr/>
          <p:nvPr/>
        </p:nvSpPr>
        <p:spPr>
          <a:xfrm>
            <a:off x="4614308" y="5499171"/>
            <a:ext cx="2602308" cy="32889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 Container</a:t>
            </a:r>
          </a:p>
        </p:txBody>
      </p:sp>
      <p:grpSp>
        <p:nvGrpSpPr>
          <p:cNvPr id="14" name="Group 13">
            <a:extLst>
              <a:ext uri="{FF2B5EF4-FFF2-40B4-BE49-F238E27FC236}">
                <a16:creationId xmlns:a16="http://schemas.microsoft.com/office/drawing/2014/main" id="{F8E5DAFA-EEA2-183F-3C0C-9FF3B5091F8A}"/>
              </a:ext>
            </a:extLst>
          </p:cNvPr>
          <p:cNvGrpSpPr/>
          <p:nvPr/>
        </p:nvGrpSpPr>
        <p:grpSpPr>
          <a:xfrm>
            <a:off x="7500055" y="4194613"/>
            <a:ext cx="2849915" cy="2273413"/>
            <a:chOff x="7082218" y="2838893"/>
            <a:chExt cx="5251550" cy="4189228"/>
          </a:xfrm>
        </p:grpSpPr>
        <p:sp>
          <p:nvSpPr>
            <p:cNvPr id="15" name="Rectangle 14">
              <a:extLst>
                <a:ext uri="{FF2B5EF4-FFF2-40B4-BE49-F238E27FC236}">
                  <a16:creationId xmlns:a16="http://schemas.microsoft.com/office/drawing/2014/main" id="{0EF0B875-F070-DDD6-4D35-4920BD9F311C}"/>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6" name="Graphic 5">
              <a:extLst>
                <a:ext uri="{FF2B5EF4-FFF2-40B4-BE49-F238E27FC236}">
                  <a16:creationId xmlns:a16="http://schemas.microsoft.com/office/drawing/2014/main" id="{D3E25558-25A5-163D-5F2F-F108B96800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5D486794-2997-5EC3-1446-B8D920D5001D}"/>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8" name="Rectangle 17">
              <a:extLst>
                <a:ext uri="{FF2B5EF4-FFF2-40B4-BE49-F238E27FC236}">
                  <a16:creationId xmlns:a16="http://schemas.microsoft.com/office/drawing/2014/main" id="{1181ED44-1835-EFBA-3A03-BEC656CD7509}"/>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9" name="Rectangle 18">
              <a:extLst>
                <a:ext uri="{FF2B5EF4-FFF2-40B4-BE49-F238E27FC236}">
                  <a16:creationId xmlns:a16="http://schemas.microsoft.com/office/drawing/2014/main" id="{AA02DF93-A2A8-0C14-7E89-DF5813BBE38A}"/>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20" name="Rectangle 19">
            <a:extLst>
              <a:ext uri="{FF2B5EF4-FFF2-40B4-BE49-F238E27FC236}">
                <a16:creationId xmlns:a16="http://schemas.microsoft.com/office/drawing/2014/main" id="{1663D1F3-176C-3070-A043-A67841EF7EBC}"/>
              </a:ext>
            </a:extLst>
          </p:cNvPr>
          <p:cNvSpPr/>
          <p:nvPr/>
        </p:nvSpPr>
        <p:spPr>
          <a:xfrm>
            <a:off x="7626490" y="5499171"/>
            <a:ext cx="2602308" cy="32889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 Container</a:t>
            </a:r>
          </a:p>
        </p:txBody>
      </p:sp>
      <p:sp>
        <p:nvSpPr>
          <p:cNvPr id="21" name="Rectangle 20">
            <a:extLst>
              <a:ext uri="{FF2B5EF4-FFF2-40B4-BE49-F238E27FC236}">
                <a16:creationId xmlns:a16="http://schemas.microsoft.com/office/drawing/2014/main" id="{8FB008FE-2816-3BFC-57F8-AC1D45C9936B}"/>
              </a:ext>
            </a:extLst>
          </p:cNvPr>
          <p:cNvSpPr/>
          <p:nvPr/>
        </p:nvSpPr>
        <p:spPr>
          <a:xfrm>
            <a:off x="7646685" y="5931925"/>
            <a:ext cx="2561918" cy="409159"/>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sp>
        <p:nvSpPr>
          <p:cNvPr id="22" name="Rectangle 21">
            <a:extLst>
              <a:ext uri="{FF2B5EF4-FFF2-40B4-BE49-F238E27FC236}">
                <a16:creationId xmlns:a16="http://schemas.microsoft.com/office/drawing/2014/main" id="{40508C28-FF48-2D9B-97A0-D1B73F3B0705}"/>
              </a:ext>
            </a:extLst>
          </p:cNvPr>
          <p:cNvSpPr/>
          <p:nvPr/>
        </p:nvSpPr>
        <p:spPr>
          <a:xfrm>
            <a:off x="4614308" y="5891862"/>
            <a:ext cx="2602308" cy="32889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 Container</a:t>
            </a:r>
          </a:p>
        </p:txBody>
      </p:sp>
      <p:pic>
        <p:nvPicPr>
          <p:cNvPr id="23" name="Graphic 22">
            <a:extLst>
              <a:ext uri="{FF2B5EF4-FFF2-40B4-BE49-F238E27FC236}">
                <a16:creationId xmlns:a16="http://schemas.microsoft.com/office/drawing/2014/main" id="{FE514D9C-4649-A918-F916-63FF4F43D6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50599" y="4076747"/>
            <a:ext cx="1579727" cy="1579727"/>
          </a:xfrm>
          <a:prstGeom prst="rect">
            <a:avLst/>
          </a:prstGeom>
        </p:spPr>
      </p:pic>
      <p:sp>
        <p:nvSpPr>
          <p:cNvPr id="24" name="TextBox 23">
            <a:extLst>
              <a:ext uri="{FF2B5EF4-FFF2-40B4-BE49-F238E27FC236}">
                <a16:creationId xmlns:a16="http://schemas.microsoft.com/office/drawing/2014/main" id="{CF3AD18D-E465-A8DF-5129-909422706687}"/>
              </a:ext>
            </a:extLst>
          </p:cNvPr>
          <p:cNvSpPr txBox="1"/>
          <p:nvPr/>
        </p:nvSpPr>
        <p:spPr>
          <a:xfrm>
            <a:off x="640794" y="5745079"/>
            <a:ext cx="2849915" cy="830997"/>
          </a:xfrm>
          <a:prstGeom prst="rect">
            <a:avLst/>
          </a:prstGeom>
          <a:noFill/>
        </p:spPr>
        <p:txBody>
          <a:bodyPr wrap="square" rtlCol="0">
            <a:spAutoFit/>
          </a:bodyPr>
          <a:lstStyle/>
          <a:p>
            <a:pPr algn="ctr"/>
            <a:r>
              <a:rPr lang="en-US" sz="2400" dirty="0"/>
              <a:t>Amazon Elastic Container Service</a:t>
            </a:r>
          </a:p>
        </p:txBody>
      </p:sp>
      <p:sp>
        <p:nvSpPr>
          <p:cNvPr id="42" name="TextBox 41">
            <a:extLst>
              <a:ext uri="{FF2B5EF4-FFF2-40B4-BE49-F238E27FC236}">
                <a16:creationId xmlns:a16="http://schemas.microsoft.com/office/drawing/2014/main" id="{16B922B5-A2B2-4C6D-07EE-F0F0F70EA862}"/>
              </a:ext>
            </a:extLst>
          </p:cNvPr>
          <p:cNvSpPr txBox="1"/>
          <p:nvPr/>
        </p:nvSpPr>
        <p:spPr>
          <a:xfrm>
            <a:off x="10822757" y="4526451"/>
            <a:ext cx="2557044" cy="1477328"/>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Spread tasks across available capacity, optionally packing containers densely onto EC2 instances</a:t>
            </a:r>
          </a:p>
        </p:txBody>
      </p:sp>
      <p:cxnSp>
        <p:nvCxnSpPr>
          <p:cNvPr id="44" name="Elbow Connector 43">
            <a:extLst>
              <a:ext uri="{FF2B5EF4-FFF2-40B4-BE49-F238E27FC236}">
                <a16:creationId xmlns:a16="http://schemas.microsoft.com/office/drawing/2014/main" id="{2CDB35F6-6BE4-C78F-FFCD-8C6A4C54323B}"/>
              </a:ext>
            </a:extLst>
          </p:cNvPr>
          <p:cNvCxnSpPr>
            <a:stCxn id="24" idx="2"/>
            <a:endCxn id="4" idx="2"/>
          </p:cNvCxnSpPr>
          <p:nvPr/>
        </p:nvCxnSpPr>
        <p:spPr>
          <a:xfrm rot="5400000" flipH="1" flipV="1">
            <a:off x="3938151" y="4595626"/>
            <a:ext cx="108050" cy="3852849"/>
          </a:xfrm>
          <a:prstGeom prst="bentConnector3">
            <a:avLst>
              <a:gd name="adj1" fmla="val -615027"/>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Elbow Connector 44">
            <a:extLst>
              <a:ext uri="{FF2B5EF4-FFF2-40B4-BE49-F238E27FC236}">
                <a16:creationId xmlns:a16="http://schemas.microsoft.com/office/drawing/2014/main" id="{86AFBBC9-CCF8-166C-25FC-3F109461C018}"/>
              </a:ext>
            </a:extLst>
          </p:cNvPr>
          <p:cNvCxnSpPr>
            <a:cxnSpLocks/>
            <a:stCxn id="24" idx="2"/>
            <a:endCxn id="15" idx="2"/>
          </p:cNvCxnSpPr>
          <p:nvPr/>
        </p:nvCxnSpPr>
        <p:spPr>
          <a:xfrm rot="5400000" flipH="1" flipV="1">
            <a:off x="5444242" y="3089535"/>
            <a:ext cx="108050" cy="6865031"/>
          </a:xfrm>
          <a:prstGeom prst="bentConnector3">
            <a:avLst>
              <a:gd name="adj1" fmla="val -624868"/>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EDE93999-7463-F00E-2D51-E6BD6171B127}"/>
              </a:ext>
            </a:extLst>
          </p:cNvPr>
          <p:cNvSpPr txBox="1"/>
          <p:nvPr/>
        </p:nvSpPr>
        <p:spPr>
          <a:xfrm>
            <a:off x="4904710" y="6746076"/>
            <a:ext cx="1187113"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2 tasks</a:t>
            </a:r>
          </a:p>
        </p:txBody>
      </p:sp>
      <p:sp>
        <p:nvSpPr>
          <p:cNvPr id="51" name="TextBox 50">
            <a:extLst>
              <a:ext uri="{FF2B5EF4-FFF2-40B4-BE49-F238E27FC236}">
                <a16:creationId xmlns:a16="http://schemas.microsoft.com/office/drawing/2014/main" id="{0C1ADA36-69AB-F359-AE38-DBDEC5B2D689}"/>
              </a:ext>
            </a:extLst>
          </p:cNvPr>
          <p:cNvSpPr txBox="1"/>
          <p:nvPr/>
        </p:nvSpPr>
        <p:spPr>
          <a:xfrm>
            <a:off x="7942670" y="6746657"/>
            <a:ext cx="1187113"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1 task</a:t>
            </a:r>
          </a:p>
        </p:txBody>
      </p:sp>
    </p:spTree>
    <p:extLst>
      <p:ext uri="{BB962C8B-B14F-4D97-AF65-F5344CB8AC3E}">
        <p14:creationId xmlns:p14="http://schemas.microsoft.com/office/powerpoint/2010/main" val="2224848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Services automatically </a:t>
            </a:r>
            <a:r>
              <a:rPr lang="en-US" dirty="0">
                <a:solidFill>
                  <a:srgbClr val="FB922D"/>
                </a:solidFill>
              </a:rPr>
              <a:t>replace crashed or lost tasks </a:t>
            </a:r>
            <a:r>
              <a:rPr lang="en-US" dirty="0"/>
              <a:t>to maintain availability</a:t>
            </a:r>
          </a:p>
        </p:txBody>
      </p:sp>
      <p:grpSp>
        <p:nvGrpSpPr>
          <p:cNvPr id="3" name="Group 2">
            <a:extLst>
              <a:ext uri="{FF2B5EF4-FFF2-40B4-BE49-F238E27FC236}">
                <a16:creationId xmlns:a16="http://schemas.microsoft.com/office/drawing/2014/main" id="{0F4C6720-1501-4207-80BB-630F0F6B394A}"/>
              </a:ext>
            </a:extLst>
          </p:cNvPr>
          <p:cNvGrpSpPr/>
          <p:nvPr/>
        </p:nvGrpSpPr>
        <p:grpSpPr>
          <a:xfrm>
            <a:off x="4147631" y="3641720"/>
            <a:ext cx="2849915" cy="2273413"/>
            <a:chOff x="7082218" y="2838893"/>
            <a:chExt cx="5251550" cy="4189228"/>
          </a:xfrm>
        </p:grpSpPr>
        <p:sp>
          <p:nvSpPr>
            <p:cNvPr id="4" name="Rectangle 3">
              <a:extLst>
                <a:ext uri="{FF2B5EF4-FFF2-40B4-BE49-F238E27FC236}">
                  <a16:creationId xmlns:a16="http://schemas.microsoft.com/office/drawing/2014/main" id="{F0D11344-A143-33BE-6583-6232C1735402}"/>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1D721155-A2B3-F83E-C2F6-4E9309EE8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9B6633C-1444-A478-BDB0-CE44565FE85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7" name="Rectangle 6">
              <a:extLst>
                <a:ext uri="{FF2B5EF4-FFF2-40B4-BE49-F238E27FC236}">
                  <a16:creationId xmlns:a16="http://schemas.microsoft.com/office/drawing/2014/main" id="{0E6BA48B-11CF-3397-A0F6-FA03A6B0DA09}"/>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8" name="Rectangle 7">
              <a:extLst>
                <a:ext uri="{FF2B5EF4-FFF2-40B4-BE49-F238E27FC236}">
                  <a16:creationId xmlns:a16="http://schemas.microsoft.com/office/drawing/2014/main" id="{F8CB8E17-BFAA-7D57-7235-DD7BD4F9F33A}"/>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9" name="TextBox 8">
            <a:extLst>
              <a:ext uri="{FF2B5EF4-FFF2-40B4-BE49-F238E27FC236}">
                <a16:creationId xmlns:a16="http://schemas.microsoft.com/office/drawing/2014/main" id="{DE052BAD-57CB-224B-C969-3C9B8F674B89}"/>
              </a:ext>
            </a:extLst>
          </p:cNvPr>
          <p:cNvSpPr txBox="1"/>
          <p:nvPr/>
        </p:nvSpPr>
        <p:spPr>
          <a:xfrm>
            <a:off x="3931663" y="2921449"/>
            <a:ext cx="2635300"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production</a:t>
            </a:r>
          </a:p>
        </p:txBody>
      </p:sp>
      <p:sp>
        <p:nvSpPr>
          <p:cNvPr id="10" name="Rectangle 9">
            <a:extLst>
              <a:ext uri="{FF2B5EF4-FFF2-40B4-BE49-F238E27FC236}">
                <a16:creationId xmlns:a16="http://schemas.microsoft.com/office/drawing/2014/main" id="{185D97BA-6C50-C626-83D9-816BA89932D4}"/>
              </a:ext>
            </a:extLst>
          </p:cNvPr>
          <p:cNvSpPr/>
          <p:nvPr/>
        </p:nvSpPr>
        <p:spPr>
          <a:xfrm>
            <a:off x="3996905" y="3523854"/>
            <a:ext cx="6220984" cy="2593947"/>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C394BAD-23B7-E1D2-438A-78778823486F}"/>
              </a:ext>
            </a:extLst>
          </p:cNvPr>
          <p:cNvSpPr/>
          <p:nvPr/>
        </p:nvSpPr>
        <p:spPr>
          <a:xfrm>
            <a:off x="4274066" y="4946278"/>
            <a:ext cx="2602308" cy="328895"/>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Crashed Container</a:t>
            </a:r>
          </a:p>
        </p:txBody>
      </p:sp>
      <p:grpSp>
        <p:nvGrpSpPr>
          <p:cNvPr id="14" name="Group 13">
            <a:extLst>
              <a:ext uri="{FF2B5EF4-FFF2-40B4-BE49-F238E27FC236}">
                <a16:creationId xmlns:a16="http://schemas.microsoft.com/office/drawing/2014/main" id="{F8E5DAFA-EEA2-183F-3C0C-9FF3B5091F8A}"/>
              </a:ext>
            </a:extLst>
          </p:cNvPr>
          <p:cNvGrpSpPr/>
          <p:nvPr/>
        </p:nvGrpSpPr>
        <p:grpSpPr>
          <a:xfrm>
            <a:off x="7159813" y="3641720"/>
            <a:ext cx="2849915" cy="2273413"/>
            <a:chOff x="7082218" y="2838893"/>
            <a:chExt cx="5251550" cy="4189228"/>
          </a:xfrm>
        </p:grpSpPr>
        <p:sp>
          <p:nvSpPr>
            <p:cNvPr id="15" name="Rectangle 14">
              <a:extLst>
                <a:ext uri="{FF2B5EF4-FFF2-40B4-BE49-F238E27FC236}">
                  <a16:creationId xmlns:a16="http://schemas.microsoft.com/office/drawing/2014/main" id="{0EF0B875-F070-DDD6-4D35-4920BD9F311C}"/>
                </a:ext>
              </a:extLst>
            </p:cNvPr>
            <p:cNvSpPr/>
            <p:nvPr/>
          </p:nvSpPr>
          <p:spPr>
            <a:xfrm>
              <a:off x="7103483" y="2860158"/>
              <a:ext cx="5230285" cy="4167963"/>
            </a:xfrm>
            <a:prstGeom prst="rect">
              <a:avLst/>
            </a:prstGeom>
            <a:noFill/>
            <a:ln w="50800">
              <a:solidFill>
                <a:schemeClr val="tx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6" name="Graphic 5">
              <a:extLst>
                <a:ext uri="{FF2B5EF4-FFF2-40B4-BE49-F238E27FC236}">
                  <a16:creationId xmlns:a16="http://schemas.microsoft.com/office/drawing/2014/main" id="{D3E25558-25A5-163D-5F2F-F108B96800B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5D486794-2997-5EC3-1446-B8D920D5001D}"/>
                </a:ext>
              </a:extLst>
            </p:cNvPr>
            <p:cNvSpPr txBox="1"/>
            <p:nvPr/>
          </p:nvSpPr>
          <p:spPr>
            <a:xfrm>
              <a:off x="7994979" y="3045276"/>
              <a:ext cx="4078291" cy="567142"/>
            </a:xfrm>
            <a:prstGeom prst="rect">
              <a:avLst/>
            </a:prstGeom>
            <a:noFill/>
          </p:spPr>
          <p:txBody>
            <a:bodyPr wrap="square" rtlCol="0">
              <a:spAutoFit/>
            </a:bodyPr>
            <a:lstStyle/>
            <a:p>
              <a:r>
                <a:rPr lang="en-US" sz="1400" dirty="0"/>
                <a:t>Terminated EC2 instance</a:t>
              </a:r>
            </a:p>
          </p:txBody>
        </p:sp>
        <p:sp>
          <p:nvSpPr>
            <p:cNvPr id="18" name="Rectangle 17">
              <a:extLst>
                <a:ext uri="{FF2B5EF4-FFF2-40B4-BE49-F238E27FC236}">
                  <a16:creationId xmlns:a16="http://schemas.microsoft.com/office/drawing/2014/main" id="{1181ED44-1835-EFBA-3A03-BEC656CD7509}"/>
                </a:ext>
              </a:extLst>
            </p:cNvPr>
            <p:cNvSpPr/>
            <p:nvPr/>
          </p:nvSpPr>
          <p:spPr>
            <a:xfrm>
              <a:off x="7315200" y="3793408"/>
              <a:ext cx="4795284" cy="606056"/>
            </a:xfrm>
            <a:prstGeom prst="rect">
              <a:avLst/>
            </a:prstGeom>
            <a:solidFill>
              <a:schemeClr val="tx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9" name="Rectangle 18">
              <a:extLst>
                <a:ext uri="{FF2B5EF4-FFF2-40B4-BE49-F238E27FC236}">
                  <a16:creationId xmlns:a16="http://schemas.microsoft.com/office/drawing/2014/main" id="{AA02DF93-A2A8-0C14-7E89-DF5813BBE38A}"/>
                </a:ext>
              </a:extLst>
            </p:cNvPr>
            <p:cNvSpPr/>
            <p:nvPr/>
          </p:nvSpPr>
          <p:spPr>
            <a:xfrm>
              <a:off x="7315200" y="4510474"/>
              <a:ext cx="4795284" cy="606056"/>
            </a:xfrm>
            <a:prstGeom prst="rect">
              <a:avLst/>
            </a:prstGeom>
            <a:solidFill>
              <a:schemeClr val="tx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20" name="Rectangle 19">
            <a:extLst>
              <a:ext uri="{FF2B5EF4-FFF2-40B4-BE49-F238E27FC236}">
                <a16:creationId xmlns:a16="http://schemas.microsoft.com/office/drawing/2014/main" id="{1663D1F3-176C-3070-A043-A67841EF7EBC}"/>
              </a:ext>
            </a:extLst>
          </p:cNvPr>
          <p:cNvSpPr/>
          <p:nvPr/>
        </p:nvSpPr>
        <p:spPr>
          <a:xfrm>
            <a:off x="7286248" y="4946278"/>
            <a:ext cx="2602308" cy="328895"/>
          </a:xfrm>
          <a:prstGeom prst="rect">
            <a:avLst/>
          </a:prstGeom>
          <a:solidFill>
            <a:schemeClr val="tx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 Container</a:t>
            </a:r>
          </a:p>
        </p:txBody>
      </p:sp>
      <p:sp>
        <p:nvSpPr>
          <p:cNvPr id="21" name="Rectangle 20">
            <a:extLst>
              <a:ext uri="{FF2B5EF4-FFF2-40B4-BE49-F238E27FC236}">
                <a16:creationId xmlns:a16="http://schemas.microsoft.com/office/drawing/2014/main" id="{8FB008FE-2816-3BFC-57F8-AC1D45C9936B}"/>
              </a:ext>
            </a:extLst>
          </p:cNvPr>
          <p:cNvSpPr/>
          <p:nvPr/>
        </p:nvSpPr>
        <p:spPr>
          <a:xfrm>
            <a:off x="7306443" y="5379032"/>
            <a:ext cx="2561918" cy="409159"/>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sp>
        <p:nvSpPr>
          <p:cNvPr id="22" name="Rectangle 21">
            <a:extLst>
              <a:ext uri="{FF2B5EF4-FFF2-40B4-BE49-F238E27FC236}">
                <a16:creationId xmlns:a16="http://schemas.microsoft.com/office/drawing/2014/main" id="{40508C28-FF48-2D9B-97A0-D1B73F3B0705}"/>
              </a:ext>
            </a:extLst>
          </p:cNvPr>
          <p:cNvSpPr/>
          <p:nvPr/>
        </p:nvSpPr>
        <p:spPr>
          <a:xfrm>
            <a:off x="4274066" y="5338969"/>
            <a:ext cx="2602308" cy="32889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Your Task Container</a:t>
            </a:r>
          </a:p>
        </p:txBody>
      </p:sp>
      <p:cxnSp>
        <p:nvCxnSpPr>
          <p:cNvPr id="25" name="Straight Arrow Connector 24">
            <a:extLst>
              <a:ext uri="{FF2B5EF4-FFF2-40B4-BE49-F238E27FC236}">
                <a16:creationId xmlns:a16="http://schemas.microsoft.com/office/drawing/2014/main" id="{300F4C61-F82A-F760-FE51-86C9DD699D07}"/>
              </a:ext>
            </a:extLst>
          </p:cNvPr>
          <p:cNvCxnSpPr/>
          <p:nvPr/>
        </p:nvCxnSpPr>
        <p:spPr>
          <a:xfrm>
            <a:off x="3072809" y="5114260"/>
            <a:ext cx="1330003"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BDEE9942-BD8C-8033-A97C-5683C1569E8A}"/>
              </a:ext>
            </a:extLst>
          </p:cNvPr>
          <p:cNvSpPr txBox="1"/>
          <p:nvPr/>
        </p:nvSpPr>
        <p:spPr>
          <a:xfrm>
            <a:off x="734107" y="4363369"/>
            <a:ext cx="2492926" cy="2031325"/>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ECS Agent reports crashed container to ECS. ECS decides where to replace it:</a:t>
            </a:r>
            <a:br>
              <a:rPr lang="en-US" sz="1800" dirty="0">
                <a:latin typeface="Amazon Ember" panose="020B0603020204020204" pitchFamily="34" charset="0"/>
                <a:ea typeface="Amazon Ember" panose="020B0603020204020204" pitchFamily="34" charset="0"/>
                <a:cs typeface="Amazon Ember" panose="020B0603020204020204" pitchFamily="34" charset="0"/>
              </a:rPr>
            </a:br>
            <a:r>
              <a:rPr lang="en-US" sz="1800" dirty="0">
                <a:latin typeface="Amazon Ember" panose="020B0603020204020204" pitchFamily="34" charset="0"/>
                <a:ea typeface="Amazon Ember" panose="020B0603020204020204" pitchFamily="34" charset="0"/>
                <a:cs typeface="Amazon Ember" panose="020B0603020204020204" pitchFamily="34" charset="0"/>
              </a:rPr>
              <a:t>on the same EC2 or on a different EC2 instance?</a:t>
            </a:r>
          </a:p>
        </p:txBody>
      </p:sp>
      <p:cxnSp>
        <p:nvCxnSpPr>
          <p:cNvPr id="27" name="Straight Arrow Connector 26">
            <a:extLst>
              <a:ext uri="{FF2B5EF4-FFF2-40B4-BE49-F238E27FC236}">
                <a16:creationId xmlns:a16="http://schemas.microsoft.com/office/drawing/2014/main" id="{59E5DB00-7A5E-08C5-9F3D-E358EEC91515}"/>
              </a:ext>
            </a:extLst>
          </p:cNvPr>
          <p:cNvCxnSpPr>
            <a:cxnSpLocks/>
          </p:cNvCxnSpPr>
          <p:nvPr/>
        </p:nvCxnSpPr>
        <p:spPr>
          <a:xfrm flipH="1">
            <a:off x="9774772" y="3908522"/>
            <a:ext cx="1210765" cy="5639"/>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04AB9540-300B-0B64-06EB-D034B241FC41}"/>
              </a:ext>
            </a:extLst>
          </p:cNvPr>
          <p:cNvSpPr txBox="1"/>
          <p:nvPr/>
        </p:nvSpPr>
        <p:spPr>
          <a:xfrm>
            <a:off x="10985537" y="3228610"/>
            <a:ext cx="2492926" cy="2585323"/>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ECS sees that an entire EC2 instance has been terminated. If it was running any service linked tasks then those most be restarted on another available EC2 instance.</a:t>
            </a:r>
          </a:p>
        </p:txBody>
      </p:sp>
    </p:spTree>
    <p:extLst>
      <p:ext uri="{BB962C8B-B14F-4D97-AF65-F5344CB8AC3E}">
        <p14:creationId xmlns:p14="http://schemas.microsoft.com/office/powerpoint/2010/main" val="799675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815608"/>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solidFill>
                  <a:srgbClr val="FB922D"/>
                </a:solidFill>
              </a:rPr>
              <a:t>Update a service </a:t>
            </a:r>
            <a:r>
              <a:rPr lang="en-US" dirty="0"/>
              <a:t>to deploy a new task definition revision</a:t>
            </a:r>
            <a:endParaRPr lang="en-US" dirty="0">
              <a:solidFill>
                <a:srgbClr val="FB922D"/>
              </a:solidFill>
            </a:endParaRPr>
          </a:p>
        </p:txBody>
      </p:sp>
      <p:sp>
        <p:nvSpPr>
          <p:cNvPr id="13" name="TextBox 12">
            <a:extLst>
              <a:ext uri="{FF2B5EF4-FFF2-40B4-BE49-F238E27FC236}">
                <a16:creationId xmlns:a16="http://schemas.microsoft.com/office/drawing/2014/main" id="{6CC7A177-363C-F0C6-B310-6DB9763757D5}"/>
              </a:ext>
            </a:extLst>
          </p:cNvPr>
          <p:cNvSpPr txBox="1"/>
          <p:nvPr/>
        </p:nvSpPr>
        <p:spPr>
          <a:xfrm>
            <a:off x="678604" y="1558906"/>
            <a:ext cx="12162285" cy="815608"/>
          </a:xfrm>
          <a:prstGeom prst="rect">
            <a:avLst/>
          </a:prstGeom>
          <a:solidFill>
            <a:srgbClr val="595A5D"/>
          </a:solidFill>
        </p:spPr>
        <p:txBody>
          <a:bodyPr wrap="square" lIns="274320" tIns="182880" rIns="274320" bIns="182880" rtlCol="0">
            <a:spAutoFit/>
          </a:bodyPr>
          <a:lstStyle/>
          <a:p>
            <a:pPr algn="l"/>
            <a:r>
              <a:rPr lang="en-US" sz="2900" dirty="0" err="1">
                <a:latin typeface="Menlo" panose="020B0609030804020204" pitchFamily="49" charset="0"/>
                <a:ea typeface="Menlo" panose="020B0609030804020204" pitchFamily="49" charset="0"/>
                <a:cs typeface="Menlo" panose="020B0609030804020204" pitchFamily="49" charset="0"/>
              </a:rPr>
              <a:t>aws</a:t>
            </a:r>
            <a:r>
              <a:rPr lang="en-US" sz="2900" dirty="0">
                <a:latin typeface="Menlo" panose="020B0609030804020204" pitchFamily="49" charset="0"/>
                <a:ea typeface="Menlo" panose="020B0609030804020204" pitchFamily="49" charset="0"/>
                <a:cs typeface="Menlo" panose="020B0609030804020204" pitchFamily="49" charset="0"/>
              </a:rPr>
              <a:t> </a:t>
            </a:r>
            <a:r>
              <a:rPr lang="en-US" sz="2900" dirty="0" err="1">
                <a:latin typeface="Menlo" panose="020B0609030804020204" pitchFamily="49" charset="0"/>
                <a:ea typeface="Menlo" panose="020B0609030804020204" pitchFamily="49" charset="0"/>
                <a:cs typeface="Menlo" panose="020B0609030804020204" pitchFamily="49" charset="0"/>
              </a:rPr>
              <a:t>ecs</a:t>
            </a:r>
            <a:r>
              <a:rPr lang="en-US" sz="2900" dirty="0">
                <a:latin typeface="Menlo" panose="020B0609030804020204" pitchFamily="49" charset="0"/>
                <a:ea typeface="Menlo" panose="020B0609030804020204" pitchFamily="49" charset="0"/>
                <a:cs typeface="Menlo" panose="020B0609030804020204" pitchFamily="49" charset="0"/>
              </a:rPr>
              <a:t> update-service</a:t>
            </a:r>
          </a:p>
        </p:txBody>
      </p:sp>
      <p:grpSp>
        <p:nvGrpSpPr>
          <p:cNvPr id="3" name="Group 2">
            <a:extLst>
              <a:ext uri="{FF2B5EF4-FFF2-40B4-BE49-F238E27FC236}">
                <a16:creationId xmlns:a16="http://schemas.microsoft.com/office/drawing/2014/main" id="{5D3902A0-1647-C897-280E-2EBB19751F5D}"/>
              </a:ext>
            </a:extLst>
          </p:cNvPr>
          <p:cNvGrpSpPr/>
          <p:nvPr/>
        </p:nvGrpSpPr>
        <p:grpSpPr>
          <a:xfrm>
            <a:off x="969000" y="4035573"/>
            <a:ext cx="2849915" cy="2273413"/>
            <a:chOff x="7082218" y="2838893"/>
            <a:chExt cx="5251550" cy="4189228"/>
          </a:xfrm>
        </p:grpSpPr>
        <p:sp>
          <p:nvSpPr>
            <p:cNvPr id="4" name="Rectangle 3">
              <a:extLst>
                <a:ext uri="{FF2B5EF4-FFF2-40B4-BE49-F238E27FC236}">
                  <a16:creationId xmlns:a16="http://schemas.microsoft.com/office/drawing/2014/main" id="{8D906506-5BA3-8D68-FF67-28764880A861}"/>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25106C87-D26F-5F5C-8826-07B81063F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5F288EE-ECFC-D69B-5717-C7EF03D88E3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7" name="Rectangle 6">
              <a:extLst>
                <a:ext uri="{FF2B5EF4-FFF2-40B4-BE49-F238E27FC236}">
                  <a16:creationId xmlns:a16="http://schemas.microsoft.com/office/drawing/2014/main" id="{2DD21B90-65D0-67F8-C9BC-05489FB305FA}"/>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8" name="Rectangle 7">
              <a:extLst>
                <a:ext uri="{FF2B5EF4-FFF2-40B4-BE49-F238E27FC236}">
                  <a16:creationId xmlns:a16="http://schemas.microsoft.com/office/drawing/2014/main" id="{AB4219C7-BC2B-FCA1-7F59-8583000C1EC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sp>
          <p:nvSpPr>
            <p:cNvPr id="9" name="Rectangle 8">
              <a:extLst>
                <a:ext uri="{FF2B5EF4-FFF2-40B4-BE49-F238E27FC236}">
                  <a16:creationId xmlns:a16="http://schemas.microsoft.com/office/drawing/2014/main" id="{4CEDB95E-2E77-6D7E-CDBA-EEEFDF3EFC7E}"/>
                </a:ext>
              </a:extLst>
            </p:cNvPr>
            <p:cNvSpPr/>
            <p:nvPr/>
          </p:nvSpPr>
          <p:spPr>
            <a:xfrm>
              <a:off x="7358196" y="6227704"/>
              <a:ext cx="4720857" cy="606056"/>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grpSp>
      <p:grpSp>
        <p:nvGrpSpPr>
          <p:cNvPr id="10" name="Group 9">
            <a:extLst>
              <a:ext uri="{FF2B5EF4-FFF2-40B4-BE49-F238E27FC236}">
                <a16:creationId xmlns:a16="http://schemas.microsoft.com/office/drawing/2014/main" id="{FF87422D-ABB7-BFF0-0836-17F7C168D0A9}"/>
              </a:ext>
            </a:extLst>
          </p:cNvPr>
          <p:cNvGrpSpPr/>
          <p:nvPr/>
        </p:nvGrpSpPr>
        <p:grpSpPr>
          <a:xfrm>
            <a:off x="3971111" y="4041342"/>
            <a:ext cx="2849915" cy="2273413"/>
            <a:chOff x="7082218" y="2838893"/>
            <a:chExt cx="5251550" cy="4189228"/>
          </a:xfrm>
        </p:grpSpPr>
        <p:sp>
          <p:nvSpPr>
            <p:cNvPr id="11" name="Rectangle 10">
              <a:extLst>
                <a:ext uri="{FF2B5EF4-FFF2-40B4-BE49-F238E27FC236}">
                  <a16:creationId xmlns:a16="http://schemas.microsoft.com/office/drawing/2014/main" id="{B6D7F1C7-12B7-7524-245E-C280A2D61BE4}"/>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2" name="Graphic 5">
              <a:extLst>
                <a:ext uri="{FF2B5EF4-FFF2-40B4-BE49-F238E27FC236}">
                  <a16:creationId xmlns:a16="http://schemas.microsoft.com/office/drawing/2014/main" id="{CCAED3E4-7DDD-2738-28EC-8DFBE79DB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D7587457-429D-F49A-B4B5-A446F4D07E40}"/>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5" name="Rectangle 14">
              <a:extLst>
                <a:ext uri="{FF2B5EF4-FFF2-40B4-BE49-F238E27FC236}">
                  <a16:creationId xmlns:a16="http://schemas.microsoft.com/office/drawing/2014/main" id="{10B084A6-7FA9-A2B4-5F50-88EDEF48CFF6}"/>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4F124415-BF97-99DC-60D7-3BD28242FBF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25" name="Group 24">
            <a:extLst>
              <a:ext uri="{FF2B5EF4-FFF2-40B4-BE49-F238E27FC236}">
                <a16:creationId xmlns:a16="http://schemas.microsoft.com/office/drawing/2014/main" id="{6B7DCBAC-E2EB-838A-07DE-C1780E49A277}"/>
              </a:ext>
            </a:extLst>
          </p:cNvPr>
          <p:cNvGrpSpPr/>
          <p:nvPr/>
        </p:nvGrpSpPr>
        <p:grpSpPr>
          <a:xfrm>
            <a:off x="6973222" y="4048007"/>
            <a:ext cx="2849915" cy="2273413"/>
            <a:chOff x="7082218" y="2838893"/>
            <a:chExt cx="5251550" cy="4189228"/>
          </a:xfrm>
        </p:grpSpPr>
        <p:sp>
          <p:nvSpPr>
            <p:cNvPr id="26" name="Rectangle 25">
              <a:extLst>
                <a:ext uri="{FF2B5EF4-FFF2-40B4-BE49-F238E27FC236}">
                  <a16:creationId xmlns:a16="http://schemas.microsoft.com/office/drawing/2014/main" id="{B8011518-9C2F-58F0-FC12-7B1DBE247727}"/>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7" name="Graphic 5">
              <a:extLst>
                <a:ext uri="{FF2B5EF4-FFF2-40B4-BE49-F238E27FC236}">
                  <a16:creationId xmlns:a16="http://schemas.microsoft.com/office/drawing/2014/main" id="{D194AA30-DDF7-6243-C944-A4FEB1845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5EBA2059-DDCB-A912-4299-48E28E3F285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9" name="Rectangle 28">
              <a:extLst>
                <a:ext uri="{FF2B5EF4-FFF2-40B4-BE49-F238E27FC236}">
                  <a16:creationId xmlns:a16="http://schemas.microsoft.com/office/drawing/2014/main" id="{05773A43-5783-DA35-43B6-718133E7F71D}"/>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30" name="Rectangle 29">
              <a:extLst>
                <a:ext uri="{FF2B5EF4-FFF2-40B4-BE49-F238E27FC236}">
                  <a16:creationId xmlns:a16="http://schemas.microsoft.com/office/drawing/2014/main" id="{369711B5-4974-FD3C-B56E-C2ECAD8538CD}"/>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sp>
          <p:nvSpPr>
            <p:cNvPr id="31" name="Rectangle 30">
              <a:extLst>
                <a:ext uri="{FF2B5EF4-FFF2-40B4-BE49-F238E27FC236}">
                  <a16:creationId xmlns:a16="http://schemas.microsoft.com/office/drawing/2014/main" id="{27BD0F98-0795-C59B-AD93-9471CFB903FC}"/>
                </a:ext>
              </a:extLst>
            </p:cNvPr>
            <p:cNvSpPr/>
            <p:nvPr/>
          </p:nvSpPr>
          <p:spPr>
            <a:xfrm>
              <a:off x="7358196" y="6162260"/>
              <a:ext cx="4720857" cy="671500"/>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grpSp>
      <p:sp>
        <p:nvSpPr>
          <p:cNvPr id="32" name="Rectangle 31">
            <a:extLst>
              <a:ext uri="{FF2B5EF4-FFF2-40B4-BE49-F238E27FC236}">
                <a16:creationId xmlns:a16="http://schemas.microsoft.com/office/drawing/2014/main" id="{E2CF3B82-D739-87B5-AD2C-A5613394A648}"/>
              </a:ext>
            </a:extLst>
          </p:cNvPr>
          <p:cNvSpPr/>
          <p:nvPr/>
        </p:nvSpPr>
        <p:spPr>
          <a:xfrm>
            <a:off x="753032" y="3853912"/>
            <a:ext cx="9369666" cy="2689639"/>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BB682344-B76E-D4CE-014B-83E1F60CD58D}"/>
              </a:ext>
            </a:extLst>
          </p:cNvPr>
          <p:cNvSpPr/>
          <p:nvPr/>
        </p:nvSpPr>
        <p:spPr>
          <a:xfrm>
            <a:off x="1095435" y="5357953"/>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34" name="Rectangle 33">
            <a:extLst>
              <a:ext uri="{FF2B5EF4-FFF2-40B4-BE49-F238E27FC236}">
                <a16:creationId xmlns:a16="http://schemas.microsoft.com/office/drawing/2014/main" id="{C8CF8244-2CB4-EC73-A3A2-167529364EBB}"/>
              </a:ext>
            </a:extLst>
          </p:cNvPr>
          <p:cNvSpPr/>
          <p:nvPr/>
        </p:nvSpPr>
        <p:spPr>
          <a:xfrm>
            <a:off x="4618162" y="3022164"/>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35" name="Rectangle 34">
            <a:extLst>
              <a:ext uri="{FF2B5EF4-FFF2-40B4-BE49-F238E27FC236}">
                <a16:creationId xmlns:a16="http://schemas.microsoft.com/office/drawing/2014/main" id="{4FF49B6D-3799-39F5-5E3F-6AB38963C7C0}"/>
              </a:ext>
            </a:extLst>
          </p:cNvPr>
          <p:cNvSpPr/>
          <p:nvPr/>
        </p:nvSpPr>
        <p:spPr>
          <a:xfrm>
            <a:off x="4120879" y="5359004"/>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36" name="Rectangle 35">
            <a:extLst>
              <a:ext uri="{FF2B5EF4-FFF2-40B4-BE49-F238E27FC236}">
                <a16:creationId xmlns:a16="http://schemas.microsoft.com/office/drawing/2014/main" id="{35137980-A101-2C99-F620-468A4533299F}"/>
              </a:ext>
            </a:extLst>
          </p:cNvPr>
          <p:cNvSpPr/>
          <p:nvPr/>
        </p:nvSpPr>
        <p:spPr>
          <a:xfrm>
            <a:off x="1032957" y="3027018"/>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cxnSp>
        <p:nvCxnSpPr>
          <p:cNvPr id="38" name="Straight Arrow Connector 37">
            <a:extLst>
              <a:ext uri="{FF2B5EF4-FFF2-40B4-BE49-F238E27FC236}">
                <a16:creationId xmlns:a16="http://schemas.microsoft.com/office/drawing/2014/main" id="{363EC7ED-0514-60C8-8ECC-53B54223E6DA}"/>
              </a:ext>
            </a:extLst>
          </p:cNvPr>
          <p:cNvCxnSpPr/>
          <p:nvPr/>
        </p:nvCxnSpPr>
        <p:spPr>
          <a:xfrm>
            <a:off x="3781084" y="3198014"/>
            <a:ext cx="711306"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68F323A6-EECB-23A1-913D-447835F8E70A}"/>
              </a:ext>
            </a:extLst>
          </p:cNvPr>
          <p:cNvSpPr/>
          <p:nvPr/>
        </p:nvSpPr>
        <p:spPr>
          <a:xfrm>
            <a:off x="4124511" y="5851534"/>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40" name="Rectangle 39">
            <a:extLst>
              <a:ext uri="{FF2B5EF4-FFF2-40B4-BE49-F238E27FC236}">
                <a16:creationId xmlns:a16="http://schemas.microsoft.com/office/drawing/2014/main" id="{FF4EA144-B783-33E9-3CF8-BBC4FF86EEEB}"/>
              </a:ext>
            </a:extLst>
          </p:cNvPr>
          <p:cNvSpPr/>
          <p:nvPr/>
        </p:nvSpPr>
        <p:spPr>
          <a:xfrm>
            <a:off x="7099657" y="5363871"/>
            <a:ext cx="2602308" cy="328895"/>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Another Random Task</a:t>
            </a:r>
          </a:p>
        </p:txBody>
      </p:sp>
      <p:sp>
        <p:nvSpPr>
          <p:cNvPr id="41" name="TextBox 40">
            <a:extLst>
              <a:ext uri="{FF2B5EF4-FFF2-40B4-BE49-F238E27FC236}">
                <a16:creationId xmlns:a16="http://schemas.microsoft.com/office/drawing/2014/main" id="{0E08CB72-44DE-42E5-07E1-3CB2F4FDF0F6}"/>
              </a:ext>
            </a:extLst>
          </p:cNvPr>
          <p:cNvSpPr txBox="1"/>
          <p:nvPr/>
        </p:nvSpPr>
        <p:spPr>
          <a:xfrm>
            <a:off x="10547498" y="4059547"/>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3 x </a:t>
            </a:r>
          </a:p>
        </p:txBody>
      </p:sp>
      <p:sp>
        <p:nvSpPr>
          <p:cNvPr id="42" name="Rectangle 41">
            <a:extLst>
              <a:ext uri="{FF2B5EF4-FFF2-40B4-BE49-F238E27FC236}">
                <a16:creationId xmlns:a16="http://schemas.microsoft.com/office/drawing/2014/main" id="{1B1BAFC1-F181-C190-85D4-1A204087A885}"/>
              </a:ext>
            </a:extLst>
          </p:cNvPr>
          <p:cNvSpPr/>
          <p:nvPr/>
        </p:nvSpPr>
        <p:spPr>
          <a:xfrm>
            <a:off x="11275060" y="4147573"/>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43" name="TextBox 42">
            <a:extLst>
              <a:ext uri="{FF2B5EF4-FFF2-40B4-BE49-F238E27FC236}">
                <a16:creationId xmlns:a16="http://schemas.microsoft.com/office/drawing/2014/main" id="{F8114EE6-026C-6C74-0B4D-ECBD1BEF2ED3}"/>
              </a:ext>
            </a:extLst>
          </p:cNvPr>
          <p:cNvSpPr txBox="1"/>
          <p:nvPr/>
        </p:nvSpPr>
        <p:spPr>
          <a:xfrm>
            <a:off x="10547498" y="4667464"/>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0 x </a:t>
            </a:r>
          </a:p>
        </p:txBody>
      </p:sp>
      <p:sp>
        <p:nvSpPr>
          <p:cNvPr id="45" name="Rectangle 44">
            <a:extLst>
              <a:ext uri="{FF2B5EF4-FFF2-40B4-BE49-F238E27FC236}">
                <a16:creationId xmlns:a16="http://schemas.microsoft.com/office/drawing/2014/main" id="{DA70DB81-06E4-2D82-FB5F-96C9B329EF56}"/>
              </a:ext>
            </a:extLst>
          </p:cNvPr>
          <p:cNvSpPr/>
          <p:nvPr/>
        </p:nvSpPr>
        <p:spPr>
          <a:xfrm>
            <a:off x="11275060" y="4755490"/>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Tree>
    <p:extLst>
      <p:ext uri="{BB962C8B-B14F-4D97-AF65-F5344CB8AC3E}">
        <p14:creationId xmlns:p14="http://schemas.microsoft.com/office/powerpoint/2010/main" val="1700123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7"/>
            <a:ext cx="13510260" cy="1380775"/>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ECS maintains</a:t>
            </a:r>
            <a:r>
              <a:rPr lang="en-US" dirty="0">
                <a:solidFill>
                  <a:srgbClr val="FB922D"/>
                </a:solidFill>
              </a:rPr>
              <a:t> availability </a:t>
            </a:r>
            <a:r>
              <a:rPr lang="en-US" dirty="0"/>
              <a:t>during rolling deployments by launching new tasks before stopping old tasks</a:t>
            </a:r>
          </a:p>
        </p:txBody>
      </p:sp>
      <p:grpSp>
        <p:nvGrpSpPr>
          <p:cNvPr id="3" name="Group 2">
            <a:extLst>
              <a:ext uri="{FF2B5EF4-FFF2-40B4-BE49-F238E27FC236}">
                <a16:creationId xmlns:a16="http://schemas.microsoft.com/office/drawing/2014/main" id="{5D3902A0-1647-C897-280E-2EBB19751F5D}"/>
              </a:ext>
            </a:extLst>
          </p:cNvPr>
          <p:cNvGrpSpPr/>
          <p:nvPr/>
        </p:nvGrpSpPr>
        <p:grpSpPr>
          <a:xfrm>
            <a:off x="969000" y="4035573"/>
            <a:ext cx="2849915" cy="2273413"/>
            <a:chOff x="7082218" y="2838893"/>
            <a:chExt cx="5251550" cy="4189228"/>
          </a:xfrm>
        </p:grpSpPr>
        <p:sp>
          <p:nvSpPr>
            <p:cNvPr id="4" name="Rectangle 3">
              <a:extLst>
                <a:ext uri="{FF2B5EF4-FFF2-40B4-BE49-F238E27FC236}">
                  <a16:creationId xmlns:a16="http://schemas.microsoft.com/office/drawing/2014/main" id="{8D906506-5BA3-8D68-FF67-28764880A861}"/>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25106C87-D26F-5F5C-8826-07B81063F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5F288EE-ECFC-D69B-5717-C7EF03D88E3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7" name="Rectangle 6">
              <a:extLst>
                <a:ext uri="{FF2B5EF4-FFF2-40B4-BE49-F238E27FC236}">
                  <a16:creationId xmlns:a16="http://schemas.microsoft.com/office/drawing/2014/main" id="{2DD21B90-65D0-67F8-C9BC-05489FB305FA}"/>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8" name="Rectangle 7">
              <a:extLst>
                <a:ext uri="{FF2B5EF4-FFF2-40B4-BE49-F238E27FC236}">
                  <a16:creationId xmlns:a16="http://schemas.microsoft.com/office/drawing/2014/main" id="{AB4219C7-BC2B-FCA1-7F59-8583000C1EC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10" name="Group 9">
            <a:extLst>
              <a:ext uri="{FF2B5EF4-FFF2-40B4-BE49-F238E27FC236}">
                <a16:creationId xmlns:a16="http://schemas.microsoft.com/office/drawing/2014/main" id="{FF87422D-ABB7-BFF0-0836-17F7C168D0A9}"/>
              </a:ext>
            </a:extLst>
          </p:cNvPr>
          <p:cNvGrpSpPr/>
          <p:nvPr/>
        </p:nvGrpSpPr>
        <p:grpSpPr>
          <a:xfrm>
            <a:off x="3971111" y="4041342"/>
            <a:ext cx="2849915" cy="2273413"/>
            <a:chOff x="7082218" y="2838893"/>
            <a:chExt cx="5251550" cy="4189228"/>
          </a:xfrm>
        </p:grpSpPr>
        <p:sp>
          <p:nvSpPr>
            <p:cNvPr id="11" name="Rectangle 10">
              <a:extLst>
                <a:ext uri="{FF2B5EF4-FFF2-40B4-BE49-F238E27FC236}">
                  <a16:creationId xmlns:a16="http://schemas.microsoft.com/office/drawing/2014/main" id="{B6D7F1C7-12B7-7524-245E-C280A2D61BE4}"/>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2" name="Graphic 5">
              <a:extLst>
                <a:ext uri="{FF2B5EF4-FFF2-40B4-BE49-F238E27FC236}">
                  <a16:creationId xmlns:a16="http://schemas.microsoft.com/office/drawing/2014/main" id="{CCAED3E4-7DDD-2738-28EC-8DFBE79DB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D7587457-429D-F49A-B4B5-A446F4D07E40}"/>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5" name="Rectangle 14">
              <a:extLst>
                <a:ext uri="{FF2B5EF4-FFF2-40B4-BE49-F238E27FC236}">
                  <a16:creationId xmlns:a16="http://schemas.microsoft.com/office/drawing/2014/main" id="{10B084A6-7FA9-A2B4-5F50-88EDEF48CFF6}"/>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4F124415-BF97-99DC-60D7-3BD28242FBF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25" name="Group 24">
            <a:extLst>
              <a:ext uri="{FF2B5EF4-FFF2-40B4-BE49-F238E27FC236}">
                <a16:creationId xmlns:a16="http://schemas.microsoft.com/office/drawing/2014/main" id="{6B7DCBAC-E2EB-838A-07DE-C1780E49A277}"/>
              </a:ext>
            </a:extLst>
          </p:cNvPr>
          <p:cNvGrpSpPr/>
          <p:nvPr/>
        </p:nvGrpSpPr>
        <p:grpSpPr>
          <a:xfrm>
            <a:off x="6973222" y="4048007"/>
            <a:ext cx="2849915" cy="2273413"/>
            <a:chOff x="7082218" y="2838893"/>
            <a:chExt cx="5251550" cy="4189228"/>
          </a:xfrm>
        </p:grpSpPr>
        <p:sp>
          <p:nvSpPr>
            <p:cNvPr id="26" name="Rectangle 25">
              <a:extLst>
                <a:ext uri="{FF2B5EF4-FFF2-40B4-BE49-F238E27FC236}">
                  <a16:creationId xmlns:a16="http://schemas.microsoft.com/office/drawing/2014/main" id="{B8011518-9C2F-58F0-FC12-7B1DBE247727}"/>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7" name="Graphic 5">
              <a:extLst>
                <a:ext uri="{FF2B5EF4-FFF2-40B4-BE49-F238E27FC236}">
                  <a16:creationId xmlns:a16="http://schemas.microsoft.com/office/drawing/2014/main" id="{D194AA30-DDF7-6243-C944-A4FEB1845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5EBA2059-DDCB-A912-4299-48E28E3F285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9" name="Rectangle 28">
              <a:extLst>
                <a:ext uri="{FF2B5EF4-FFF2-40B4-BE49-F238E27FC236}">
                  <a16:creationId xmlns:a16="http://schemas.microsoft.com/office/drawing/2014/main" id="{05773A43-5783-DA35-43B6-718133E7F71D}"/>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30" name="Rectangle 29">
              <a:extLst>
                <a:ext uri="{FF2B5EF4-FFF2-40B4-BE49-F238E27FC236}">
                  <a16:creationId xmlns:a16="http://schemas.microsoft.com/office/drawing/2014/main" id="{369711B5-4974-FD3C-B56E-C2ECAD8538CD}"/>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32" name="Rectangle 31">
            <a:extLst>
              <a:ext uri="{FF2B5EF4-FFF2-40B4-BE49-F238E27FC236}">
                <a16:creationId xmlns:a16="http://schemas.microsoft.com/office/drawing/2014/main" id="{E2CF3B82-D739-87B5-AD2C-A5613394A648}"/>
              </a:ext>
            </a:extLst>
          </p:cNvPr>
          <p:cNvSpPr/>
          <p:nvPr/>
        </p:nvSpPr>
        <p:spPr>
          <a:xfrm>
            <a:off x="753032" y="3853912"/>
            <a:ext cx="9369666" cy="2689639"/>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BB682344-B76E-D4CE-014B-83E1F60CD58D}"/>
              </a:ext>
            </a:extLst>
          </p:cNvPr>
          <p:cNvSpPr/>
          <p:nvPr/>
        </p:nvSpPr>
        <p:spPr>
          <a:xfrm>
            <a:off x="1095435" y="5357953"/>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34" name="Rectangle 33">
            <a:extLst>
              <a:ext uri="{FF2B5EF4-FFF2-40B4-BE49-F238E27FC236}">
                <a16:creationId xmlns:a16="http://schemas.microsoft.com/office/drawing/2014/main" id="{C8CF8244-2CB4-EC73-A3A2-167529364EBB}"/>
              </a:ext>
            </a:extLst>
          </p:cNvPr>
          <p:cNvSpPr/>
          <p:nvPr/>
        </p:nvSpPr>
        <p:spPr>
          <a:xfrm>
            <a:off x="4618162" y="3022164"/>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35" name="Rectangle 34">
            <a:extLst>
              <a:ext uri="{FF2B5EF4-FFF2-40B4-BE49-F238E27FC236}">
                <a16:creationId xmlns:a16="http://schemas.microsoft.com/office/drawing/2014/main" id="{4FF49B6D-3799-39F5-5E3F-6AB38963C7C0}"/>
              </a:ext>
            </a:extLst>
          </p:cNvPr>
          <p:cNvSpPr/>
          <p:nvPr/>
        </p:nvSpPr>
        <p:spPr>
          <a:xfrm>
            <a:off x="4120879" y="5359004"/>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36" name="Rectangle 35">
            <a:extLst>
              <a:ext uri="{FF2B5EF4-FFF2-40B4-BE49-F238E27FC236}">
                <a16:creationId xmlns:a16="http://schemas.microsoft.com/office/drawing/2014/main" id="{35137980-A101-2C99-F620-468A4533299F}"/>
              </a:ext>
            </a:extLst>
          </p:cNvPr>
          <p:cNvSpPr/>
          <p:nvPr/>
        </p:nvSpPr>
        <p:spPr>
          <a:xfrm>
            <a:off x="1032957" y="3027018"/>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cxnSp>
        <p:nvCxnSpPr>
          <p:cNvPr id="38" name="Straight Arrow Connector 37">
            <a:extLst>
              <a:ext uri="{FF2B5EF4-FFF2-40B4-BE49-F238E27FC236}">
                <a16:creationId xmlns:a16="http://schemas.microsoft.com/office/drawing/2014/main" id="{363EC7ED-0514-60C8-8ECC-53B54223E6DA}"/>
              </a:ext>
            </a:extLst>
          </p:cNvPr>
          <p:cNvCxnSpPr/>
          <p:nvPr/>
        </p:nvCxnSpPr>
        <p:spPr>
          <a:xfrm>
            <a:off x="3781084" y="3198014"/>
            <a:ext cx="711306"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68F323A6-EECB-23A1-913D-447835F8E70A}"/>
              </a:ext>
            </a:extLst>
          </p:cNvPr>
          <p:cNvSpPr/>
          <p:nvPr/>
        </p:nvSpPr>
        <p:spPr>
          <a:xfrm>
            <a:off x="4124511" y="5851534"/>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40" name="Rectangle 39">
            <a:extLst>
              <a:ext uri="{FF2B5EF4-FFF2-40B4-BE49-F238E27FC236}">
                <a16:creationId xmlns:a16="http://schemas.microsoft.com/office/drawing/2014/main" id="{FF4EA144-B783-33E9-3CF8-BBC4FF86EEEB}"/>
              </a:ext>
            </a:extLst>
          </p:cNvPr>
          <p:cNvSpPr/>
          <p:nvPr/>
        </p:nvSpPr>
        <p:spPr>
          <a:xfrm>
            <a:off x="7099657" y="5363871"/>
            <a:ext cx="2602308" cy="328895"/>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Another Random Task</a:t>
            </a:r>
          </a:p>
        </p:txBody>
      </p:sp>
      <p:sp>
        <p:nvSpPr>
          <p:cNvPr id="17" name="Rectangle 16">
            <a:extLst>
              <a:ext uri="{FF2B5EF4-FFF2-40B4-BE49-F238E27FC236}">
                <a16:creationId xmlns:a16="http://schemas.microsoft.com/office/drawing/2014/main" id="{1B962274-F4B3-B2EE-0506-119499650C31}"/>
              </a:ext>
            </a:extLst>
          </p:cNvPr>
          <p:cNvSpPr/>
          <p:nvPr/>
        </p:nvSpPr>
        <p:spPr>
          <a:xfrm>
            <a:off x="1095435" y="5845765"/>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18" name="Rectangle 17">
            <a:extLst>
              <a:ext uri="{FF2B5EF4-FFF2-40B4-BE49-F238E27FC236}">
                <a16:creationId xmlns:a16="http://schemas.microsoft.com/office/drawing/2014/main" id="{39E2D8BF-8F89-D139-0892-1D1CE748FB27}"/>
              </a:ext>
            </a:extLst>
          </p:cNvPr>
          <p:cNvSpPr/>
          <p:nvPr/>
        </p:nvSpPr>
        <p:spPr>
          <a:xfrm>
            <a:off x="7099657" y="5858199"/>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19" name="TextBox 18">
            <a:extLst>
              <a:ext uri="{FF2B5EF4-FFF2-40B4-BE49-F238E27FC236}">
                <a16:creationId xmlns:a16="http://schemas.microsoft.com/office/drawing/2014/main" id="{8EA79D84-93D8-69B0-4D2F-C09EC49318F0}"/>
              </a:ext>
            </a:extLst>
          </p:cNvPr>
          <p:cNvSpPr txBox="1"/>
          <p:nvPr/>
        </p:nvSpPr>
        <p:spPr>
          <a:xfrm>
            <a:off x="10547498" y="4059547"/>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3 x </a:t>
            </a:r>
          </a:p>
        </p:txBody>
      </p:sp>
      <p:sp>
        <p:nvSpPr>
          <p:cNvPr id="20" name="Rectangle 19">
            <a:extLst>
              <a:ext uri="{FF2B5EF4-FFF2-40B4-BE49-F238E27FC236}">
                <a16:creationId xmlns:a16="http://schemas.microsoft.com/office/drawing/2014/main" id="{189F4325-3FE2-FFBC-6E1E-715A0CF7F63B}"/>
              </a:ext>
            </a:extLst>
          </p:cNvPr>
          <p:cNvSpPr/>
          <p:nvPr/>
        </p:nvSpPr>
        <p:spPr>
          <a:xfrm>
            <a:off x="11275060" y="4147573"/>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21" name="TextBox 20">
            <a:extLst>
              <a:ext uri="{FF2B5EF4-FFF2-40B4-BE49-F238E27FC236}">
                <a16:creationId xmlns:a16="http://schemas.microsoft.com/office/drawing/2014/main" id="{73C642D7-55D0-AE17-FFC2-0E48B0565BA4}"/>
              </a:ext>
            </a:extLst>
          </p:cNvPr>
          <p:cNvSpPr txBox="1"/>
          <p:nvPr/>
        </p:nvSpPr>
        <p:spPr>
          <a:xfrm>
            <a:off x="10547498" y="4667464"/>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2 x </a:t>
            </a:r>
          </a:p>
        </p:txBody>
      </p:sp>
      <p:sp>
        <p:nvSpPr>
          <p:cNvPr id="22" name="Rectangle 21">
            <a:extLst>
              <a:ext uri="{FF2B5EF4-FFF2-40B4-BE49-F238E27FC236}">
                <a16:creationId xmlns:a16="http://schemas.microsoft.com/office/drawing/2014/main" id="{16CA5C40-7322-4079-1F4C-D0DC85F441DF}"/>
              </a:ext>
            </a:extLst>
          </p:cNvPr>
          <p:cNvSpPr/>
          <p:nvPr/>
        </p:nvSpPr>
        <p:spPr>
          <a:xfrm>
            <a:off x="11275060" y="4755490"/>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Tree>
    <p:extLst>
      <p:ext uri="{BB962C8B-B14F-4D97-AF65-F5344CB8AC3E}">
        <p14:creationId xmlns:p14="http://schemas.microsoft.com/office/powerpoint/2010/main" val="2100205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7"/>
            <a:ext cx="13510260" cy="1436137"/>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As new tasks launch ECS </a:t>
            </a:r>
            <a:r>
              <a:rPr lang="en-US" dirty="0">
                <a:solidFill>
                  <a:srgbClr val="FB922D"/>
                </a:solidFill>
              </a:rPr>
              <a:t>drains traffic</a:t>
            </a:r>
            <a:r>
              <a:rPr lang="en-US" dirty="0"/>
              <a:t> from old tasks and gives them a chance to shut down gracefully</a:t>
            </a:r>
          </a:p>
        </p:txBody>
      </p:sp>
      <p:grpSp>
        <p:nvGrpSpPr>
          <p:cNvPr id="3" name="Group 2">
            <a:extLst>
              <a:ext uri="{FF2B5EF4-FFF2-40B4-BE49-F238E27FC236}">
                <a16:creationId xmlns:a16="http://schemas.microsoft.com/office/drawing/2014/main" id="{5D3902A0-1647-C897-280E-2EBB19751F5D}"/>
              </a:ext>
            </a:extLst>
          </p:cNvPr>
          <p:cNvGrpSpPr/>
          <p:nvPr/>
        </p:nvGrpSpPr>
        <p:grpSpPr>
          <a:xfrm>
            <a:off x="969000" y="4035573"/>
            <a:ext cx="2849915" cy="2273413"/>
            <a:chOff x="7082218" y="2838893"/>
            <a:chExt cx="5251550" cy="4189228"/>
          </a:xfrm>
        </p:grpSpPr>
        <p:sp>
          <p:nvSpPr>
            <p:cNvPr id="4" name="Rectangle 3">
              <a:extLst>
                <a:ext uri="{FF2B5EF4-FFF2-40B4-BE49-F238E27FC236}">
                  <a16:creationId xmlns:a16="http://schemas.microsoft.com/office/drawing/2014/main" id="{8D906506-5BA3-8D68-FF67-28764880A861}"/>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25106C87-D26F-5F5C-8826-07B81063F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5F288EE-ECFC-D69B-5717-C7EF03D88E3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7" name="Rectangle 6">
              <a:extLst>
                <a:ext uri="{FF2B5EF4-FFF2-40B4-BE49-F238E27FC236}">
                  <a16:creationId xmlns:a16="http://schemas.microsoft.com/office/drawing/2014/main" id="{2DD21B90-65D0-67F8-C9BC-05489FB305FA}"/>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8" name="Rectangle 7">
              <a:extLst>
                <a:ext uri="{FF2B5EF4-FFF2-40B4-BE49-F238E27FC236}">
                  <a16:creationId xmlns:a16="http://schemas.microsoft.com/office/drawing/2014/main" id="{AB4219C7-BC2B-FCA1-7F59-8583000C1EC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10" name="Group 9">
            <a:extLst>
              <a:ext uri="{FF2B5EF4-FFF2-40B4-BE49-F238E27FC236}">
                <a16:creationId xmlns:a16="http://schemas.microsoft.com/office/drawing/2014/main" id="{FF87422D-ABB7-BFF0-0836-17F7C168D0A9}"/>
              </a:ext>
            </a:extLst>
          </p:cNvPr>
          <p:cNvGrpSpPr/>
          <p:nvPr/>
        </p:nvGrpSpPr>
        <p:grpSpPr>
          <a:xfrm>
            <a:off x="3971111" y="4041342"/>
            <a:ext cx="2849915" cy="2273413"/>
            <a:chOff x="7082218" y="2838893"/>
            <a:chExt cx="5251550" cy="4189228"/>
          </a:xfrm>
        </p:grpSpPr>
        <p:sp>
          <p:nvSpPr>
            <p:cNvPr id="11" name="Rectangle 10">
              <a:extLst>
                <a:ext uri="{FF2B5EF4-FFF2-40B4-BE49-F238E27FC236}">
                  <a16:creationId xmlns:a16="http://schemas.microsoft.com/office/drawing/2014/main" id="{B6D7F1C7-12B7-7524-245E-C280A2D61BE4}"/>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2" name="Graphic 5">
              <a:extLst>
                <a:ext uri="{FF2B5EF4-FFF2-40B4-BE49-F238E27FC236}">
                  <a16:creationId xmlns:a16="http://schemas.microsoft.com/office/drawing/2014/main" id="{CCAED3E4-7DDD-2738-28EC-8DFBE79DB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D7587457-429D-F49A-B4B5-A446F4D07E40}"/>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5" name="Rectangle 14">
              <a:extLst>
                <a:ext uri="{FF2B5EF4-FFF2-40B4-BE49-F238E27FC236}">
                  <a16:creationId xmlns:a16="http://schemas.microsoft.com/office/drawing/2014/main" id="{10B084A6-7FA9-A2B4-5F50-88EDEF48CFF6}"/>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4F124415-BF97-99DC-60D7-3BD28242FBF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25" name="Group 24">
            <a:extLst>
              <a:ext uri="{FF2B5EF4-FFF2-40B4-BE49-F238E27FC236}">
                <a16:creationId xmlns:a16="http://schemas.microsoft.com/office/drawing/2014/main" id="{6B7DCBAC-E2EB-838A-07DE-C1780E49A277}"/>
              </a:ext>
            </a:extLst>
          </p:cNvPr>
          <p:cNvGrpSpPr/>
          <p:nvPr/>
        </p:nvGrpSpPr>
        <p:grpSpPr>
          <a:xfrm>
            <a:off x="6973222" y="4048007"/>
            <a:ext cx="2849915" cy="2273413"/>
            <a:chOff x="7082218" y="2838893"/>
            <a:chExt cx="5251550" cy="4189228"/>
          </a:xfrm>
        </p:grpSpPr>
        <p:sp>
          <p:nvSpPr>
            <p:cNvPr id="26" name="Rectangle 25">
              <a:extLst>
                <a:ext uri="{FF2B5EF4-FFF2-40B4-BE49-F238E27FC236}">
                  <a16:creationId xmlns:a16="http://schemas.microsoft.com/office/drawing/2014/main" id="{B8011518-9C2F-58F0-FC12-7B1DBE247727}"/>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7" name="Graphic 5">
              <a:extLst>
                <a:ext uri="{FF2B5EF4-FFF2-40B4-BE49-F238E27FC236}">
                  <a16:creationId xmlns:a16="http://schemas.microsoft.com/office/drawing/2014/main" id="{D194AA30-DDF7-6243-C944-A4FEB1845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5EBA2059-DDCB-A912-4299-48E28E3F285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9" name="Rectangle 28">
              <a:extLst>
                <a:ext uri="{FF2B5EF4-FFF2-40B4-BE49-F238E27FC236}">
                  <a16:creationId xmlns:a16="http://schemas.microsoft.com/office/drawing/2014/main" id="{05773A43-5783-DA35-43B6-718133E7F71D}"/>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30" name="Rectangle 29">
              <a:extLst>
                <a:ext uri="{FF2B5EF4-FFF2-40B4-BE49-F238E27FC236}">
                  <a16:creationId xmlns:a16="http://schemas.microsoft.com/office/drawing/2014/main" id="{369711B5-4974-FD3C-B56E-C2ECAD8538CD}"/>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32" name="Rectangle 31">
            <a:extLst>
              <a:ext uri="{FF2B5EF4-FFF2-40B4-BE49-F238E27FC236}">
                <a16:creationId xmlns:a16="http://schemas.microsoft.com/office/drawing/2014/main" id="{E2CF3B82-D739-87B5-AD2C-A5613394A648}"/>
              </a:ext>
            </a:extLst>
          </p:cNvPr>
          <p:cNvSpPr/>
          <p:nvPr/>
        </p:nvSpPr>
        <p:spPr>
          <a:xfrm>
            <a:off x="753032" y="3853912"/>
            <a:ext cx="9369666" cy="2689639"/>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8CF8244-2CB4-EC73-A3A2-167529364EBB}"/>
              </a:ext>
            </a:extLst>
          </p:cNvPr>
          <p:cNvSpPr/>
          <p:nvPr/>
        </p:nvSpPr>
        <p:spPr>
          <a:xfrm>
            <a:off x="4618162" y="3022164"/>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35" name="Rectangle 34">
            <a:extLst>
              <a:ext uri="{FF2B5EF4-FFF2-40B4-BE49-F238E27FC236}">
                <a16:creationId xmlns:a16="http://schemas.microsoft.com/office/drawing/2014/main" id="{4FF49B6D-3799-39F5-5E3F-6AB38963C7C0}"/>
              </a:ext>
            </a:extLst>
          </p:cNvPr>
          <p:cNvSpPr/>
          <p:nvPr/>
        </p:nvSpPr>
        <p:spPr>
          <a:xfrm>
            <a:off x="4120879" y="5359004"/>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36" name="Rectangle 35">
            <a:extLst>
              <a:ext uri="{FF2B5EF4-FFF2-40B4-BE49-F238E27FC236}">
                <a16:creationId xmlns:a16="http://schemas.microsoft.com/office/drawing/2014/main" id="{35137980-A101-2C99-F620-468A4533299F}"/>
              </a:ext>
            </a:extLst>
          </p:cNvPr>
          <p:cNvSpPr/>
          <p:nvPr/>
        </p:nvSpPr>
        <p:spPr>
          <a:xfrm>
            <a:off x="1032957" y="3027018"/>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cxnSp>
        <p:nvCxnSpPr>
          <p:cNvPr id="38" name="Straight Arrow Connector 37">
            <a:extLst>
              <a:ext uri="{FF2B5EF4-FFF2-40B4-BE49-F238E27FC236}">
                <a16:creationId xmlns:a16="http://schemas.microsoft.com/office/drawing/2014/main" id="{363EC7ED-0514-60C8-8ECC-53B54223E6DA}"/>
              </a:ext>
            </a:extLst>
          </p:cNvPr>
          <p:cNvCxnSpPr/>
          <p:nvPr/>
        </p:nvCxnSpPr>
        <p:spPr>
          <a:xfrm>
            <a:off x="3781084" y="3198014"/>
            <a:ext cx="711306"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FF4EA144-B783-33E9-3CF8-BBC4FF86EEEB}"/>
              </a:ext>
            </a:extLst>
          </p:cNvPr>
          <p:cNvSpPr/>
          <p:nvPr/>
        </p:nvSpPr>
        <p:spPr>
          <a:xfrm>
            <a:off x="7099657" y="5363871"/>
            <a:ext cx="2602308" cy="328895"/>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Another Random Task</a:t>
            </a:r>
          </a:p>
        </p:txBody>
      </p:sp>
      <p:sp>
        <p:nvSpPr>
          <p:cNvPr id="17" name="Rectangle 16">
            <a:extLst>
              <a:ext uri="{FF2B5EF4-FFF2-40B4-BE49-F238E27FC236}">
                <a16:creationId xmlns:a16="http://schemas.microsoft.com/office/drawing/2014/main" id="{1B962274-F4B3-B2EE-0506-119499650C31}"/>
              </a:ext>
            </a:extLst>
          </p:cNvPr>
          <p:cNvSpPr/>
          <p:nvPr/>
        </p:nvSpPr>
        <p:spPr>
          <a:xfrm>
            <a:off x="1095435" y="5845765"/>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18" name="Rectangle 17">
            <a:extLst>
              <a:ext uri="{FF2B5EF4-FFF2-40B4-BE49-F238E27FC236}">
                <a16:creationId xmlns:a16="http://schemas.microsoft.com/office/drawing/2014/main" id="{39E2D8BF-8F89-D139-0892-1D1CE748FB27}"/>
              </a:ext>
            </a:extLst>
          </p:cNvPr>
          <p:cNvSpPr/>
          <p:nvPr/>
        </p:nvSpPr>
        <p:spPr>
          <a:xfrm>
            <a:off x="7099657" y="5858199"/>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9" name="Rectangle 8">
            <a:extLst>
              <a:ext uri="{FF2B5EF4-FFF2-40B4-BE49-F238E27FC236}">
                <a16:creationId xmlns:a16="http://schemas.microsoft.com/office/drawing/2014/main" id="{32514D26-4153-F815-5118-B5AA1BC7CFAF}"/>
              </a:ext>
            </a:extLst>
          </p:cNvPr>
          <p:cNvSpPr/>
          <p:nvPr/>
        </p:nvSpPr>
        <p:spPr>
          <a:xfrm>
            <a:off x="4123283" y="5845764"/>
            <a:ext cx="2561918" cy="328895"/>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sp>
        <p:nvSpPr>
          <p:cNvPr id="13" name="Rectangle 12">
            <a:extLst>
              <a:ext uri="{FF2B5EF4-FFF2-40B4-BE49-F238E27FC236}">
                <a16:creationId xmlns:a16="http://schemas.microsoft.com/office/drawing/2014/main" id="{9911178C-C1E6-9D9E-391B-C0C2BAA0FFF9}"/>
              </a:ext>
            </a:extLst>
          </p:cNvPr>
          <p:cNvSpPr/>
          <p:nvPr/>
        </p:nvSpPr>
        <p:spPr>
          <a:xfrm>
            <a:off x="1128824" y="5380464"/>
            <a:ext cx="2561918" cy="328895"/>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sp>
        <p:nvSpPr>
          <p:cNvPr id="19" name="TextBox 18">
            <a:extLst>
              <a:ext uri="{FF2B5EF4-FFF2-40B4-BE49-F238E27FC236}">
                <a16:creationId xmlns:a16="http://schemas.microsoft.com/office/drawing/2014/main" id="{39D79C10-C687-C4AF-FD75-20FD48D8CC21}"/>
              </a:ext>
            </a:extLst>
          </p:cNvPr>
          <p:cNvSpPr txBox="1"/>
          <p:nvPr/>
        </p:nvSpPr>
        <p:spPr>
          <a:xfrm>
            <a:off x="10547498" y="4059547"/>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1 x </a:t>
            </a:r>
          </a:p>
        </p:txBody>
      </p:sp>
      <p:sp>
        <p:nvSpPr>
          <p:cNvPr id="20" name="Rectangle 19">
            <a:extLst>
              <a:ext uri="{FF2B5EF4-FFF2-40B4-BE49-F238E27FC236}">
                <a16:creationId xmlns:a16="http://schemas.microsoft.com/office/drawing/2014/main" id="{7E0B1FAD-B626-C9D7-7535-06521020C254}"/>
              </a:ext>
            </a:extLst>
          </p:cNvPr>
          <p:cNvSpPr/>
          <p:nvPr/>
        </p:nvSpPr>
        <p:spPr>
          <a:xfrm>
            <a:off x="11275060" y="4147573"/>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21" name="TextBox 20">
            <a:extLst>
              <a:ext uri="{FF2B5EF4-FFF2-40B4-BE49-F238E27FC236}">
                <a16:creationId xmlns:a16="http://schemas.microsoft.com/office/drawing/2014/main" id="{7DCC47D5-0E51-1409-8CED-A197F95BD6DF}"/>
              </a:ext>
            </a:extLst>
          </p:cNvPr>
          <p:cNvSpPr txBox="1"/>
          <p:nvPr/>
        </p:nvSpPr>
        <p:spPr>
          <a:xfrm>
            <a:off x="10547498" y="4667464"/>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2 x </a:t>
            </a:r>
          </a:p>
        </p:txBody>
      </p:sp>
      <p:sp>
        <p:nvSpPr>
          <p:cNvPr id="22" name="Rectangle 21">
            <a:extLst>
              <a:ext uri="{FF2B5EF4-FFF2-40B4-BE49-F238E27FC236}">
                <a16:creationId xmlns:a16="http://schemas.microsoft.com/office/drawing/2014/main" id="{D535B125-AD18-BAF1-949F-9CD53BCD283A}"/>
              </a:ext>
            </a:extLst>
          </p:cNvPr>
          <p:cNvSpPr/>
          <p:nvPr/>
        </p:nvSpPr>
        <p:spPr>
          <a:xfrm>
            <a:off x="11275060" y="4755490"/>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Tree>
    <p:extLst>
      <p:ext uri="{BB962C8B-B14F-4D97-AF65-F5344CB8AC3E}">
        <p14:creationId xmlns:p14="http://schemas.microsoft.com/office/powerpoint/2010/main" val="726512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Deployments are in a </a:t>
            </a:r>
            <a:r>
              <a:rPr lang="en-US" dirty="0">
                <a:solidFill>
                  <a:srgbClr val="FB922D"/>
                </a:solidFill>
              </a:rPr>
              <a:t>stable state</a:t>
            </a:r>
            <a:r>
              <a:rPr lang="en-US" dirty="0"/>
              <a:t> when all copies of the service’s task are updated to the new version</a:t>
            </a:r>
          </a:p>
        </p:txBody>
      </p:sp>
      <p:grpSp>
        <p:nvGrpSpPr>
          <p:cNvPr id="3" name="Group 2">
            <a:extLst>
              <a:ext uri="{FF2B5EF4-FFF2-40B4-BE49-F238E27FC236}">
                <a16:creationId xmlns:a16="http://schemas.microsoft.com/office/drawing/2014/main" id="{5D3902A0-1647-C897-280E-2EBB19751F5D}"/>
              </a:ext>
            </a:extLst>
          </p:cNvPr>
          <p:cNvGrpSpPr/>
          <p:nvPr/>
        </p:nvGrpSpPr>
        <p:grpSpPr>
          <a:xfrm>
            <a:off x="969000" y="4035573"/>
            <a:ext cx="2849915" cy="2273413"/>
            <a:chOff x="7082218" y="2838893"/>
            <a:chExt cx="5251550" cy="4189228"/>
          </a:xfrm>
        </p:grpSpPr>
        <p:sp>
          <p:nvSpPr>
            <p:cNvPr id="4" name="Rectangle 3">
              <a:extLst>
                <a:ext uri="{FF2B5EF4-FFF2-40B4-BE49-F238E27FC236}">
                  <a16:creationId xmlns:a16="http://schemas.microsoft.com/office/drawing/2014/main" id="{8D906506-5BA3-8D68-FF67-28764880A861}"/>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25106C87-D26F-5F5C-8826-07B81063F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5F288EE-ECFC-D69B-5717-C7EF03D88E3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7" name="Rectangle 6">
              <a:extLst>
                <a:ext uri="{FF2B5EF4-FFF2-40B4-BE49-F238E27FC236}">
                  <a16:creationId xmlns:a16="http://schemas.microsoft.com/office/drawing/2014/main" id="{2DD21B90-65D0-67F8-C9BC-05489FB305FA}"/>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8" name="Rectangle 7">
              <a:extLst>
                <a:ext uri="{FF2B5EF4-FFF2-40B4-BE49-F238E27FC236}">
                  <a16:creationId xmlns:a16="http://schemas.microsoft.com/office/drawing/2014/main" id="{AB4219C7-BC2B-FCA1-7F59-8583000C1EC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10" name="Group 9">
            <a:extLst>
              <a:ext uri="{FF2B5EF4-FFF2-40B4-BE49-F238E27FC236}">
                <a16:creationId xmlns:a16="http://schemas.microsoft.com/office/drawing/2014/main" id="{FF87422D-ABB7-BFF0-0836-17F7C168D0A9}"/>
              </a:ext>
            </a:extLst>
          </p:cNvPr>
          <p:cNvGrpSpPr/>
          <p:nvPr/>
        </p:nvGrpSpPr>
        <p:grpSpPr>
          <a:xfrm>
            <a:off x="3971111" y="4041342"/>
            <a:ext cx="2849915" cy="2273413"/>
            <a:chOff x="7082218" y="2838893"/>
            <a:chExt cx="5251550" cy="4189228"/>
          </a:xfrm>
        </p:grpSpPr>
        <p:sp>
          <p:nvSpPr>
            <p:cNvPr id="11" name="Rectangle 10">
              <a:extLst>
                <a:ext uri="{FF2B5EF4-FFF2-40B4-BE49-F238E27FC236}">
                  <a16:creationId xmlns:a16="http://schemas.microsoft.com/office/drawing/2014/main" id="{B6D7F1C7-12B7-7524-245E-C280A2D61BE4}"/>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2" name="Graphic 5">
              <a:extLst>
                <a:ext uri="{FF2B5EF4-FFF2-40B4-BE49-F238E27FC236}">
                  <a16:creationId xmlns:a16="http://schemas.microsoft.com/office/drawing/2014/main" id="{CCAED3E4-7DDD-2738-28EC-8DFBE79DB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D7587457-429D-F49A-B4B5-A446F4D07E40}"/>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5" name="Rectangle 14">
              <a:extLst>
                <a:ext uri="{FF2B5EF4-FFF2-40B4-BE49-F238E27FC236}">
                  <a16:creationId xmlns:a16="http://schemas.microsoft.com/office/drawing/2014/main" id="{10B084A6-7FA9-A2B4-5F50-88EDEF48CFF6}"/>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4F124415-BF97-99DC-60D7-3BD28242FBF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25" name="Group 24">
            <a:extLst>
              <a:ext uri="{FF2B5EF4-FFF2-40B4-BE49-F238E27FC236}">
                <a16:creationId xmlns:a16="http://schemas.microsoft.com/office/drawing/2014/main" id="{6B7DCBAC-E2EB-838A-07DE-C1780E49A277}"/>
              </a:ext>
            </a:extLst>
          </p:cNvPr>
          <p:cNvGrpSpPr/>
          <p:nvPr/>
        </p:nvGrpSpPr>
        <p:grpSpPr>
          <a:xfrm>
            <a:off x="6973222" y="4048007"/>
            <a:ext cx="2849915" cy="2273413"/>
            <a:chOff x="7082218" y="2838893"/>
            <a:chExt cx="5251550" cy="4189228"/>
          </a:xfrm>
        </p:grpSpPr>
        <p:sp>
          <p:nvSpPr>
            <p:cNvPr id="26" name="Rectangle 25">
              <a:extLst>
                <a:ext uri="{FF2B5EF4-FFF2-40B4-BE49-F238E27FC236}">
                  <a16:creationId xmlns:a16="http://schemas.microsoft.com/office/drawing/2014/main" id="{B8011518-9C2F-58F0-FC12-7B1DBE247727}"/>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7" name="Graphic 5">
              <a:extLst>
                <a:ext uri="{FF2B5EF4-FFF2-40B4-BE49-F238E27FC236}">
                  <a16:creationId xmlns:a16="http://schemas.microsoft.com/office/drawing/2014/main" id="{D194AA30-DDF7-6243-C944-A4FEB1845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5EBA2059-DDCB-A912-4299-48E28E3F285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9" name="Rectangle 28">
              <a:extLst>
                <a:ext uri="{FF2B5EF4-FFF2-40B4-BE49-F238E27FC236}">
                  <a16:creationId xmlns:a16="http://schemas.microsoft.com/office/drawing/2014/main" id="{05773A43-5783-DA35-43B6-718133E7F71D}"/>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30" name="Rectangle 29">
              <a:extLst>
                <a:ext uri="{FF2B5EF4-FFF2-40B4-BE49-F238E27FC236}">
                  <a16:creationId xmlns:a16="http://schemas.microsoft.com/office/drawing/2014/main" id="{369711B5-4974-FD3C-B56E-C2ECAD8538CD}"/>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32" name="Rectangle 31">
            <a:extLst>
              <a:ext uri="{FF2B5EF4-FFF2-40B4-BE49-F238E27FC236}">
                <a16:creationId xmlns:a16="http://schemas.microsoft.com/office/drawing/2014/main" id="{E2CF3B82-D739-87B5-AD2C-A5613394A648}"/>
              </a:ext>
            </a:extLst>
          </p:cNvPr>
          <p:cNvSpPr/>
          <p:nvPr/>
        </p:nvSpPr>
        <p:spPr>
          <a:xfrm>
            <a:off x="753032" y="3853912"/>
            <a:ext cx="9369666" cy="2689639"/>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8CF8244-2CB4-EC73-A3A2-167529364EBB}"/>
              </a:ext>
            </a:extLst>
          </p:cNvPr>
          <p:cNvSpPr/>
          <p:nvPr/>
        </p:nvSpPr>
        <p:spPr>
          <a:xfrm>
            <a:off x="4618162" y="3022164"/>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36" name="Rectangle 35">
            <a:extLst>
              <a:ext uri="{FF2B5EF4-FFF2-40B4-BE49-F238E27FC236}">
                <a16:creationId xmlns:a16="http://schemas.microsoft.com/office/drawing/2014/main" id="{35137980-A101-2C99-F620-468A4533299F}"/>
              </a:ext>
            </a:extLst>
          </p:cNvPr>
          <p:cNvSpPr/>
          <p:nvPr/>
        </p:nvSpPr>
        <p:spPr>
          <a:xfrm>
            <a:off x="1032957" y="3027018"/>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cxnSp>
        <p:nvCxnSpPr>
          <p:cNvPr id="38" name="Straight Arrow Connector 37">
            <a:extLst>
              <a:ext uri="{FF2B5EF4-FFF2-40B4-BE49-F238E27FC236}">
                <a16:creationId xmlns:a16="http://schemas.microsoft.com/office/drawing/2014/main" id="{363EC7ED-0514-60C8-8ECC-53B54223E6DA}"/>
              </a:ext>
            </a:extLst>
          </p:cNvPr>
          <p:cNvCxnSpPr/>
          <p:nvPr/>
        </p:nvCxnSpPr>
        <p:spPr>
          <a:xfrm>
            <a:off x="3781084" y="3198014"/>
            <a:ext cx="711306"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FF4EA144-B783-33E9-3CF8-BBC4FF86EEEB}"/>
              </a:ext>
            </a:extLst>
          </p:cNvPr>
          <p:cNvSpPr/>
          <p:nvPr/>
        </p:nvSpPr>
        <p:spPr>
          <a:xfrm>
            <a:off x="7099657" y="5363871"/>
            <a:ext cx="2602308" cy="328895"/>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Another Random Task</a:t>
            </a:r>
          </a:p>
        </p:txBody>
      </p:sp>
      <p:sp>
        <p:nvSpPr>
          <p:cNvPr id="17" name="Rectangle 16">
            <a:extLst>
              <a:ext uri="{FF2B5EF4-FFF2-40B4-BE49-F238E27FC236}">
                <a16:creationId xmlns:a16="http://schemas.microsoft.com/office/drawing/2014/main" id="{1B962274-F4B3-B2EE-0506-119499650C31}"/>
              </a:ext>
            </a:extLst>
          </p:cNvPr>
          <p:cNvSpPr/>
          <p:nvPr/>
        </p:nvSpPr>
        <p:spPr>
          <a:xfrm>
            <a:off x="1095435" y="5845765"/>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18" name="Rectangle 17">
            <a:extLst>
              <a:ext uri="{FF2B5EF4-FFF2-40B4-BE49-F238E27FC236}">
                <a16:creationId xmlns:a16="http://schemas.microsoft.com/office/drawing/2014/main" id="{39E2D8BF-8F89-D139-0892-1D1CE748FB27}"/>
              </a:ext>
            </a:extLst>
          </p:cNvPr>
          <p:cNvSpPr/>
          <p:nvPr/>
        </p:nvSpPr>
        <p:spPr>
          <a:xfrm>
            <a:off x="7099657" y="5858199"/>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13" name="Rectangle 12">
            <a:extLst>
              <a:ext uri="{FF2B5EF4-FFF2-40B4-BE49-F238E27FC236}">
                <a16:creationId xmlns:a16="http://schemas.microsoft.com/office/drawing/2014/main" id="{9911178C-C1E6-9D9E-391B-C0C2BAA0FFF9}"/>
              </a:ext>
            </a:extLst>
          </p:cNvPr>
          <p:cNvSpPr/>
          <p:nvPr/>
        </p:nvSpPr>
        <p:spPr>
          <a:xfrm>
            <a:off x="1128824" y="5380464"/>
            <a:ext cx="2561918" cy="328895"/>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sp>
        <p:nvSpPr>
          <p:cNvPr id="19" name="Rectangle 18">
            <a:extLst>
              <a:ext uri="{FF2B5EF4-FFF2-40B4-BE49-F238E27FC236}">
                <a16:creationId xmlns:a16="http://schemas.microsoft.com/office/drawing/2014/main" id="{5F59682A-B7F7-DC3A-AF9A-7B0EC42924C5}"/>
              </a:ext>
            </a:extLst>
          </p:cNvPr>
          <p:cNvSpPr/>
          <p:nvPr/>
        </p:nvSpPr>
        <p:spPr>
          <a:xfrm>
            <a:off x="4120879" y="5845764"/>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20" name="Rectangle 19">
            <a:extLst>
              <a:ext uri="{FF2B5EF4-FFF2-40B4-BE49-F238E27FC236}">
                <a16:creationId xmlns:a16="http://schemas.microsoft.com/office/drawing/2014/main" id="{F4D14D7D-0AEA-0641-6A0E-839D45AE9541}"/>
              </a:ext>
            </a:extLst>
          </p:cNvPr>
          <p:cNvSpPr/>
          <p:nvPr/>
        </p:nvSpPr>
        <p:spPr>
          <a:xfrm>
            <a:off x="4117741" y="5380464"/>
            <a:ext cx="2561918" cy="328895"/>
          </a:xfrm>
          <a:prstGeom prst="rect">
            <a:avLst/>
          </a:prstGeom>
          <a:noFill/>
          <a:ln w="57150">
            <a:solidFill>
              <a:srgbClr val="595A5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Available capacity</a:t>
            </a:r>
          </a:p>
        </p:txBody>
      </p:sp>
      <p:sp>
        <p:nvSpPr>
          <p:cNvPr id="21" name="TextBox 20">
            <a:extLst>
              <a:ext uri="{FF2B5EF4-FFF2-40B4-BE49-F238E27FC236}">
                <a16:creationId xmlns:a16="http://schemas.microsoft.com/office/drawing/2014/main" id="{A6E06D80-C09F-4E13-6179-9132BC15495E}"/>
              </a:ext>
            </a:extLst>
          </p:cNvPr>
          <p:cNvSpPr txBox="1"/>
          <p:nvPr/>
        </p:nvSpPr>
        <p:spPr>
          <a:xfrm>
            <a:off x="10547498" y="4059547"/>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0 x </a:t>
            </a:r>
          </a:p>
        </p:txBody>
      </p:sp>
      <p:sp>
        <p:nvSpPr>
          <p:cNvPr id="22" name="Rectangle 21">
            <a:extLst>
              <a:ext uri="{FF2B5EF4-FFF2-40B4-BE49-F238E27FC236}">
                <a16:creationId xmlns:a16="http://schemas.microsoft.com/office/drawing/2014/main" id="{E7527C14-FA05-B5B1-04FD-5801B6AEA619}"/>
              </a:ext>
            </a:extLst>
          </p:cNvPr>
          <p:cNvSpPr/>
          <p:nvPr/>
        </p:nvSpPr>
        <p:spPr>
          <a:xfrm>
            <a:off x="11275060" y="4147573"/>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23" name="TextBox 22">
            <a:extLst>
              <a:ext uri="{FF2B5EF4-FFF2-40B4-BE49-F238E27FC236}">
                <a16:creationId xmlns:a16="http://schemas.microsoft.com/office/drawing/2014/main" id="{FC2618BA-F456-1A29-DF3B-D25DD5456DCA}"/>
              </a:ext>
            </a:extLst>
          </p:cNvPr>
          <p:cNvSpPr txBox="1"/>
          <p:nvPr/>
        </p:nvSpPr>
        <p:spPr>
          <a:xfrm>
            <a:off x="10547498" y="4667464"/>
            <a:ext cx="2775097" cy="538609"/>
          </a:xfrm>
          <a:prstGeom prst="rect">
            <a:avLst/>
          </a:prstGeom>
          <a:noFill/>
        </p:spPr>
        <p:txBody>
          <a:bodyPr wrap="square" rtlCol="0">
            <a:spAutoFit/>
          </a:bodyPr>
          <a:lstStyle/>
          <a:p>
            <a:pPr algn="l"/>
            <a:r>
              <a:rPr lang="en-US" sz="2900" dirty="0">
                <a:latin typeface="Amazon Ember" panose="020B0603020204020204" pitchFamily="34" charset="0"/>
                <a:ea typeface="Amazon Ember" panose="020B0603020204020204" pitchFamily="34" charset="0"/>
                <a:cs typeface="Amazon Ember" panose="020B0603020204020204" pitchFamily="34" charset="0"/>
              </a:rPr>
              <a:t>3 x </a:t>
            </a:r>
          </a:p>
        </p:txBody>
      </p:sp>
      <p:sp>
        <p:nvSpPr>
          <p:cNvPr id="24" name="Rectangle 23">
            <a:extLst>
              <a:ext uri="{FF2B5EF4-FFF2-40B4-BE49-F238E27FC236}">
                <a16:creationId xmlns:a16="http://schemas.microsoft.com/office/drawing/2014/main" id="{20955A06-948F-A213-5721-FBAAA08FF86F}"/>
              </a:ext>
            </a:extLst>
          </p:cNvPr>
          <p:cNvSpPr/>
          <p:nvPr/>
        </p:nvSpPr>
        <p:spPr>
          <a:xfrm>
            <a:off x="11275060" y="4755490"/>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Tree>
    <p:extLst>
      <p:ext uri="{BB962C8B-B14F-4D97-AF65-F5344CB8AC3E}">
        <p14:creationId xmlns:p14="http://schemas.microsoft.com/office/powerpoint/2010/main" val="2471777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solidFill>
                  <a:srgbClr val="FB922D"/>
                </a:solidFill>
              </a:rPr>
              <a:t>Circuit breaker </a:t>
            </a:r>
            <a:r>
              <a:rPr lang="en-US" dirty="0"/>
              <a:t>catches bad container deployments and rolls back automatically</a:t>
            </a:r>
          </a:p>
        </p:txBody>
      </p:sp>
      <p:grpSp>
        <p:nvGrpSpPr>
          <p:cNvPr id="3" name="Group 2">
            <a:extLst>
              <a:ext uri="{FF2B5EF4-FFF2-40B4-BE49-F238E27FC236}">
                <a16:creationId xmlns:a16="http://schemas.microsoft.com/office/drawing/2014/main" id="{5D3902A0-1647-C897-280E-2EBB19751F5D}"/>
              </a:ext>
            </a:extLst>
          </p:cNvPr>
          <p:cNvGrpSpPr/>
          <p:nvPr/>
        </p:nvGrpSpPr>
        <p:grpSpPr>
          <a:xfrm>
            <a:off x="969000" y="4035573"/>
            <a:ext cx="2849915" cy="2273413"/>
            <a:chOff x="7082218" y="2838893"/>
            <a:chExt cx="5251550" cy="4189228"/>
          </a:xfrm>
        </p:grpSpPr>
        <p:sp>
          <p:nvSpPr>
            <p:cNvPr id="4" name="Rectangle 3">
              <a:extLst>
                <a:ext uri="{FF2B5EF4-FFF2-40B4-BE49-F238E27FC236}">
                  <a16:creationId xmlns:a16="http://schemas.microsoft.com/office/drawing/2014/main" id="{8D906506-5BA3-8D68-FF67-28764880A861}"/>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5" name="Graphic 5">
              <a:extLst>
                <a:ext uri="{FF2B5EF4-FFF2-40B4-BE49-F238E27FC236}">
                  <a16:creationId xmlns:a16="http://schemas.microsoft.com/office/drawing/2014/main" id="{25106C87-D26F-5F5C-8826-07B81063F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5F288EE-ECFC-D69B-5717-C7EF03D88E3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7" name="Rectangle 6">
              <a:extLst>
                <a:ext uri="{FF2B5EF4-FFF2-40B4-BE49-F238E27FC236}">
                  <a16:creationId xmlns:a16="http://schemas.microsoft.com/office/drawing/2014/main" id="{2DD21B90-65D0-67F8-C9BC-05489FB305FA}"/>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8" name="Rectangle 7">
              <a:extLst>
                <a:ext uri="{FF2B5EF4-FFF2-40B4-BE49-F238E27FC236}">
                  <a16:creationId xmlns:a16="http://schemas.microsoft.com/office/drawing/2014/main" id="{AB4219C7-BC2B-FCA1-7F59-8583000C1EC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10" name="Group 9">
            <a:extLst>
              <a:ext uri="{FF2B5EF4-FFF2-40B4-BE49-F238E27FC236}">
                <a16:creationId xmlns:a16="http://schemas.microsoft.com/office/drawing/2014/main" id="{FF87422D-ABB7-BFF0-0836-17F7C168D0A9}"/>
              </a:ext>
            </a:extLst>
          </p:cNvPr>
          <p:cNvGrpSpPr/>
          <p:nvPr/>
        </p:nvGrpSpPr>
        <p:grpSpPr>
          <a:xfrm>
            <a:off x="3971111" y="4041342"/>
            <a:ext cx="2849915" cy="2273413"/>
            <a:chOff x="7082218" y="2838893"/>
            <a:chExt cx="5251550" cy="4189228"/>
          </a:xfrm>
        </p:grpSpPr>
        <p:sp>
          <p:nvSpPr>
            <p:cNvPr id="11" name="Rectangle 10">
              <a:extLst>
                <a:ext uri="{FF2B5EF4-FFF2-40B4-BE49-F238E27FC236}">
                  <a16:creationId xmlns:a16="http://schemas.microsoft.com/office/drawing/2014/main" id="{B6D7F1C7-12B7-7524-245E-C280A2D61BE4}"/>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2" name="Graphic 5">
              <a:extLst>
                <a:ext uri="{FF2B5EF4-FFF2-40B4-BE49-F238E27FC236}">
                  <a16:creationId xmlns:a16="http://schemas.microsoft.com/office/drawing/2014/main" id="{CCAED3E4-7DDD-2738-28EC-8DFBE79DB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D7587457-429D-F49A-B4B5-A446F4D07E40}"/>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5" name="Rectangle 14">
              <a:extLst>
                <a:ext uri="{FF2B5EF4-FFF2-40B4-BE49-F238E27FC236}">
                  <a16:creationId xmlns:a16="http://schemas.microsoft.com/office/drawing/2014/main" id="{10B084A6-7FA9-A2B4-5F50-88EDEF48CFF6}"/>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4F124415-BF97-99DC-60D7-3BD28242FBFE}"/>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25" name="Group 24">
            <a:extLst>
              <a:ext uri="{FF2B5EF4-FFF2-40B4-BE49-F238E27FC236}">
                <a16:creationId xmlns:a16="http://schemas.microsoft.com/office/drawing/2014/main" id="{6B7DCBAC-E2EB-838A-07DE-C1780E49A277}"/>
              </a:ext>
            </a:extLst>
          </p:cNvPr>
          <p:cNvGrpSpPr/>
          <p:nvPr/>
        </p:nvGrpSpPr>
        <p:grpSpPr>
          <a:xfrm>
            <a:off x="6973222" y="4048007"/>
            <a:ext cx="2849915" cy="2273413"/>
            <a:chOff x="7082218" y="2838893"/>
            <a:chExt cx="5251550" cy="4189228"/>
          </a:xfrm>
        </p:grpSpPr>
        <p:sp>
          <p:nvSpPr>
            <p:cNvPr id="26" name="Rectangle 25">
              <a:extLst>
                <a:ext uri="{FF2B5EF4-FFF2-40B4-BE49-F238E27FC236}">
                  <a16:creationId xmlns:a16="http://schemas.microsoft.com/office/drawing/2014/main" id="{B8011518-9C2F-58F0-FC12-7B1DBE247727}"/>
                </a:ext>
              </a:extLst>
            </p:cNvPr>
            <p:cNvSpPr/>
            <p:nvPr/>
          </p:nvSpPr>
          <p:spPr>
            <a:xfrm>
              <a:off x="7103483" y="2860158"/>
              <a:ext cx="5230285" cy="416796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7" name="Graphic 5">
              <a:extLst>
                <a:ext uri="{FF2B5EF4-FFF2-40B4-BE49-F238E27FC236}">
                  <a16:creationId xmlns:a16="http://schemas.microsoft.com/office/drawing/2014/main" id="{D194AA30-DDF7-6243-C944-A4FEB1845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5EBA2059-DDCB-A912-4299-48E28E3F285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9" name="Rectangle 28">
              <a:extLst>
                <a:ext uri="{FF2B5EF4-FFF2-40B4-BE49-F238E27FC236}">
                  <a16:creationId xmlns:a16="http://schemas.microsoft.com/office/drawing/2014/main" id="{05773A43-5783-DA35-43B6-718133E7F71D}"/>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30" name="Rectangle 29">
              <a:extLst>
                <a:ext uri="{FF2B5EF4-FFF2-40B4-BE49-F238E27FC236}">
                  <a16:creationId xmlns:a16="http://schemas.microsoft.com/office/drawing/2014/main" id="{369711B5-4974-FD3C-B56E-C2ECAD8538CD}"/>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32" name="Rectangle 31">
            <a:extLst>
              <a:ext uri="{FF2B5EF4-FFF2-40B4-BE49-F238E27FC236}">
                <a16:creationId xmlns:a16="http://schemas.microsoft.com/office/drawing/2014/main" id="{E2CF3B82-D739-87B5-AD2C-A5613394A648}"/>
              </a:ext>
            </a:extLst>
          </p:cNvPr>
          <p:cNvSpPr/>
          <p:nvPr/>
        </p:nvSpPr>
        <p:spPr>
          <a:xfrm>
            <a:off x="753032" y="3853912"/>
            <a:ext cx="9369666" cy="2689639"/>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8CF8244-2CB4-EC73-A3A2-167529364EBB}"/>
              </a:ext>
            </a:extLst>
          </p:cNvPr>
          <p:cNvSpPr/>
          <p:nvPr/>
        </p:nvSpPr>
        <p:spPr>
          <a:xfrm>
            <a:off x="4618162" y="3022164"/>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sp>
        <p:nvSpPr>
          <p:cNvPr id="36" name="Rectangle 35">
            <a:extLst>
              <a:ext uri="{FF2B5EF4-FFF2-40B4-BE49-F238E27FC236}">
                <a16:creationId xmlns:a16="http://schemas.microsoft.com/office/drawing/2014/main" id="{35137980-A101-2C99-F620-468A4533299F}"/>
              </a:ext>
            </a:extLst>
          </p:cNvPr>
          <p:cNvSpPr/>
          <p:nvPr/>
        </p:nvSpPr>
        <p:spPr>
          <a:xfrm>
            <a:off x="1032957" y="3027018"/>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cxnSp>
        <p:nvCxnSpPr>
          <p:cNvPr id="38" name="Straight Arrow Connector 37">
            <a:extLst>
              <a:ext uri="{FF2B5EF4-FFF2-40B4-BE49-F238E27FC236}">
                <a16:creationId xmlns:a16="http://schemas.microsoft.com/office/drawing/2014/main" id="{363EC7ED-0514-60C8-8ECC-53B54223E6DA}"/>
              </a:ext>
            </a:extLst>
          </p:cNvPr>
          <p:cNvCxnSpPr/>
          <p:nvPr/>
        </p:nvCxnSpPr>
        <p:spPr>
          <a:xfrm>
            <a:off x="3781084" y="3198014"/>
            <a:ext cx="711306"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FF4EA144-B783-33E9-3CF8-BBC4FF86EEEB}"/>
              </a:ext>
            </a:extLst>
          </p:cNvPr>
          <p:cNvSpPr/>
          <p:nvPr/>
        </p:nvSpPr>
        <p:spPr>
          <a:xfrm>
            <a:off x="7099657" y="5363871"/>
            <a:ext cx="2602308" cy="328895"/>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Another Random Task</a:t>
            </a:r>
          </a:p>
        </p:txBody>
      </p:sp>
      <p:sp>
        <p:nvSpPr>
          <p:cNvPr id="17" name="Rectangle 16">
            <a:extLst>
              <a:ext uri="{FF2B5EF4-FFF2-40B4-BE49-F238E27FC236}">
                <a16:creationId xmlns:a16="http://schemas.microsoft.com/office/drawing/2014/main" id="{1B962274-F4B3-B2EE-0506-119499650C31}"/>
              </a:ext>
            </a:extLst>
          </p:cNvPr>
          <p:cNvSpPr/>
          <p:nvPr/>
        </p:nvSpPr>
        <p:spPr>
          <a:xfrm>
            <a:off x="1095435" y="5845765"/>
            <a:ext cx="2602308" cy="328895"/>
          </a:xfrm>
          <a:prstGeom prst="rect">
            <a:avLst/>
          </a:prstGeom>
          <a:noFill/>
          <a:ln w="38100">
            <a:solidFill>
              <a:srgbClr val="CD192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Unhealthy Green Task</a:t>
            </a:r>
          </a:p>
        </p:txBody>
      </p:sp>
      <p:sp>
        <p:nvSpPr>
          <p:cNvPr id="18" name="Rectangle 17">
            <a:extLst>
              <a:ext uri="{FF2B5EF4-FFF2-40B4-BE49-F238E27FC236}">
                <a16:creationId xmlns:a16="http://schemas.microsoft.com/office/drawing/2014/main" id="{39E2D8BF-8F89-D139-0892-1D1CE748FB27}"/>
              </a:ext>
            </a:extLst>
          </p:cNvPr>
          <p:cNvSpPr/>
          <p:nvPr/>
        </p:nvSpPr>
        <p:spPr>
          <a:xfrm>
            <a:off x="7099657" y="5858199"/>
            <a:ext cx="2602308" cy="32889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Green Task</a:t>
            </a:r>
          </a:p>
        </p:txBody>
      </p:sp>
      <p:cxnSp>
        <p:nvCxnSpPr>
          <p:cNvPr id="31" name="Straight Arrow Connector 30">
            <a:extLst>
              <a:ext uri="{FF2B5EF4-FFF2-40B4-BE49-F238E27FC236}">
                <a16:creationId xmlns:a16="http://schemas.microsoft.com/office/drawing/2014/main" id="{43F1C27E-CCDB-9CC3-EA41-B6646CAB91A2}"/>
              </a:ext>
            </a:extLst>
          </p:cNvPr>
          <p:cNvCxnSpPr/>
          <p:nvPr/>
        </p:nvCxnSpPr>
        <p:spPr>
          <a:xfrm>
            <a:off x="7315200" y="3167386"/>
            <a:ext cx="711306"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411CFDB9-C565-9C57-E7C0-CD4D7DE5DD61}"/>
              </a:ext>
            </a:extLst>
          </p:cNvPr>
          <p:cNvSpPr/>
          <p:nvPr/>
        </p:nvSpPr>
        <p:spPr>
          <a:xfrm>
            <a:off x="8167061" y="3002938"/>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39" name="TextBox 38">
            <a:extLst>
              <a:ext uri="{FF2B5EF4-FFF2-40B4-BE49-F238E27FC236}">
                <a16:creationId xmlns:a16="http://schemas.microsoft.com/office/drawing/2014/main" id="{587FA1C5-3D33-CB08-FC6C-BAC49B9F6CF9}"/>
              </a:ext>
            </a:extLst>
          </p:cNvPr>
          <p:cNvSpPr txBox="1"/>
          <p:nvPr/>
        </p:nvSpPr>
        <p:spPr>
          <a:xfrm>
            <a:off x="10645456" y="3746888"/>
            <a:ext cx="3231912" cy="286232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One of the new green tasks failed health checks!</a:t>
            </a:r>
          </a:p>
          <a:p>
            <a:pPr algn="l"/>
            <a:endParaRPr lang="en-US" sz="18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The deployment will not stop blue tasks if green tasks are not healthy.</a:t>
            </a:r>
          </a:p>
          <a:p>
            <a:pPr algn="l"/>
            <a:endParaRPr lang="en-US" sz="18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Circuit breaker will cancel the deployment and roll traffic back to the blue task.</a:t>
            </a:r>
          </a:p>
        </p:txBody>
      </p:sp>
      <p:sp>
        <p:nvSpPr>
          <p:cNvPr id="41" name="Rectangle 40">
            <a:extLst>
              <a:ext uri="{FF2B5EF4-FFF2-40B4-BE49-F238E27FC236}">
                <a16:creationId xmlns:a16="http://schemas.microsoft.com/office/drawing/2014/main" id="{B995051D-9956-828F-59AD-D877197AF921}"/>
              </a:ext>
            </a:extLst>
          </p:cNvPr>
          <p:cNvSpPr/>
          <p:nvPr/>
        </p:nvSpPr>
        <p:spPr>
          <a:xfrm>
            <a:off x="1095435" y="5357953"/>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42" name="Rectangle 41">
            <a:extLst>
              <a:ext uri="{FF2B5EF4-FFF2-40B4-BE49-F238E27FC236}">
                <a16:creationId xmlns:a16="http://schemas.microsoft.com/office/drawing/2014/main" id="{F8F5894E-A9A9-3B8C-8D97-DD07A336FCC6}"/>
              </a:ext>
            </a:extLst>
          </p:cNvPr>
          <p:cNvSpPr/>
          <p:nvPr/>
        </p:nvSpPr>
        <p:spPr>
          <a:xfrm>
            <a:off x="4120879" y="5359004"/>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
        <p:nvSpPr>
          <p:cNvPr id="43" name="Rectangle 42">
            <a:extLst>
              <a:ext uri="{FF2B5EF4-FFF2-40B4-BE49-F238E27FC236}">
                <a16:creationId xmlns:a16="http://schemas.microsoft.com/office/drawing/2014/main" id="{BBEC0A1C-124D-11EF-29C9-915756F8384B}"/>
              </a:ext>
            </a:extLst>
          </p:cNvPr>
          <p:cNvSpPr/>
          <p:nvPr/>
        </p:nvSpPr>
        <p:spPr>
          <a:xfrm>
            <a:off x="4124511" y="5851534"/>
            <a:ext cx="2602308" cy="32889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Blue Task</a:t>
            </a:r>
          </a:p>
        </p:txBody>
      </p:sp>
    </p:spTree>
    <p:extLst>
      <p:ext uri="{BB962C8B-B14F-4D97-AF65-F5344CB8AC3E}">
        <p14:creationId xmlns:p14="http://schemas.microsoft.com/office/powerpoint/2010/main" val="4088209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DEA566-4189-0635-6478-69C5D8A8827B}"/>
              </a:ext>
            </a:extLst>
          </p:cNvPr>
          <p:cNvSpPr>
            <a:spLocks noGrp="1"/>
          </p:cNvSpPr>
          <p:nvPr>
            <p:ph type="title"/>
          </p:nvPr>
        </p:nvSpPr>
        <p:spPr>
          <a:xfrm>
            <a:off x="548639" y="2987843"/>
            <a:ext cx="11421687" cy="1488168"/>
          </a:xfrm>
        </p:spPr>
        <p:txBody>
          <a:bodyPr/>
          <a:lstStyle/>
          <a:p>
            <a:r>
              <a:rPr lang="en-US" dirty="0"/>
              <a:t>Everything a container needs</a:t>
            </a:r>
          </a:p>
        </p:txBody>
      </p:sp>
      <p:sp>
        <p:nvSpPr>
          <p:cNvPr id="7" name="Text Placeholder 6">
            <a:extLst>
              <a:ext uri="{FF2B5EF4-FFF2-40B4-BE49-F238E27FC236}">
                <a16:creationId xmlns:a16="http://schemas.microsoft.com/office/drawing/2014/main" id="{33992B9D-E283-7CCD-70EA-2F56D29B7E7C}"/>
              </a:ext>
            </a:extLst>
          </p:cNvPr>
          <p:cNvSpPr>
            <a:spLocks noGrp="1"/>
          </p:cNvSpPr>
          <p:nvPr>
            <p:ph type="body" sz="quarter" idx="10"/>
          </p:nvPr>
        </p:nvSpPr>
        <p:spPr>
          <a:xfrm>
            <a:off x="548639" y="4384399"/>
            <a:ext cx="8219440" cy="783078"/>
          </a:xfrm>
        </p:spPr>
        <p:txBody>
          <a:bodyPr/>
          <a:lstStyle/>
          <a:p>
            <a:r>
              <a:rPr lang="en-US" dirty="0"/>
              <a:t>ECS brings the AWS toolkit to your container</a:t>
            </a:r>
          </a:p>
        </p:txBody>
      </p:sp>
    </p:spTree>
    <p:extLst>
      <p:ext uri="{BB962C8B-B14F-4D97-AF65-F5344CB8AC3E}">
        <p14:creationId xmlns:p14="http://schemas.microsoft.com/office/powerpoint/2010/main" val="4164112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Containers generate </a:t>
            </a:r>
            <a:r>
              <a:rPr lang="en-US" dirty="0">
                <a:solidFill>
                  <a:srgbClr val="FB922D"/>
                </a:solidFill>
              </a:rPr>
              <a:t>logs </a:t>
            </a:r>
            <a:r>
              <a:rPr lang="en-US" dirty="0"/>
              <a:t>that need to be captured</a:t>
            </a:r>
          </a:p>
        </p:txBody>
      </p:sp>
      <p:pic>
        <p:nvPicPr>
          <p:cNvPr id="3" name="Graphic 17">
            <a:extLst>
              <a:ext uri="{FF2B5EF4-FFF2-40B4-BE49-F238E27FC236}">
                <a16:creationId xmlns:a16="http://schemas.microsoft.com/office/drawing/2014/main" id="{442999A1-451A-5400-4EA0-B6733C95C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5315" y="2725598"/>
            <a:ext cx="1038630" cy="10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756B947-3B35-BEE5-6D05-155C40E4D3FC}"/>
              </a:ext>
            </a:extLst>
          </p:cNvPr>
          <p:cNvSpPr txBox="1"/>
          <p:nvPr/>
        </p:nvSpPr>
        <p:spPr>
          <a:xfrm>
            <a:off x="9267866" y="3787197"/>
            <a:ext cx="2427768"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Amazon CloudWatch</a:t>
            </a:r>
          </a:p>
        </p:txBody>
      </p:sp>
      <p:sp>
        <p:nvSpPr>
          <p:cNvPr id="6" name="Rectangle 5">
            <a:extLst>
              <a:ext uri="{FF2B5EF4-FFF2-40B4-BE49-F238E27FC236}">
                <a16:creationId xmlns:a16="http://schemas.microsoft.com/office/drawing/2014/main" id="{ACBCD36F-6A11-9D6B-BC7A-092025503AAC}"/>
              </a:ext>
            </a:extLst>
          </p:cNvPr>
          <p:cNvSpPr/>
          <p:nvPr/>
        </p:nvSpPr>
        <p:spPr>
          <a:xfrm>
            <a:off x="1253893" y="2967913"/>
            <a:ext cx="2424612"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Your Task Container</a:t>
            </a:r>
          </a:p>
        </p:txBody>
      </p:sp>
      <p:pic>
        <p:nvPicPr>
          <p:cNvPr id="7" name="Graphic 6">
            <a:extLst>
              <a:ext uri="{FF2B5EF4-FFF2-40B4-BE49-F238E27FC236}">
                <a16:creationId xmlns:a16="http://schemas.microsoft.com/office/drawing/2014/main" id="{23BA6EEC-EA31-D40D-3E4D-190789F36B5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12594" y="2725597"/>
            <a:ext cx="1038631" cy="1038631"/>
          </a:xfrm>
          <a:prstGeom prst="rect">
            <a:avLst/>
          </a:prstGeom>
        </p:spPr>
      </p:pic>
      <p:sp>
        <p:nvSpPr>
          <p:cNvPr id="8" name="TextBox 7">
            <a:extLst>
              <a:ext uri="{FF2B5EF4-FFF2-40B4-BE49-F238E27FC236}">
                <a16:creationId xmlns:a16="http://schemas.microsoft.com/office/drawing/2014/main" id="{4CAF22A9-3120-5FFE-2884-4ED3B4A0CC8B}"/>
              </a:ext>
            </a:extLst>
          </p:cNvPr>
          <p:cNvSpPr txBox="1"/>
          <p:nvPr/>
        </p:nvSpPr>
        <p:spPr>
          <a:xfrm>
            <a:off x="5519602" y="3839416"/>
            <a:ext cx="2424613" cy="923330"/>
          </a:xfrm>
          <a:prstGeom prst="rect">
            <a:avLst/>
          </a:prstGeom>
          <a:noFill/>
        </p:spPr>
        <p:txBody>
          <a:bodyPr wrap="square" rtlCol="0">
            <a:spAutoFit/>
          </a:bodyPr>
          <a:lstStyle/>
          <a:p>
            <a:pPr algn="ctr"/>
            <a:r>
              <a:rPr lang="en-US" sz="1800" dirty="0"/>
              <a:t>Amazon Elastic Container Service</a:t>
            </a:r>
            <a:br>
              <a:rPr lang="en-US" sz="1800" dirty="0"/>
            </a:br>
            <a:r>
              <a:rPr lang="en-US" sz="1800" dirty="0"/>
              <a:t>Agent</a:t>
            </a:r>
          </a:p>
        </p:txBody>
      </p:sp>
      <p:cxnSp>
        <p:nvCxnSpPr>
          <p:cNvPr id="9" name="Straight Arrow Connector 8">
            <a:extLst>
              <a:ext uri="{FF2B5EF4-FFF2-40B4-BE49-F238E27FC236}">
                <a16:creationId xmlns:a16="http://schemas.microsoft.com/office/drawing/2014/main" id="{533BB596-E821-880B-04CB-325971460AC4}"/>
              </a:ext>
            </a:extLst>
          </p:cNvPr>
          <p:cNvCxnSpPr>
            <a:cxnSpLocks/>
            <a:stCxn id="6" idx="3"/>
            <a:endCxn id="7" idx="1"/>
          </p:cNvCxnSpPr>
          <p:nvPr/>
        </p:nvCxnSpPr>
        <p:spPr>
          <a:xfrm>
            <a:off x="3678505" y="3244912"/>
            <a:ext cx="2534089" cy="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E2E6836-3EAA-2520-A8CD-A6C592948F38}"/>
              </a:ext>
            </a:extLst>
          </p:cNvPr>
          <p:cNvCxnSpPr>
            <a:cxnSpLocks/>
            <a:stCxn id="7" idx="3"/>
            <a:endCxn id="3" idx="1"/>
          </p:cNvCxnSpPr>
          <p:nvPr/>
        </p:nvCxnSpPr>
        <p:spPr>
          <a:xfrm>
            <a:off x="7251225" y="3244913"/>
            <a:ext cx="2534090"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36BC664C-1E94-3E90-443C-4A1290AC24F9}"/>
              </a:ext>
            </a:extLst>
          </p:cNvPr>
          <p:cNvCxnSpPr>
            <a:cxnSpLocks/>
            <a:stCxn id="5" idx="2"/>
          </p:cNvCxnSpPr>
          <p:nvPr/>
        </p:nvCxnSpPr>
        <p:spPr>
          <a:xfrm>
            <a:off x="10481750" y="4156529"/>
            <a:ext cx="0" cy="1127852"/>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F5593634-5ACA-4A3A-B815-26426BB964B2}"/>
              </a:ext>
            </a:extLst>
          </p:cNvPr>
          <p:cNvSpPr txBox="1"/>
          <p:nvPr/>
        </p:nvSpPr>
        <p:spPr>
          <a:xfrm>
            <a:off x="8704339" y="5284381"/>
            <a:ext cx="4033465" cy="646331"/>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CloudWatch Log Insights (Query)</a:t>
            </a:r>
            <a:br>
              <a:rPr lang="en-US" sz="1800" dirty="0">
                <a:latin typeface="Amazon Ember" panose="020B0603020204020204" pitchFamily="34" charset="0"/>
                <a:ea typeface="Amazon Ember" panose="020B0603020204020204" pitchFamily="34" charset="0"/>
                <a:cs typeface="Amazon Ember" panose="020B0603020204020204" pitchFamily="34" charset="0"/>
              </a:rPr>
            </a:br>
            <a:r>
              <a:rPr lang="en-US" sz="1800" dirty="0">
                <a:latin typeface="Amazon Ember" panose="020B0603020204020204" pitchFamily="34" charset="0"/>
                <a:ea typeface="Amazon Ember" panose="020B0603020204020204" pitchFamily="34" charset="0"/>
                <a:cs typeface="Amazon Ember" panose="020B0603020204020204" pitchFamily="34" charset="0"/>
              </a:rPr>
              <a:t>CloudWatch Dashboards (Visualize)</a:t>
            </a:r>
          </a:p>
        </p:txBody>
      </p:sp>
      <p:sp>
        <p:nvSpPr>
          <p:cNvPr id="22" name="TextBox 21">
            <a:extLst>
              <a:ext uri="{FF2B5EF4-FFF2-40B4-BE49-F238E27FC236}">
                <a16:creationId xmlns:a16="http://schemas.microsoft.com/office/drawing/2014/main" id="{D88C4F7D-55EE-D7BC-256E-C9D52EF8E64D}"/>
              </a:ext>
            </a:extLst>
          </p:cNvPr>
          <p:cNvSpPr txBox="1"/>
          <p:nvPr/>
        </p:nvSpPr>
        <p:spPr>
          <a:xfrm>
            <a:off x="3831816" y="2559217"/>
            <a:ext cx="2424613" cy="646331"/>
          </a:xfrm>
          <a:prstGeom prst="rect">
            <a:avLst/>
          </a:prstGeom>
          <a:noFill/>
        </p:spPr>
        <p:txBody>
          <a:bodyPr wrap="square" rtlCol="0">
            <a:spAutoFit/>
          </a:bodyPr>
          <a:lstStyle/>
          <a:p>
            <a:pPr algn="ctr"/>
            <a:r>
              <a:rPr lang="en-US" sz="1800" dirty="0" err="1"/>
              <a:t>stdout</a:t>
            </a:r>
            <a:br>
              <a:rPr lang="en-US" sz="1800" dirty="0"/>
            </a:br>
            <a:r>
              <a:rPr lang="en-US" sz="1800" dirty="0"/>
              <a:t>stderr</a:t>
            </a:r>
          </a:p>
        </p:txBody>
      </p:sp>
    </p:spTree>
    <p:extLst>
      <p:ext uri="{BB962C8B-B14F-4D97-AF65-F5344CB8AC3E}">
        <p14:creationId xmlns:p14="http://schemas.microsoft.com/office/powerpoint/2010/main" val="9825794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Services need to </a:t>
            </a:r>
            <a:r>
              <a:rPr lang="en-US" dirty="0">
                <a:solidFill>
                  <a:srgbClr val="FB922D"/>
                </a:solidFill>
              </a:rPr>
              <a:t>scale in and out</a:t>
            </a:r>
            <a:r>
              <a:rPr lang="en-US" dirty="0"/>
              <a:t> based on </a:t>
            </a:r>
            <a:r>
              <a:rPr lang="en-US" dirty="0">
                <a:solidFill>
                  <a:srgbClr val="FB922D"/>
                </a:solidFill>
              </a:rPr>
              <a:t>metrics</a:t>
            </a:r>
          </a:p>
        </p:txBody>
      </p:sp>
      <p:pic>
        <p:nvPicPr>
          <p:cNvPr id="3" name="Graphic 17">
            <a:extLst>
              <a:ext uri="{FF2B5EF4-FFF2-40B4-BE49-F238E27FC236}">
                <a16:creationId xmlns:a16="http://schemas.microsoft.com/office/drawing/2014/main" id="{437B044E-744C-DFB8-D456-EA7A2359F5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7724" y="2310929"/>
            <a:ext cx="1038630" cy="10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342F060-9B11-19D3-6679-049544FE3B03}"/>
              </a:ext>
            </a:extLst>
          </p:cNvPr>
          <p:cNvSpPr txBox="1"/>
          <p:nvPr/>
        </p:nvSpPr>
        <p:spPr>
          <a:xfrm>
            <a:off x="9140275" y="3372528"/>
            <a:ext cx="2427768" cy="369332"/>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Amazon CloudWatch</a:t>
            </a:r>
          </a:p>
        </p:txBody>
      </p:sp>
      <p:sp>
        <p:nvSpPr>
          <p:cNvPr id="5" name="Rectangle 4">
            <a:extLst>
              <a:ext uri="{FF2B5EF4-FFF2-40B4-BE49-F238E27FC236}">
                <a16:creationId xmlns:a16="http://schemas.microsoft.com/office/drawing/2014/main" id="{60A87E5F-C3E0-A327-9805-945CACC79CD4}"/>
              </a:ext>
            </a:extLst>
          </p:cNvPr>
          <p:cNvSpPr/>
          <p:nvPr/>
        </p:nvSpPr>
        <p:spPr>
          <a:xfrm>
            <a:off x="956930" y="2553244"/>
            <a:ext cx="2593983"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Your Task Container</a:t>
            </a:r>
          </a:p>
        </p:txBody>
      </p:sp>
      <p:pic>
        <p:nvPicPr>
          <p:cNvPr id="6" name="Graphic 5">
            <a:extLst>
              <a:ext uri="{FF2B5EF4-FFF2-40B4-BE49-F238E27FC236}">
                <a16:creationId xmlns:a16="http://schemas.microsoft.com/office/drawing/2014/main" id="{93BB1913-BA9E-92FB-BB30-71B6ED38C2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85003" y="2310928"/>
            <a:ext cx="1038631" cy="1038631"/>
          </a:xfrm>
          <a:prstGeom prst="rect">
            <a:avLst/>
          </a:prstGeom>
        </p:spPr>
      </p:pic>
      <p:sp>
        <p:nvSpPr>
          <p:cNvPr id="7" name="TextBox 6">
            <a:extLst>
              <a:ext uri="{FF2B5EF4-FFF2-40B4-BE49-F238E27FC236}">
                <a16:creationId xmlns:a16="http://schemas.microsoft.com/office/drawing/2014/main" id="{791BCBBB-F9E0-5ADF-F7F3-2D160B2EF87C}"/>
              </a:ext>
            </a:extLst>
          </p:cNvPr>
          <p:cNvSpPr txBox="1"/>
          <p:nvPr/>
        </p:nvSpPr>
        <p:spPr>
          <a:xfrm>
            <a:off x="5392011" y="3424747"/>
            <a:ext cx="2424613" cy="923330"/>
          </a:xfrm>
          <a:prstGeom prst="rect">
            <a:avLst/>
          </a:prstGeom>
          <a:noFill/>
        </p:spPr>
        <p:txBody>
          <a:bodyPr wrap="square" rtlCol="0">
            <a:spAutoFit/>
          </a:bodyPr>
          <a:lstStyle/>
          <a:p>
            <a:pPr algn="ctr"/>
            <a:r>
              <a:rPr lang="en-US" sz="1800" dirty="0"/>
              <a:t>Amazon Elastic Container Service</a:t>
            </a:r>
            <a:br>
              <a:rPr lang="en-US" sz="1800" dirty="0"/>
            </a:br>
            <a:r>
              <a:rPr lang="en-US" sz="1800" dirty="0"/>
              <a:t>Agent</a:t>
            </a:r>
          </a:p>
        </p:txBody>
      </p:sp>
      <p:cxnSp>
        <p:nvCxnSpPr>
          <p:cNvPr id="8" name="Straight Arrow Connector 7">
            <a:extLst>
              <a:ext uri="{FF2B5EF4-FFF2-40B4-BE49-F238E27FC236}">
                <a16:creationId xmlns:a16="http://schemas.microsoft.com/office/drawing/2014/main" id="{FD6113D3-3938-D01E-72D6-8C7660904AEF}"/>
              </a:ext>
            </a:extLst>
          </p:cNvPr>
          <p:cNvCxnSpPr>
            <a:cxnSpLocks/>
            <a:stCxn id="5" idx="3"/>
            <a:endCxn id="6" idx="1"/>
          </p:cNvCxnSpPr>
          <p:nvPr/>
        </p:nvCxnSpPr>
        <p:spPr>
          <a:xfrm>
            <a:off x="3550913" y="2830243"/>
            <a:ext cx="2534090" cy="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F5415AF4-AF9A-229C-64E7-6FD82A64D125}"/>
              </a:ext>
            </a:extLst>
          </p:cNvPr>
          <p:cNvCxnSpPr>
            <a:cxnSpLocks/>
            <a:stCxn id="6" idx="3"/>
            <a:endCxn id="3" idx="1"/>
          </p:cNvCxnSpPr>
          <p:nvPr/>
        </p:nvCxnSpPr>
        <p:spPr>
          <a:xfrm>
            <a:off x="7123634" y="2830244"/>
            <a:ext cx="2534090"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50022704-CCDE-9CE8-79B2-BFB113293802}"/>
              </a:ext>
            </a:extLst>
          </p:cNvPr>
          <p:cNvCxnSpPr>
            <a:cxnSpLocks/>
            <a:stCxn id="4" idx="2"/>
            <a:endCxn id="13" idx="0"/>
          </p:cNvCxnSpPr>
          <p:nvPr/>
        </p:nvCxnSpPr>
        <p:spPr>
          <a:xfrm>
            <a:off x="10354159" y="3741860"/>
            <a:ext cx="0" cy="1127852"/>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93D975ED-D9AB-8285-985A-BAD07D7EE850}"/>
              </a:ext>
            </a:extLst>
          </p:cNvPr>
          <p:cNvSpPr txBox="1"/>
          <p:nvPr/>
        </p:nvSpPr>
        <p:spPr>
          <a:xfrm>
            <a:off x="3660390" y="2387534"/>
            <a:ext cx="2424613" cy="369332"/>
          </a:xfrm>
          <a:prstGeom prst="rect">
            <a:avLst/>
          </a:prstGeom>
          <a:noFill/>
        </p:spPr>
        <p:txBody>
          <a:bodyPr wrap="square" rtlCol="0">
            <a:spAutoFit/>
          </a:bodyPr>
          <a:lstStyle/>
          <a:p>
            <a:pPr algn="ctr"/>
            <a:r>
              <a:rPr lang="en-US" sz="1800" dirty="0"/>
              <a:t>Metric Samples</a:t>
            </a:r>
          </a:p>
        </p:txBody>
      </p:sp>
      <p:pic>
        <p:nvPicPr>
          <p:cNvPr id="13" name="Graphic 6">
            <a:extLst>
              <a:ext uri="{FF2B5EF4-FFF2-40B4-BE49-F238E27FC236}">
                <a16:creationId xmlns:a16="http://schemas.microsoft.com/office/drawing/2014/main" id="{05C897C2-8DF0-B79E-4277-2DC9592370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34844" y="4869712"/>
            <a:ext cx="1038630" cy="10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9">
            <a:extLst>
              <a:ext uri="{FF2B5EF4-FFF2-40B4-BE49-F238E27FC236}">
                <a16:creationId xmlns:a16="http://schemas.microsoft.com/office/drawing/2014/main" id="{17A4E394-CB0C-21BE-5C00-CBD984850DC8}"/>
              </a:ext>
            </a:extLst>
          </p:cNvPr>
          <p:cNvSpPr txBox="1">
            <a:spLocks noChangeArrowheads="1"/>
          </p:cNvSpPr>
          <p:nvPr/>
        </p:nvSpPr>
        <p:spPr bwMode="auto">
          <a:xfrm>
            <a:off x="9232590" y="5997564"/>
            <a:ext cx="2243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AWS Application</a:t>
            </a:r>
            <a:br>
              <a:rPr lang="en-US" altLang="en-US" sz="1800" dirty="0">
                <a:latin typeface="Arial" panose="020B0604020202020204" pitchFamily="34" charset="0"/>
                <a:ea typeface="Amazon Ember" panose="020B0603020204020204" pitchFamily="34" charset="0"/>
                <a:cs typeface="Arial" panose="020B0604020202020204" pitchFamily="34" charset="0"/>
              </a:rPr>
            </a:br>
            <a:r>
              <a:rPr lang="en-US" altLang="en-US" sz="1800" dirty="0">
                <a:latin typeface="Arial" panose="020B0604020202020204" pitchFamily="34" charset="0"/>
                <a:ea typeface="Amazon Ember" panose="020B0603020204020204" pitchFamily="34" charset="0"/>
                <a:cs typeface="Arial" panose="020B0604020202020204" pitchFamily="34" charset="0"/>
              </a:rPr>
              <a:t>Auto Scaling</a:t>
            </a:r>
          </a:p>
        </p:txBody>
      </p:sp>
      <p:cxnSp>
        <p:nvCxnSpPr>
          <p:cNvPr id="17" name="Straight Arrow Connector 16">
            <a:extLst>
              <a:ext uri="{FF2B5EF4-FFF2-40B4-BE49-F238E27FC236}">
                <a16:creationId xmlns:a16="http://schemas.microsoft.com/office/drawing/2014/main" id="{A028F968-3E73-B0D6-390A-BF773A766DA7}"/>
              </a:ext>
            </a:extLst>
          </p:cNvPr>
          <p:cNvCxnSpPr>
            <a:cxnSpLocks/>
            <a:stCxn id="13" idx="1"/>
            <a:endCxn id="20" idx="3"/>
          </p:cNvCxnSpPr>
          <p:nvPr/>
        </p:nvCxnSpPr>
        <p:spPr>
          <a:xfrm flipH="1">
            <a:off x="7194059" y="5389027"/>
            <a:ext cx="2640785"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0" name="Graphic 19">
            <a:extLst>
              <a:ext uri="{FF2B5EF4-FFF2-40B4-BE49-F238E27FC236}">
                <a16:creationId xmlns:a16="http://schemas.microsoft.com/office/drawing/2014/main" id="{A4834021-A2CD-F2D4-A8C2-BEF05B6DEE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55428" y="4869711"/>
            <a:ext cx="1038631" cy="1038631"/>
          </a:xfrm>
          <a:prstGeom prst="rect">
            <a:avLst/>
          </a:prstGeom>
        </p:spPr>
      </p:pic>
      <p:sp>
        <p:nvSpPr>
          <p:cNvPr id="22" name="TextBox 21">
            <a:extLst>
              <a:ext uri="{FF2B5EF4-FFF2-40B4-BE49-F238E27FC236}">
                <a16:creationId xmlns:a16="http://schemas.microsoft.com/office/drawing/2014/main" id="{1E911691-E55F-5B64-0073-D360A2CCBB23}"/>
              </a:ext>
            </a:extLst>
          </p:cNvPr>
          <p:cNvSpPr txBox="1"/>
          <p:nvPr/>
        </p:nvSpPr>
        <p:spPr>
          <a:xfrm>
            <a:off x="5462436" y="5965992"/>
            <a:ext cx="2424613" cy="923330"/>
          </a:xfrm>
          <a:prstGeom prst="rect">
            <a:avLst/>
          </a:prstGeom>
          <a:noFill/>
        </p:spPr>
        <p:txBody>
          <a:bodyPr wrap="square" rtlCol="0">
            <a:spAutoFit/>
          </a:bodyPr>
          <a:lstStyle/>
          <a:p>
            <a:pPr algn="ctr"/>
            <a:r>
              <a:rPr lang="en-US" sz="1800" dirty="0"/>
              <a:t>Amazon Elastic Container Service</a:t>
            </a:r>
            <a:br>
              <a:rPr lang="en-US" sz="1800" dirty="0"/>
            </a:br>
            <a:endParaRPr lang="en-US" sz="1800" dirty="0"/>
          </a:p>
        </p:txBody>
      </p:sp>
      <p:cxnSp>
        <p:nvCxnSpPr>
          <p:cNvPr id="23" name="Straight Arrow Connector 22">
            <a:extLst>
              <a:ext uri="{FF2B5EF4-FFF2-40B4-BE49-F238E27FC236}">
                <a16:creationId xmlns:a16="http://schemas.microsoft.com/office/drawing/2014/main" id="{F794081F-80BF-8676-28A6-A705B7A338A5}"/>
              </a:ext>
            </a:extLst>
          </p:cNvPr>
          <p:cNvCxnSpPr>
            <a:cxnSpLocks/>
            <a:stCxn id="20" idx="1"/>
          </p:cNvCxnSpPr>
          <p:nvPr/>
        </p:nvCxnSpPr>
        <p:spPr>
          <a:xfrm flipH="1">
            <a:off x="3660390" y="5389027"/>
            <a:ext cx="2495038" cy="1033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150E302D-38AB-3FD2-AB6B-402A9A37A30B}"/>
              </a:ext>
            </a:extLst>
          </p:cNvPr>
          <p:cNvSpPr/>
          <p:nvPr/>
        </p:nvSpPr>
        <p:spPr>
          <a:xfrm>
            <a:off x="956930" y="4845359"/>
            <a:ext cx="253886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Your Task Container</a:t>
            </a:r>
          </a:p>
        </p:txBody>
      </p:sp>
      <p:sp>
        <p:nvSpPr>
          <p:cNvPr id="27" name="Rectangle 26">
            <a:extLst>
              <a:ext uri="{FF2B5EF4-FFF2-40B4-BE49-F238E27FC236}">
                <a16:creationId xmlns:a16="http://schemas.microsoft.com/office/drawing/2014/main" id="{EC89AF4E-7DFE-445D-CB97-8A211568D00C}"/>
              </a:ext>
            </a:extLst>
          </p:cNvPr>
          <p:cNvSpPr/>
          <p:nvPr/>
        </p:nvSpPr>
        <p:spPr>
          <a:xfrm>
            <a:off x="956930" y="5499625"/>
            <a:ext cx="2538865" cy="496348"/>
          </a:xfrm>
          <a:prstGeom prst="rect">
            <a:avLst/>
          </a:prstGeom>
          <a:noFill/>
          <a:ln w="57150">
            <a:solidFill>
              <a:srgbClr val="0C9B2E"/>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lt1"/>
                </a:solidFill>
              </a:rPr>
              <a:t>Launch Task Container</a:t>
            </a:r>
          </a:p>
        </p:txBody>
      </p:sp>
      <p:sp>
        <p:nvSpPr>
          <p:cNvPr id="28" name="TextBox 27">
            <a:extLst>
              <a:ext uri="{FF2B5EF4-FFF2-40B4-BE49-F238E27FC236}">
                <a16:creationId xmlns:a16="http://schemas.microsoft.com/office/drawing/2014/main" id="{EAB904F0-4CA1-6781-F063-C7B6819929E8}"/>
              </a:ext>
            </a:extLst>
          </p:cNvPr>
          <p:cNvSpPr txBox="1"/>
          <p:nvPr/>
        </p:nvSpPr>
        <p:spPr>
          <a:xfrm>
            <a:off x="7124938" y="2368310"/>
            <a:ext cx="2424613" cy="369332"/>
          </a:xfrm>
          <a:prstGeom prst="rect">
            <a:avLst/>
          </a:prstGeom>
          <a:noFill/>
        </p:spPr>
        <p:txBody>
          <a:bodyPr wrap="square" rtlCol="0">
            <a:spAutoFit/>
          </a:bodyPr>
          <a:lstStyle/>
          <a:p>
            <a:pPr algn="ctr"/>
            <a:r>
              <a:rPr lang="en-US" sz="1800" dirty="0"/>
              <a:t>Aggregate Metrics</a:t>
            </a:r>
          </a:p>
        </p:txBody>
      </p:sp>
      <p:sp>
        <p:nvSpPr>
          <p:cNvPr id="29" name="TextBox 28">
            <a:extLst>
              <a:ext uri="{FF2B5EF4-FFF2-40B4-BE49-F238E27FC236}">
                <a16:creationId xmlns:a16="http://schemas.microsoft.com/office/drawing/2014/main" id="{BFAB5148-A91E-E1C9-288E-F8370F238C0A}"/>
              </a:ext>
            </a:extLst>
          </p:cNvPr>
          <p:cNvSpPr txBox="1"/>
          <p:nvPr/>
        </p:nvSpPr>
        <p:spPr>
          <a:xfrm>
            <a:off x="7264484" y="4925041"/>
            <a:ext cx="2424613" cy="369332"/>
          </a:xfrm>
          <a:prstGeom prst="rect">
            <a:avLst/>
          </a:prstGeom>
          <a:noFill/>
        </p:spPr>
        <p:txBody>
          <a:bodyPr wrap="square" rtlCol="0">
            <a:spAutoFit/>
          </a:bodyPr>
          <a:lstStyle/>
          <a:p>
            <a:pPr algn="ctr"/>
            <a:r>
              <a:rPr lang="en-US" sz="1800" dirty="0"/>
              <a:t>Scaling Policy</a:t>
            </a:r>
          </a:p>
        </p:txBody>
      </p:sp>
      <p:sp>
        <p:nvSpPr>
          <p:cNvPr id="30" name="TextBox 29">
            <a:extLst>
              <a:ext uri="{FF2B5EF4-FFF2-40B4-BE49-F238E27FC236}">
                <a16:creationId xmlns:a16="http://schemas.microsoft.com/office/drawing/2014/main" id="{5B3083FF-09BC-A5CE-229D-0700D4442010}"/>
              </a:ext>
            </a:extLst>
          </p:cNvPr>
          <p:cNvSpPr txBox="1"/>
          <p:nvPr/>
        </p:nvSpPr>
        <p:spPr>
          <a:xfrm>
            <a:off x="3693225" y="4684353"/>
            <a:ext cx="2202545" cy="646331"/>
          </a:xfrm>
          <a:prstGeom prst="rect">
            <a:avLst/>
          </a:prstGeom>
          <a:noFill/>
        </p:spPr>
        <p:txBody>
          <a:bodyPr wrap="square" rtlCol="0">
            <a:spAutoFit/>
          </a:bodyPr>
          <a:lstStyle/>
          <a:p>
            <a:pPr algn="ctr"/>
            <a:r>
              <a:rPr lang="en-US" sz="1800" dirty="0"/>
              <a:t>Service desired count adjusted</a:t>
            </a:r>
          </a:p>
        </p:txBody>
      </p:sp>
    </p:spTree>
    <p:extLst>
      <p:ext uri="{BB962C8B-B14F-4D97-AF65-F5344CB8AC3E}">
        <p14:creationId xmlns:p14="http://schemas.microsoft.com/office/powerpoint/2010/main" val="449669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Containers need </a:t>
            </a:r>
            <a:r>
              <a:rPr lang="en-US" dirty="0">
                <a:solidFill>
                  <a:srgbClr val="FB922D"/>
                </a:solidFill>
              </a:rPr>
              <a:t>web traffic</a:t>
            </a:r>
            <a:r>
              <a:rPr lang="en-US" dirty="0"/>
              <a:t> from a load balancer</a:t>
            </a:r>
          </a:p>
        </p:txBody>
      </p:sp>
      <p:pic>
        <p:nvPicPr>
          <p:cNvPr id="9" name="Graphic 8">
            <a:extLst>
              <a:ext uri="{FF2B5EF4-FFF2-40B4-BE49-F238E27FC236}">
                <a16:creationId xmlns:a16="http://schemas.microsoft.com/office/drawing/2014/main" id="{2F7954F1-B0B0-C697-59D0-5CD19AA44D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55892" y="1798164"/>
            <a:ext cx="1038631" cy="1038631"/>
          </a:xfrm>
          <a:prstGeom prst="rect">
            <a:avLst/>
          </a:prstGeom>
        </p:spPr>
      </p:pic>
      <p:sp>
        <p:nvSpPr>
          <p:cNvPr id="31" name="TextBox 30">
            <a:extLst>
              <a:ext uri="{FF2B5EF4-FFF2-40B4-BE49-F238E27FC236}">
                <a16:creationId xmlns:a16="http://schemas.microsoft.com/office/drawing/2014/main" id="{783CD439-08E3-172C-6866-E155A3C88DC7}"/>
              </a:ext>
            </a:extLst>
          </p:cNvPr>
          <p:cNvSpPr txBox="1"/>
          <p:nvPr/>
        </p:nvSpPr>
        <p:spPr>
          <a:xfrm>
            <a:off x="9062900" y="2966006"/>
            <a:ext cx="2424613" cy="923330"/>
          </a:xfrm>
          <a:prstGeom prst="rect">
            <a:avLst/>
          </a:prstGeom>
          <a:noFill/>
        </p:spPr>
        <p:txBody>
          <a:bodyPr wrap="square" rtlCol="0">
            <a:spAutoFit/>
          </a:bodyPr>
          <a:lstStyle/>
          <a:p>
            <a:pPr algn="ctr"/>
            <a:r>
              <a:rPr lang="en-US" sz="1800" dirty="0"/>
              <a:t>Amazon Elastic Container Service</a:t>
            </a:r>
            <a:br>
              <a:rPr lang="en-US" sz="1800" dirty="0"/>
            </a:br>
            <a:endParaRPr lang="en-US" sz="1800" dirty="0"/>
          </a:p>
        </p:txBody>
      </p:sp>
      <p:sp>
        <p:nvSpPr>
          <p:cNvPr id="33" name="Rectangle 32">
            <a:extLst>
              <a:ext uri="{FF2B5EF4-FFF2-40B4-BE49-F238E27FC236}">
                <a16:creationId xmlns:a16="http://schemas.microsoft.com/office/drawing/2014/main" id="{1DD66AA1-CE86-5675-F3A2-DF567A33833C}"/>
              </a:ext>
            </a:extLst>
          </p:cNvPr>
          <p:cNvSpPr/>
          <p:nvPr/>
        </p:nvSpPr>
        <p:spPr>
          <a:xfrm>
            <a:off x="9186529" y="4707136"/>
            <a:ext cx="253886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Running Task</a:t>
            </a:r>
          </a:p>
        </p:txBody>
      </p:sp>
      <p:sp>
        <p:nvSpPr>
          <p:cNvPr id="35" name="Rectangle 34">
            <a:extLst>
              <a:ext uri="{FF2B5EF4-FFF2-40B4-BE49-F238E27FC236}">
                <a16:creationId xmlns:a16="http://schemas.microsoft.com/office/drawing/2014/main" id="{3185E423-C85F-9119-CED8-726402457473}"/>
              </a:ext>
            </a:extLst>
          </p:cNvPr>
          <p:cNvSpPr/>
          <p:nvPr/>
        </p:nvSpPr>
        <p:spPr>
          <a:xfrm>
            <a:off x="9186529" y="5437695"/>
            <a:ext cx="253886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Running Task</a:t>
            </a:r>
          </a:p>
        </p:txBody>
      </p:sp>
      <p:pic>
        <p:nvPicPr>
          <p:cNvPr id="37" name="Graphic 6">
            <a:extLst>
              <a:ext uri="{FF2B5EF4-FFF2-40B4-BE49-F238E27FC236}">
                <a16:creationId xmlns:a16="http://schemas.microsoft.com/office/drawing/2014/main" id="{440DE389-B3FB-A0B5-7247-438674F226A2}"/>
              </a:ext>
            </a:extLst>
          </p:cNvPr>
          <p:cNvPicPr>
            <a:picLocks noChangeAspect="1" noChangeArrowheads="1"/>
          </p:cNvPicPr>
          <p:nvPr/>
        </p:nvPicPr>
        <p:blipFill>
          <a:blip r:embed="rId5"/>
          <a:srcRect/>
          <a:stretch/>
        </p:blipFill>
        <p:spPr bwMode="auto">
          <a:xfrm>
            <a:off x="5073410" y="2861941"/>
            <a:ext cx="1038630" cy="10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2FF19AA9-8264-C736-793C-88DCCDCB6EEA}"/>
              </a:ext>
            </a:extLst>
          </p:cNvPr>
          <p:cNvSpPr txBox="1"/>
          <p:nvPr/>
        </p:nvSpPr>
        <p:spPr>
          <a:xfrm>
            <a:off x="4380418" y="3900571"/>
            <a:ext cx="2424613" cy="646331"/>
          </a:xfrm>
          <a:prstGeom prst="rect">
            <a:avLst/>
          </a:prstGeom>
          <a:noFill/>
        </p:spPr>
        <p:txBody>
          <a:bodyPr wrap="square" rtlCol="0">
            <a:spAutoFit/>
          </a:bodyPr>
          <a:lstStyle/>
          <a:p>
            <a:pPr algn="ctr"/>
            <a:r>
              <a:rPr lang="en-US" sz="1800" dirty="0"/>
              <a:t>Application Load Balancer</a:t>
            </a:r>
          </a:p>
        </p:txBody>
      </p:sp>
      <p:sp>
        <p:nvSpPr>
          <p:cNvPr id="41" name="Rectangle 40">
            <a:extLst>
              <a:ext uri="{FF2B5EF4-FFF2-40B4-BE49-F238E27FC236}">
                <a16:creationId xmlns:a16="http://schemas.microsoft.com/office/drawing/2014/main" id="{DD7082D6-0FF4-03EB-2613-4D5DE79D5147}"/>
              </a:ext>
            </a:extLst>
          </p:cNvPr>
          <p:cNvSpPr/>
          <p:nvPr/>
        </p:nvSpPr>
        <p:spPr>
          <a:xfrm>
            <a:off x="5592725" y="4782394"/>
            <a:ext cx="2014545" cy="1300252"/>
          </a:xfrm>
          <a:prstGeom prst="rect">
            <a:avLst/>
          </a:prstGeom>
          <a:noFill/>
          <a:ln w="53975">
            <a:solidFill>
              <a:srgbClr val="5E34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Target Group</a:t>
            </a:r>
          </a:p>
        </p:txBody>
      </p:sp>
      <p:sp>
        <p:nvSpPr>
          <p:cNvPr id="42" name="Oval 41">
            <a:extLst>
              <a:ext uri="{FF2B5EF4-FFF2-40B4-BE49-F238E27FC236}">
                <a16:creationId xmlns:a16="http://schemas.microsoft.com/office/drawing/2014/main" id="{691D8EAC-AAAA-49B2-805C-9B5A39445F64}"/>
              </a:ext>
            </a:extLst>
          </p:cNvPr>
          <p:cNvSpPr/>
          <p:nvPr/>
        </p:nvSpPr>
        <p:spPr>
          <a:xfrm>
            <a:off x="7469046" y="4902574"/>
            <a:ext cx="276447" cy="276447"/>
          </a:xfrm>
          <a:prstGeom prst="ellipse">
            <a:avLst/>
          </a:prstGeom>
          <a:solidFill>
            <a:srgbClr val="5E34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Oval 42">
            <a:extLst>
              <a:ext uri="{FF2B5EF4-FFF2-40B4-BE49-F238E27FC236}">
                <a16:creationId xmlns:a16="http://schemas.microsoft.com/office/drawing/2014/main" id="{CC54AF98-BD8E-73A7-1746-92BE1112902A}"/>
              </a:ext>
            </a:extLst>
          </p:cNvPr>
          <p:cNvSpPr/>
          <p:nvPr/>
        </p:nvSpPr>
        <p:spPr>
          <a:xfrm>
            <a:off x="7452772" y="5261134"/>
            <a:ext cx="276447" cy="276447"/>
          </a:xfrm>
          <a:prstGeom prst="ellipse">
            <a:avLst/>
          </a:prstGeom>
          <a:solidFill>
            <a:srgbClr val="5E34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4" name="Graphic 43">
            <a:extLst>
              <a:ext uri="{FF2B5EF4-FFF2-40B4-BE49-F238E27FC236}">
                <a16:creationId xmlns:a16="http://schemas.microsoft.com/office/drawing/2014/main" id="{A4C2E09D-E288-D764-2F0B-8339C03705D1}"/>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flipH="1">
            <a:off x="1892136" y="4824185"/>
            <a:ext cx="960849" cy="960849"/>
          </a:xfrm>
          <a:prstGeom prst="rect">
            <a:avLst/>
          </a:prstGeom>
        </p:spPr>
      </p:pic>
      <p:sp>
        <p:nvSpPr>
          <p:cNvPr id="45" name="TextBox 44">
            <a:extLst>
              <a:ext uri="{FF2B5EF4-FFF2-40B4-BE49-F238E27FC236}">
                <a16:creationId xmlns:a16="http://schemas.microsoft.com/office/drawing/2014/main" id="{10D6A243-C935-0699-4187-FECA153A5E4F}"/>
              </a:ext>
            </a:extLst>
          </p:cNvPr>
          <p:cNvSpPr txBox="1"/>
          <p:nvPr/>
        </p:nvSpPr>
        <p:spPr>
          <a:xfrm>
            <a:off x="1209258" y="5829398"/>
            <a:ext cx="2424613" cy="369332"/>
          </a:xfrm>
          <a:prstGeom prst="rect">
            <a:avLst/>
          </a:prstGeom>
          <a:noFill/>
        </p:spPr>
        <p:txBody>
          <a:bodyPr wrap="square" rtlCol="0">
            <a:spAutoFit/>
          </a:bodyPr>
          <a:lstStyle/>
          <a:p>
            <a:pPr algn="ctr"/>
            <a:r>
              <a:rPr lang="en-US" sz="1800" dirty="0"/>
              <a:t>Web Users</a:t>
            </a:r>
          </a:p>
        </p:txBody>
      </p:sp>
      <p:sp>
        <p:nvSpPr>
          <p:cNvPr id="49" name="Rectangle 48">
            <a:extLst>
              <a:ext uri="{FF2B5EF4-FFF2-40B4-BE49-F238E27FC236}">
                <a16:creationId xmlns:a16="http://schemas.microsoft.com/office/drawing/2014/main" id="{2FD2D03C-919A-A35C-73B8-990E83B7865A}"/>
              </a:ext>
            </a:extLst>
          </p:cNvPr>
          <p:cNvSpPr/>
          <p:nvPr/>
        </p:nvSpPr>
        <p:spPr>
          <a:xfrm>
            <a:off x="4034466" y="4782394"/>
            <a:ext cx="1390666" cy="1300247"/>
          </a:xfrm>
          <a:prstGeom prst="rect">
            <a:avLst/>
          </a:prstGeom>
          <a:noFill/>
          <a:ln w="53975">
            <a:solidFill>
              <a:srgbClr val="5E34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Listener</a:t>
            </a:r>
          </a:p>
        </p:txBody>
      </p:sp>
      <p:cxnSp>
        <p:nvCxnSpPr>
          <p:cNvPr id="46" name="Straight Arrow Connector 45">
            <a:extLst>
              <a:ext uri="{FF2B5EF4-FFF2-40B4-BE49-F238E27FC236}">
                <a16:creationId xmlns:a16="http://schemas.microsoft.com/office/drawing/2014/main" id="{C08BAB78-C9EE-2754-39DC-6B1CE5C48776}"/>
              </a:ext>
            </a:extLst>
          </p:cNvPr>
          <p:cNvCxnSpPr>
            <a:cxnSpLocks/>
          </p:cNvCxnSpPr>
          <p:nvPr/>
        </p:nvCxnSpPr>
        <p:spPr>
          <a:xfrm>
            <a:off x="3026546" y="5437695"/>
            <a:ext cx="1237366"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730AD8AD-8571-E50E-FBE6-5BC990C3CAA4}"/>
              </a:ext>
            </a:extLst>
          </p:cNvPr>
          <p:cNvCxnSpPr>
            <a:cxnSpLocks/>
            <a:stCxn id="42" idx="6"/>
            <a:endCxn id="33" idx="1"/>
          </p:cNvCxnSpPr>
          <p:nvPr/>
        </p:nvCxnSpPr>
        <p:spPr>
          <a:xfrm flipV="1">
            <a:off x="7745493" y="4984135"/>
            <a:ext cx="1441036" cy="56663"/>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77D8D6E3-719D-2603-4708-1195B39F3786}"/>
              </a:ext>
            </a:extLst>
          </p:cNvPr>
          <p:cNvCxnSpPr>
            <a:cxnSpLocks/>
            <a:stCxn id="43" idx="6"/>
            <a:endCxn id="35" idx="1"/>
          </p:cNvCxnSpPr>
          <p:nvPr/>
        </p:nvCxnSpPr>
        <p:spPr>
          <a:xfrm>
            <a:off x="7729219" y="5399358"/>
            <a:ext cx="1457310" cy="315336"/>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35E054A8-38AF-2205-77CB-247E6D92E7E1}"/>
              </a:ext>
            </a:extLst>
          </p:cNvPr>
          <p:cNvCxnSpPr>
            <a:cxnSpLocks/>
          </p:cNvCxnSpPr>
          <p:nvPr/>
        </p:nvCxnSpPr>
        <p:spPr>
          <a:xfrm flipH="1">
            <a:off x="7219506" y="3575435"/>
            <a:ext cx="1967020" cy="113170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3489BA78-873C-24A8-7E8E-B1C7CD7E7E5B}"/>
              </a:ext>
            </a:extLst>
          </p:cNvPr>
          <p:cNvSpPr txBox="1"/>
          <p:nvPr/>
        </p:nvSpPr>
        <p:spPr>
          <a:xfrm>
            <a:off x="7052845" y="2088842"/>
            <a:ext cx="2502364" cy="1200329"/>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Update list of targets in load balancer as containers start and stop</a:t>
            </a:r>
          </a:p>
        </p:txBody>
      </p:sp>
      <p:sp>
        <p:nvSpPr>
          <p:cNvPr id="61" name="Rectangle 60">
            <a:extLst>
              <a:ext uri="{FF2B5EF4-FFF2-40B4-BE49-F238E27FC236}">
                <a16:creationId xmlns:a16="http://schemas.microsoft.com/office/drawing/2014/main" id="{B5017A33-B2CA-377D-37F7-BC1A7233443A}"/>
              </a:ext>
            </a:extLst>
          </p:cNvPr>
          <p:cNvSpPr/>
          <p:nvPr/>
        </p:nvSpPr>
        <p:spPr>
          <a:xfrm>
            <a:off x="9186526" y="6187132"/>
            <a:ext cx="2538865" cy="553998"/>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Stopping Task</a:t>
            </a:r>
          </a:p>
        </p:txBody>
      </p:sp>
      <p:sp>
        <p:nvSpPr>
          <p:cNvPr id="63" name="Oval 62">
            <a:extLst>
              <a:ext uri="{FF2B5EF4-FFF2-40B4-BE49-F238E27FC236}">
                <a16:creationId xmlns:a16="http://schemas.microsoft.com/office/drawing/2014/main" id="{3559B6B9-C809-7B64-FC60-7CD40D79520A}"/>
              </a:ext>
            </a:extLst>
          </p:cNvPr>
          <p:cNvSpPr/>
          <p:nvPr/>
        </p:nvSpPr>
        <p:spPr>
          <a:xfrm>
            <a:off x="7452122" y="5635576"/>
            <a:ext cx="276447" cy="276447"/>
          </a:xfrm>
          <a:prstGeom prst="ellipse">
            <a:avLst/>
          </a:prstGeom>
          <a:solidFill>
            <a:srgbClr val="5E34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4" name="Straight Arrow Connector 63">
            <a:extLst>
              <a:ext uri="{FF2B5EF4-FFF2-40B4-BE49-F238E27FC236}">
                <a16:creationId xmlns:a16="http://schemas.microsoft.com/office/drawing/2014/main" id="{454D3634-179B-8A8A-4A18-C7EE013CA6EC}"/>
              </a:ext>
            </a:extLst>
          </p:cNvPr>
          <p:cNvCxnSpPr>
            <a:cxnSpLocks/>
            <a:stCxn id="63" idx="6"/>
            <a:endCxn id="61" idx="1"/>
          </p:cNvCxnSpPr>
          <p:nvPr/>
        </p:nvCxnSpPr>
        <p:spPr>
          <a:xfrm>
            <a:off x="7728569" y="5773800"/>
            <a:ext cx="1457957" cy="69033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67F23362-90F3-3A0C-D5F8-26DE48FCCA61}"/>
              </a:ext>
            </a:extLst>
          </p:cNvPr>
          <p:cNvSpPr txBox="1"/>
          <p:nvPr/>
        </p:nvSpPr>
        <p:spPr>
          <a:xfrm>
            <a:off x="6647661" y="6338975"/>
            <a:ext cx="2502364" cy="923330"/>
          </a:xfrm>
          <a:prstGeom prst="rect">
            <a:avLst/>
          </a:prstGeom>
          <a:noFill/>
        </p:spPr>
        <p:txBody>
          <a:bodyPr wrap="square" rtlCol="0">
            <a:spAutoFit/>
          </a:bodyPr>
          <a:lstStyle/>
          <a:p>
            <a:pPr algn="l"/>
            <a:r>
              <a:rPr lang="en-US" sz="1800" dirty="0">
                <a:latin typeface="Amazon Ember" panose="020B0603020204020204" pitchFamily="34" charset="0"/>
                <a:ea typeface="Amazon Ember" panose="020B0603020204020204" pitchFamily="34" charset="0"/>
                <a:cs typeface="Amazon Ember" panose="020B0603020204020204" pitchFamily="34" charset="0"/>
              </a:rPr>
              <a:t>ECS safely drains traffic when stopping a task</a:t>
            </a:r>
          </a:p>
        </p:txBody>
      </p:sp>
    </p:spTree>
    <p:extLst>
      <p:ext uri="{BB962C8B-B14F-4D97-AF65-F5344CB8AC3E}">
        <p14:creationId xmlns:p14="http://schemas.microsoft.com/office/powerpoint/2010/main" val="18375223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25EEF0C-11FF-4158-1354-047549EAD6EA}"/>
              </a:ext>
            </a:extLst>
          </p:cNvPr>
          <p:cNvSpPr/>
          <p:nvPr/>
        </p:nvSpPr>
        <p:spPr>
          <a:xfrm>
            <a:off x="4457756" y="3181027"/>
            <a:ext cx="2074767" cy="3453689"/>
          </a:xfrm>
          <a:prstGeom prst="rect">
            <a:avLst/>
          </a:prstGeom>
          <a:solidFill>
            <a:srgbClr val="007CBC">
              <a:alpha val="20000"/>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Private subnet</a:t>
            </a:r>
          </a:p>
        </p:txBody>
      </p:sp>
      <p:pic>
        <p:nvPicPr>
          <p:cNvPr id="17" name="Graphic 16">
            <a:extLst>
              <a:ext uri="{FF2B5EF4-FFF2-40B4-BE49-F238E27FC236}">
                <a16:creationId xmlns:a16="http://schemas.microsoft.com/office/drawing/2014/main" id="{B59691A0-1CFC-978D-B85C-FA901C4932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62518" y="3182615"/>
            <a:ext cx="381000" cy="381000"/>
          </a:xfrm>
          <a:prstGeom prst="rect">
            <a:avLst/>
          </a:prstGeom>
        </p:spPr>
      </p:pic>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Containers need </a:t>
            </a:r>
            <a:r>
              <a:rPr lang="en-US" dirty="0">
                <a:solidFill>
                  <a:schemeClr val="tx2"/>
                </a:solidFill>
              </a:rPr>
              <a:t>a</a:t>
            </a:r>
            <a:r>
              <a:rPr lang="en-US" dirty="0">
                <a:solidFill>
                  <a:srgbClr val="FB922D"/>
                </a:solidFill>
              </a:rPr>
              <a:t> firewall </a:t>
            </a:r>
            <a:r>
              <a:rPr lang="en-US" dirty="0"/>
              <a:t>to protect them from bad internet traffic</a:t>
            </a:r>
          </a:p>
        </p:txBody>
      </p:sp>
      <p:sp>
        <p:nvSpPr>
          <p:cNvPr id="3" name="Rectangle 2">
            <a:extLst>
              <a:ext uri="{FF2B5EF4-FFF2-40B4-BE49-F238E27FC236}">
                <a16:creationId xmlns:a16="http://schemas.microsoft.com/office/drawing/2014/main" id="{D48F261A-AE12-BC47-5B07-36884CD7FCF6}"/>
              </a:ext>
            </a:extLst>
          </p:cNvPr>
          <p:cNvSpPr/>
          <p:nvPr/>
        </p:nvSpPr>
        <p:spPr>
          <a:xfrm>
            <a:off x="8491046" y="4641917"/>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Running Task</a:t>
            </a:r>
          </a:p>
        </p:txBody>
      </p:sp>
      <p:sp>
        <p:nvSpPr>
          <p:cNvPr id="4" name="TextBox 18">
            <a:extLst>
              <a:ext uri="{FF2B5EF4-FFF2-40B4-BE49-F238E27FC236}">
                <a16:creationId xmlns:a16="http://schemas.microsoft.com/office/drawing/2014/main" id="{5CA624BC-2879-751F-5160-00ECC2BF6322}"/>
              </a:ext>
            </a:extLst>
          </p:cNvPr>
          <p:cNvSpPr txBox="1">
            <a:spLocks noChangeArrowheads="1"/>
          </p:cNvSpPr>
          <p:nvPr/>
        </p:nvSpPr>
        <p:spPr bwMode="auto">
          <a:xfrm>
            <a:off x="4469248" y="4310644"/>
            <a:ext cx="20747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Elastic network interface</a:t>
            </a:r>
          </a:p>
        </p:txBody>
      </p:sp>
      <p:pic>
        <p:nvPicPr>
          <p:cNvPr id="5" name="Graphic 37">
            <a:extLst>
              <a:ext uri="{FF2B5EF4-FFF2-40B4-BE49-F238E27FC236}">
                <a16:creationId xmlns:a16="http://schemas.microsoft.com/office/drawing/2014/main" id="{E0BD75BB-80C0-DEB1-68EC-BEAFBD42487D}"/>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5157898" y="3635389"/>
            <a:ext cx="697466" cy="697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6">
            <a:extLst>
              <a:ext uri="{FF2B5EF4-FFF2-40B4-BE49-F238E27FC236}">
                <a16:creationId xmlns:a16="http://schemas.microsoft.com/office/drawing/2014/main" id="{FA7FCF4F-8A75-3CD3-EBBE-BD16E3953F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4016" y="3968733"/>
            <a:ext cx="989408" cy="98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473FDF41-EA4A-DB18-F9FD-2F219B78238D}"/>
              </a:ext>
            </a:extLst>
          </p:cNvPr>
          <p:cNvSpPr txBox="1">
            <a:spLocks noChangeArrowheads="1"/>
          </p:cNvSpPr>
          <p:nvPr/>
        </p:nvSpPr>
        <p:spPr bwMode="auto">
          <a:xfrm>
            <a:off x="1657152" y="4989414"/>
            <a:ext cx="22431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Amazon Virtual Private Cloud (Amazon VPC)</a:t>
            </a:r>
          </a:p>
        </p:txBody>
      </p:sp>
      <p:sp>
        <p:nvSpPr>
          <p:cNvPr id="11" name="TextBox 10">
            <a:extLst>
              <a:ext uri="{FF2B5EF4-FFF2-40B4-BE49-F238E27FC236}">
                <a16:creationId xmlns:a16="http://schemas.microsoft.com/office/drawing/2014/main" id="{22F092A8-5D4B-BDC4-F9FC-0064175B2773}"/>
              </a:ext>
            </a:extLst>
          </p:cNvPr>
          <p:cNvSpPr txBox="1"/>
          <p:nvPr/>
        </p:nvSpPr>
        <p:spPr>
          <a:xfrm>
            <a:off x="4024029" y="2266171"/>
            <a:ext cx="3191190" cy="738664"/>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Security group on network interface has ingress rules that authorize or deny traffic</a:t>
            </a:r>
          </a:p>
        </p:txBody>
      </p:sp>
      <p:sp>
        <p:nvSpPr>
          <p:cNvPr id="12" name="Rectangle 11">
            <a:extLst>
              <a:ext uri="{FF2B5EF4-FFF2-40B4-BE49-F238E27FC236}">
                <a16:creationId xmlns:a16="http://schemas.microsoft.com/office/drawing/2014/main" id="{DCDCED7F-F6F3-5DF2-3FF5-EBC868368EB0}"/>
              </a:ext>
            </a:extLst>
          </p:cNvPr>
          <p:cNvSpPr/>
          <p:nvPr/>
        </p:nvSpPr>
        <p:spPr>
          <a:xfrm>
            <a:off x="8491046" y="5278723"/>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Running Task</a:t>
            </a:r>
          </a:p>
        </p:txBody>
      </p:sp>
      <p:sp>
        <p:nvSpPr>
          <p:cNvPr id="13" name="TextBox 18">
            <a:extLst>
              <a:ext uri="{FF2B5EF4-FFF2-40B4-BE49-F238E27FC236}">
                <a16:creationId xmlns:a16="http://schemas.microsoft.com/office/drawing/2014/main" id="{4ED81863-5966-C820-3155-3E897FB6C3C4}"/>
              </a:ext>
            </a:extLst>
          </p:cNvPr>
          <p:cNvSpPr txBox="1">
            <a:spLocks noChangeArrowheads="1"/>
          </p:cNvSpPr>
          <p:nvPr/>
        </p:nvSpPr>
        <p:spPr bwMode="auto">
          <a:xfrm>
            <a:off x="4469248" y="5757675"/>
            <a:ext cx="20747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Elastic network interface</a:t>
            </a:r>
          </a:p>
        </p:txBody>
      </p:sp>
      <p:pic>
        <p:nvPicPr>
          <p:cNvPr id="14" name="Graphic 37">
            <a:extLst>
              <a:ext uri="{FF2B5EF4-FFF2-40B4-BE49-F238E27FC236}">
                <a16:creationId xmlns:a16="http://schemas.microsoft.com/office/drawing/2014/main" id="{EDDEDE21-CE5D-5B04-9CB3-30D186E741C8}"/>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5157898" y="5082420"/>
            <a:ext cx="697466" cy="697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a:extLst>
              <a:ext uri="{FF2B5EF4-FFF2-40B4-BE49-F238E27FC236}">
                <a16:creationId xmlns:a16="http://schemas.microsoft.com/office/drawing/2014/main" id="{34E85619-C4B3-0582-4CD9-8FA64C68F8BF}"/>
              </a:ext>
            </a:extLst>
          </p:cNvPr>
          <p:cNvGrpSpPr/>
          <p:nvPr/>
        </p:nvGrpSpPr>
        <p:grpSpPr>
          <a:xfrm>
            <a:off x="8353978" y="3302091"/>
            <a:ext cx="2849915" cy="2765869"/>
            <a:chOff x="7082218" y="2838893"/>
            <a:chExt cx="5251550" cy="5096679"/>
          </a:xfrm>
        </p:grpSpPr>
        <p:sp>
          <p:nvSpPr>
            <p:cNvPr id="22" name="Rectangle 21">
              <a:extLst>
                <a:ext uri="{FF2B5EF4-FFF2-40B4-BE49-F238E27FC236}">
                  <a16:creationId xmlns:a16="http://schemas.microsoft.com/office/drawing/2014/main" id="{C4A51117-2376-26D0-C40C-34D72E20112A}"/>
                </a:ext>
              </a:extLst>
            </p:cNvPr>
            <p:cNvSpPr/>
            <p:nvPr/>
          </p:nvSpPr>
          <p:spPr>
            <a:xfrm>
              <a:off x="7103483" y="2860158"/>
              <a:ext cx="5230285" cy="5075414"/>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3" name="Graphic 5">
              <a:extLst>
                <a:ext uri="{FF2B5EF4-FFF2-40B4-BE49-F238E27FC236}">
                  <a16:creationId xmlns:a16="http://schemas.microsoft.com/office/drawing/2014/main" id="{07592F01-B9DE-6384-3BB2-8A8E316046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7EBD3C7C-09F8-486D-F301-478DDD65E350}"/>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5" name="Rectangle 24">
              <a:extLst>
                <a:ext uri="{FF2B5EF4-FFF2-40B4-BE49-F238E27FC236}">
                  <a16:creationId xmlns:a16="http://schemas.microsoft.com/office/drawing/2014/main" id="{B5BDEEEE-69D4-1DB7-0391-FCEF2090AAAF}"/>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26" name="Rectangle 25">
              <a:extLst>
                <a:ext uri="{FF2B5EF4-FFF2-40B4-BE49-F238E27FC236}">
                  <a16:creationId xmlns:a16="http://schemas.microsoft.com/office/drawing/2014/main" id="{9002F010-28F6-B1BA-1AE3-93C1D9261F75}"/>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cxnSp>
        <p:nvCxnSpPr>
          <p:cNvPr id="6" name="Straight Arrow Connector 5">
            <a:extLst>
              <a:ext uri="{FF2B5EF4-FFF2-40B4-BE49-F238E27FC236}">
                <a16:creationId xmlns:a16="http://schemas.microsoft.com/office/drawing/2014/main" id="{2FB423C4-F664-2344-415E-BEC45B7D2B9E}"/>
              </a:ext>
            </a:extLst>
          </p:cNvPr>
          <p:cNvCxnSpPr>
            <a:cxnSpLocks/>
            <a:stCxn id="5" idx="3"/>
          </p:cNvCxnSpPr>
          <p:nvPr/>
        </p:nvCxnSpPr>
        <p:spPr>
          <a:xfrm>
            <a:off x="5855364" y="3984122"/>
            <a:ext cx="2993952" cy="974019"/>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A972999-2FA4-5C60-55C8-0B863208C25B}"/>
              </a:ext>
            </a:extLst>
          </p:cNvPr>
          <p:cNvCxnSpPr>
            <a:cxnSpLocks/>
            <a:stCxn id="14" idx="3"/>
          </p:cNvCxnSpPr>
          <p:nvPr/>
        </p:nvCxnSpPr>
        <p:spPr>
          <a:xfrm>
            <a:off x="5855364" y="5431153"/>
            <a:ext cx="2919674" cy="91283"/>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0E619ADF-2997-B339-7A64-87F2BBC14294}"/>
              </a:ext>
            </a:extLst>
          </p:cNvPr>
          <p:cNvSpPr txBox="1"/>
          <p:nvPr/>
        </p:nvSpPr>
        <p:spPr>
          <a:xfrm>
            <a:off x="8185972" y="6265384"/>
            <a:ext cx="3191190" cy="738664"/>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Each container has its own IP address in the Amazon VPC, and can have its own security group as well</a:t>
            </a:r>
          </a:p>
        </p:txBody>
      </p:sp>
    </p:spTree>
    <p:extLst>
      <p:ext uri="{BB962C8B-B14F-4D97-AF65-F5344CB8AC3E}">
        <p14:creationId xmlns:p14="http://schemas.microsoft.com/office/powerpoint/2010/main" val="4160074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25EEF0C-11FF-4158-1354-047549EAD6EA}"/>
              </a:ext>
            </a:extLst>
          </p:cNvPr>
          <p:cNvSpPr/>
          <p:nvPr/>
        </p:nvSpPr>
        <p:spPr>
          <a:xfrm>
            <a:off x="7007394" y="2373495"/>
            <a:ext cx="2368930" cy="4734536"/>
          </a:xfrm>
          <a:prstGeom prst="rect">
            <a:avLst/>
          </a:prstGeom>
          <a:solidFill>
            <a:srgbClr val="007CBC">
              <a:alpha val="20000"/>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Private subnet</a:t>
            </a:r>
          </a:p>
        </p:txBody>
      </p:sp>
      <p:pic>
        <p:nvPicPr>
          <p:cNvPr id="17" name="Graphic 16">
            <a:extLst>
              <a:ext uri="{FF2B5EF4-FFF2-40B4-BE49-F238E27FC236}">
                <a16:creationId xmlns:a16="http://schemas.microsoft.com/office/drawing/2014/main" id="{B59691A0-1CFC-978D-B85C-FA901C4932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12156" y="2375083"/>
            <a:ext cx="381000" cy="381000"/>
          </a:xfrm>
          <a:prstGeom prst="rect">
            <a:avLst/>
          </a:prstGeom>
        </p:spPr>
      </p:pic>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Give each type of container it’s own </a:t>
            </a:r>
            <a:r>
              <a:rPr lang="en-US" dirty="0">
                <a:solidFill>
                  <a:srgbClr val="FB922D"/>
                </a:solidFill>
              </a:rPr>
              <a:t>security group</a:t>
            </a:r>
            <a:r>
              <a:rPr lang="en-US" dirty="0">
                <a:solidFill>
                  <a:schemeClr val="tx2"/>
                </a:solidFill>
              </a:rPr>
              <a:t> with</a:t>
            </a:r>
            <a:r>
              <a:rPr lang="en-US" dirty="0">
                <a:solidFill>
                  <a:srgbClr val="FB922D"/>
                </a:solidFill>
              </a:rPr>
              <a:t> </a:t>
            </a:r>
            <a:r>
              <a:rPr lang="en-US" dirty="0">
                <a:solidFill>
                  <a:schemeClr val="tx2"/>
                </a:solidFill>
              </a:rPr>
              <a:t>granular, minimal</a:t>
            </a:r>
            <a:r>
              <a:rPr lang="en-US" dirty="0">
                <a:solidFill>
                  <a:srgbClr val="FB922D"/>
                </a:solidFill>
              </a:rPr>
              <a:t> ingress rules</a:t>
            </a:r>
          </a:p>
        </p:txBody>
      </p:sp>
      <p:sp>
        <p:nvSpPr>
          <p:cNvPr id="3" name="Rectangle 2">
            <a:extLst>
              <a:ext uri="{FF2B5EF4-FFF2-40B4-BE49-F238E27FC236}">
                <a16:creationId xmlns:a16="http://schemas.microsoft.com/office/drawing/2014/main" id="{D48F261A-AE12-BC47-5B07-36884CD7FCF6}"/>
              </a:ext>
            </a:extLst>
          </p:cNvPr>
          <p:cNvSpPr/>
          <p:nvPr/>
        </p:nvSpPr>
        <p:spPr>
          <a:xfrm>
            <a:off x="11190909" y="4511148"/>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Web Task</a:t>
            </a:r>
          </a:p>
        </p:txBody>
      </p:sp>
      <p:sp>
        <p:nvSpPr>
          <p:cNvPr id="4" name="TextBox 18">
            <a:extLst>
              <a:ext uri="{FF2B5EF4-FFF2-40B4-BE49-F238E27FC236}">
                <a16:creationId xmlns:a16="http://schemas.microsoft.com/office/drawing/2014/main" id="{5CA624BC-2879-751F-5160-00ECC2BF6322}"/>
              </a:ext>
            </a:extLst>
          </p:cNvPr>
          <p:cNvSpPr txBox="1">
            <a:spLocks noChangeArrowheads="1"/>
          </p:cNvSpPr>
          <p:nvPr/>
        </p:nvSpPr>
        <p:spPr bwMode="auto">
          <a:xfrm>
            <a:off x="7200128" y="3497844"/>
            <a:ext cx="20747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Elastic network interface</a:t>
            </a:r>
          </a:p>
        </p:txBody>
      </p:sp>
      <p:pic>
        <p:nvPicPr>
          <p:cNvPr id="5" name="Graphic 37">
            <a:extLst>
              <a:ext uri="{FF2B5EF4-FFF2-40B4-BE49-F238E27FC236}">
                <a16:creationId xmlns:a16="http://schemas.microsoft.com/office/drawing/2014/main" id="{E0BD75BB-80C0-DEB1-68EC-BEAFBD42487D}"/>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7888778" y="2822589"/>
            <a:ext cx="697466" cy="697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DCDCED7F-F6F3-5DF2-3FF5-EBC868368EB0}"/>
              </a:ext>
            </a:extLst>
          </p:cNvPr>
          <p:cNvSpPr/>
          <p:nvPr/>
        </p:nvSpPr>
        <p:spPr>
          <a:xfrm>
            <a:off x="11190909" y="5147954"/>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Backend API Task</a:t>
            </a:r>
          </a:p>
        </p:txBody>
      </p:sp>
      <p:sp>
        <p:nvSpPr>
          <p:cNvPr id="13" name="TextBox 18">
            <a:extLst>
              <a:ext uri="{FF2B5EF4-FFF2-40B4-BE49-F238E27FC236}">
                <a16:creationId xmlns:a16="http://schemas.microsoft.com/office/drawing/2014/main" id="{4ED81863-5966-C820-3155-3E897FB6C3C4}"/>
              </a:ext>
            </a:extLst>
          </p:cNvPr>
          <p:cNvSpPr txBox="1">
            <a:spLocks noChangeArrowheads="1"/>
          </p:cNvSpPr>
          <p:nvPr/>
        </p:nvSpPr>
        <p:spPr bwMode="auto">
          <a:xfrm>
            <a:off x="7200128" y="6191786"/>
            <a:ext cx="20747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Elastic network interface</a:t>
            </a:r>
          </a:p>
        </p:txBody>
      </p:sp>
      <p:pic>
        <p:nvPicPr>
          <p:cNvPr id="14" name="Graphic 37">
            <a:extLst>
              <a:ext uri="{FF2B5EF4-FFF2-40B4-BE49-F238E27FC236}">
                <a16:creationId xmlns:a16="http://schemas.microsoft.com/office/drawing/2014/main" id="{EDDEDE21-CE5D-5B04-9CB3-30D186E741C8}"/>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7888778" y="5516531"/>
            <a:ext cx="697466" cy="697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a:extLst>
              <a:ext uri="{FF2B5EF4-FFF2-40B4-BE49-F238E27FC236}">
                <a16:creationId xmlns:a16="http://schemas.microsoft.com/office/drawing/2014/main" id="{34E85619-C4B3-0582-4CD9-8FA64C68F8BF}"/>
              </a:ext>
            </a:extLst>
          </p:cNvPr>
          <p:cNvGrpSpPr/>
          <p:nvPr/>
        </p:nvGrpSpPr>
        <p:grpSpPr>
          <a:xfrm>
            <a:off x="11053841" y="3171322"/>
            <a:ext cx="2849915" cy="2765869"/>
            <a:chOff x="7082218" y="2838893"/>
            <a:chExt cx="5251550" cy="5096679"/>
          </a:xfrm>
        </p:grpSpPr>
        <p:sp>
          <p:nvSpPr>
            <p:cNvPr id="22" name="Rectangle 21">
              <a:extLst>
                <a:ext uri="{FF2B5EF4-FFF2-40B4-BE49-F238E27FC236}">
                  <a16:creationId xmlns:a16="http://schemas.microsoft.com/office/drawing/2014/main" id="{C4A51117-2376-26D0-C40C-34D72E20112A}"/>
                </a:ext>
              </a:extLst>
            </p:cNvPr>
            <p:cNvSpPr/>
            <p:nvPr/>
          </p:nvSpPr>
          <p:spPr>
            <a:xfrm>
              <a:off x="7103483" y="2860158"/>
              <a:ext cx="5230285" cy="5075414"/>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3" name="Graphic 5">
              <a:extLst>
                <a:ext uri="{FF2B5EF4-FFF2-40B4-BE49-F238E27FC236}">
                  <a16:creationId xmlns:a16="http://schemas.microsoft.com/office/drawing/2014/main" id="{07592F01-B9DE-6384-3BB2-8A8E316046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7EBD3C7C-09F8-486D-F301-478DDD65E350}"/>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5" name="Rectangle 24">
              <a:extLst>
                <a:ext uri="{FF2B5EF4-FFF2-40B4-BE49-F238E27FC236}">
                  <a16:creationId xmlns:a16="http://schemas.microsoft.com/office/drawing/2014/main" id="{B5BDEEEE-69D4-1DB7-0391-FCEF2090AAAF}"/>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26" name="Rectangle 25">
              <a:extLst>
                <a:ext uri="{FF2B5EF4-FFF2-40B4-BE49-F238E27FC236}">
                  <a16:creationId xmlns:a16="http://schemas.microsoft.com/office/drawing/2014/main" id="{9002F010-28F6-B1BA-1AE3-93C1D9261F75}"/>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cxnSp>
        <p:nvCxnSpPr>
          <p:cNvPr id="6" name="Straight Arrow Connector 5">
            <a:extLst>
              <a:ext uri="{FF2B5EF4-FFF2-40B4-BE49-F238E27FC236}">
                <a16:creationId xmlns:a16="http://schemas.microsoft.com/office/drawing/2014/main" id="{2FB423C4-F664-2344-415E-BEC45B7D2B9E}"/>
              </a:ext>
            </a:extLst>
          </p:cNvPr>
          <p:cNvCxnSpPr>
            <a:cxnSpLocks/>
            <a:stCxn id="5" idx="3"/>
          </p:cNvCxnSpPr>
          <p:nvPr/>
        </p:nvCxnSpPr>
        <p:spPr>
          <a:xfrm>
            <a:off x="8586244" y="3171322"/>
            <a:ext cx="2854527" cy="156944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A972999-2FA4-5C60-55C8-0B863208C25B}"/>
              </a:ext>
            </a:extLst>
          </p:cNvPr>
          <p:cNvCxnSpPr>
            <a:cxnSpLocks/>
            <a:stCxn id="14" idx="3"/>
          </p:cNvCxnSpPr>
          <p:nvPr/>
        </p:nvCxnSpPr>
        <p:spPr>
          <a:xfrm flipV="1">
            <a:off x="8586244" y="5402428"/>
            <a:ext cx="2854527" cy="462836"/>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7" name="Graphic 6">
            <a:extLst>
              <a:ext uri="{FF2B5EF4-FFF2-40B4-BE49-F238E27FC236}">
                <a16:creationId xmlns:a16="http://schemas.microsoft.com/office/drawing/2014/main" id="{FA8D5FC3-885A-9FB0-9045-585AF83CD79D}"/>
              </a:ext>
            </a:extLst>
          </p:cNvPr>
          <p:cNvPicPr>
            <a:picLocks noChangeAspect="1" noChangeArrowheads="1"/>
          </p:cNvPicPr>
          <p:nvPr/>
        </p:nvPicPr>
        <p:blipFill>
          <a:blip r:embed="rId8"/>
          <a:srcRect/>
          <a:stretch/>
        </p:blipFill>
        <p:spPr bwMode="auto">
          <a:xfrm>
            <a:off x="3198379" y="3844145"/>
            <a:ext cx="1038630" cy="10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65428283-25D9-A0A6-B777-431532687A29}"/>
              </a:ext>
            </a:extLst>
          </p:cNvPr>
          <p:cNvSpPr txBox="1"/>
          <p:nvPr/>
        </p:nvSpPr>
        <p:spPr>
          <a:xfrm>
            <a:off x="2505387" y="4882775"/>
            <a:ext cx="2424613" cy="646331"/>
          </a:xfrm>
          <a:prstGeom prst="rect">
            <a:avLst/>
          </a:prstGeom>
          <a:noFill/>
        </p:spPr>
        <p:txBody>
          <a:bodyPr wrap="square" rtlCol="0">
            <a:spAutoFit/>
          </a:bodyPr>
          <a:lstStyle/>
          <a:p>
            <a:pPr algn="ctr"/>
            <a:r>
              <a:rPr lang="en-US" sz="1800" dirty="0"/>
              <a:t>Application Load Balancer</a:t>
            </a:r>
          </a:p>
        </p:txBody>
      </p:sp>
      <p:cxnSp>
        <p:nvCxnSpPr>
          <p:cNvPr id="19" name="Straight Arrow Connector 18">
            <a:extLst>
              <a:ext uri="{FF2B5EF4-FFF2-40B4-BE49-F238E27FC236}">
                <a16:creationId xmlns:a16="http://schemas.microsoft.com/office/drawing/2014/main" id="{91E3518E-8A5B-49A3-5C1E-EE05D5613C00}"/>
              </a:ext>
            </a:extLst>
          </p:cNvPr>
          <p:cNvCxnSpPr>
            <a:cxnSpLocks/>
            <a:stCxn id="7" idx="3"/>
          </p:cNvCxnSpPr>
          <p:nvPr/>
        </p:nvCxnSpPr>
        <p:spPr>
          <a:xfrm flipV="1">
            <a:off x="4237009" y="3171322"/>
            <a:ext cx="3640277" cy="1192138"/>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D6AB9869-1430-C401-8744-6E18C3A98439}"/>
              </a:ext>
            </a:extLst>
          </p:cNvPr>
          <p:cNvSpPr txBox="1"/>
          <p:nvPr/>
        </p:nvSpPr>
        <p:spPr>
          <a:xfrm rot="20579071">
            <a:off x="5292722" y="3431370"/>
            <a:ext cx="1028591" cy="369332"/>
          </a:xfrm>
          <a:prstGeom prst="rect">
            <a:avLst/>
          </a:prstGeom>
          <a:noFill/>
        </p:spPr>
        <p:txBody>
          <a:bodyPr wrap="square" rtlCol="0">
            <a:spAutoFit/>
          </a:bodyPr>
          <a:lstStyle/>
          <a:p>
            <a:pPr algn="l"/>
            <a:r>
              <a:rPr lang="en-US" sz="1800" dirty="0">
                <a:solidFill>
                  <a:srgbClr val="0C9B2E"/>
                </a:solidFill>
                <a:latin typeface="Amazon Ember" panose="020B0603020204020204" pitchFamily="34" charset="0"/>
                <a:ea typeface="Amazon Ember" panose="020B0603020204020204" pitchFamily="34" charset="0"/>
                <a:cs typeface="Amazon Ember" panose="020B0603020204020204" pitchFamily="34" charset="0"/>
              </a:rPr>
              <a:t>Allowed</a:t>
            </a:r>
          </a:p>
        </p:txBody>
      </p:sp>
      <p:cxnSp>
        <p:nvCxnSpPr>
          <p:cNvPr id="27" name="Straight Arrow Connector 26">
            <a:extLst>
              <a:ext uri="{FF2B5EF4-FFF2-40B4-BE49-F238E27FC236}">
                <a16:creationId xmlns:a16="http://schemas.microsoft.com/office/drawing/2014/main" id="{8AFFF417-46E6-D118-CCDA-B0181967426A}"/>
              </a:ext>
            </a:extLst>
          </p:cNvPr>
          <p:cNvCxnSpPr>
            <a:cxnSpLocks/>
          </p:cNvCxnSpPr>
          <p:nvPr/>
        </p:nvCxnSpPr>
        <p:spPr>
          <a:xfrm>
            <a:off x="4248500" y="4511148"/>
            <a:ext cx="3587555" cy="1354116"/>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11FA7B37-B56F-82AA-72CB-B02931217070}"/>
              </a:ext>
            </a:extLst>
          </p:cNvPr>
          <p:cNvSpPr txBox="1"/>
          <p:nvPr/>
        </p:nvSpPr>
        <p:spPr>
          <a:xfrm rot="1291322">
            <a:off x="5779426" y="4907319"/>
            <a:ext cx="1028591" cy="369332"/>
          </a:xfrm>
          <a:prstGeom prst="rect">
            <a:avLst/>
          </a:prstGeom>
          <a:noFill/>
        </p:spPr>
        <p:txBody>
          <a:bodyPr wrap="square" rtlCol="0">
            <a:spAutoFit/>
          </a:bodyPr>
          <a:lstStyle/>
          <a:p>
            <a:pPr algn="l"/>
            <a:r>
              <a:rPr lang="en-US" sz="1800" dirty="0">
                <a:solidFill>
                  <a:srgbClr val="FF0000"/>
                </a:solidFill>
                <a:latin typeface="Amazon Ember" panose="020B0603020204020204" pitchFamily="34" charset="0"/>
                <a:ea typeface="Amazon Ember" panose="020B0603020204020204" pitchFamily="34" charset="0"/>
                <a:cs typeface="Amazon Ember" panose="020B0603020204020204" pitchFamily="34" charset="0"/>
              </a:rPr>
              <a:t>Denied</a:t>
            </a:r>
          </a:p>
        </p:txBody>
      </p:sp>
      <p:cxnSp>
        <p:nvCxnSpPr>
          <p:cNvPr id="31" name="Straight Arrow Connector 30">
            <a:extLst>
              <a:ext uri="{FF2B5EF4-FFF2-40B4-BE49-F238E27FC236}">
                <a16:creationId xmlns:a16="http://schemas.microsoft.com/office/drawing/2014/main" id="{112DA5C1-2154-2FF8-95C7-7E331527E353}"/>
              </a:ext>
            </a:extLst>
          </p:cNvPr>
          <p:cNvCxnSpPr>
            <a:cxnSpLocks/>
          </p:cNvCxnSpPr>
          <p:nvPr/>
        </p:nvCxnSpPr>
        <p:spPr>
          <a:xfrm flipH="1">
            <a:off x="8375754" y="4000883"/>
            <a:ext cx="11492" cy="1515648"/>
          </a:xfrm>
          <a:prstGeom prst="straightConnector1">
            <a:avLst/>
          </a:prstGeom>
          <a:ln w="44450">
            <a:solidFill>
              <a:schemeClr val="tx1"/>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3B07D031-F474-3ECB-22BE-99D70EF57B3A}"/>
              </a:ext>
            </a:extLst>
          </p:cNvPr>
          <p:cNvSpPr txBox="1"/>
          <p:nvPr/>
        </p:nvSpPr>
        <p:spPr>
          <a:xfrm>
            <a:off x="8445133" y="4513443"/>
            <a:ext cx="1028591" cy="369332"/>
          </a:xfrm>
          <a:prstGeom prst="rect">
            <a:avLst/>
          </a:prstGeom>
          <a:noFill/>
        </p:spPr>
        <p:txBody>
          <a:bodyPr wrap="square" rtlCol="0">
            <a:spAutoFit/>
          </a:bodyPr>
          <a:lstStyle/>
          <a:p>
            <a:pPr algn="l"/>
            <a:r>
              <a:rPr lang="en-US" sz="1800" dirty="0">
                <a:solidFill>
                  <a:srgbClr val="FF0000"/>
                </a:solidFill>
                <a:latin typeface="Amazon Ember" panose="020B0603020204020204" pitchFamily="34" charset="0"/>
                <a:ea typeface="Amazon Ember" panose="020B0603020204020204" pitchFamily="34" charset="0"/>
                <a:cs typeface="Amazon Ember" panose="020B0603020204020204" pitchFamily="34" charset="0"/>
              </a:rPr>
              <a:t>Denied</a:t>
            </a:r>
          </a:p>
        </p:txBody>
      </p:sp>
      <p:pic>
        <p:nvPicPr>
          <p:cNvPr id="46" name="Graphic 45">
            <a:extLst>
              <a:ext uri="{FF2B5EF4-FFF2-40B4-BE49-F238E27FC236}">
                <a16:creationId xmlns:a16="http://schemas.microsoft.com/office/drawing/2014/main" id="{938ADA52-C789-5723-61ED-91A45DCF7496}"/>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flipH="1">
            <a:off x="759423" y="3910743"/>
            <a:ext cx="960849" cy="960849"/>
          </a:xfrm>
          <a:prstGeom prst="rect">
            <a:avLst/>
          </a:prstGeom>
        </p:spPr>
      </p:pic>
      <p:sp>
        <p:nvSpPr>
          <p:cNvPr id="47" name="TextBox 46">
            <a:extLst>
              <a:ext uri="{FF2B5EF4-FFF2-40B4-BE49-F238E27FC236}">
                <a16:creationId xmlns:a16="http://schemas.microsoft.com/office/drawing/2014/main" id="{5003D3A7-DCF3-7AC5-893F-DF5EB72E3582}"/>
              </a:ext>
            </a:extLst>
          </p:cNvPr>
          <p:cNvSpPr txBox="1"/>
          <p:nvPr/>
        </p:nvSpPr>
        <p:spPr>
          <a:xfrm>
            <a:off x="67014" y="4880480"/>
            <a:ext cx="2424613" cy="369332"/>
          </a:xfrm>
          <a:prstGeom prst="rect">
            <a:avLst/>
          </a:prstGeom>
          <a:noFill/>
        </p:spPr>
        <p:txBody>
          <a:bodyPr wrap="square" rtlCol="0">
            <a:spAutoFit/>
          </a:bodyPr>
          <a:lstStyle/>
          <a:p>
            <a:pPr algn="ctr"/>
            <a:r>
              <a:rPr lang="en-US" sz="1800" dirty="0"/>
              <a:t>Web Users</a:t>
            </a:r>
          </a:p>
        </p:txBody>
      </p:sp>
      <p:cxnSp>
        <p:nvCxnSpPr>
          <p:cNvPr id="49" name="Straight Arrow Connector 48">
            <a:extLst>
              <a:ext uri="{FF2B5EF4-FFF2-40B4-BE49-F238E27FC236}">
                <a16:creationId xmlns:a16="http://schemas.microsoft.com/office/drawing/2014/main" id="{707C7CAC-8D6B-715D-11BF-D1487C712AE2}"/>
              </a:ext>
            </a:extLst>
          </p:cNvPr>
          <p:cNvCxnSpPr>
            <a:cxnSpLocks/>
            <a:endCxn id="7" idx="1"/>
          </p:cNvCxnSpPr>
          <p:nvPr/>
        </p:nvCxnSpPr>
        <p:spPr>
          <a:xfrm>
            <a:off x="1774024" y="4363460"/>
            <a:ext cx="1424355"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B568DECE-F922-6349-7859-1DB02206A2A4}"/>
              </a:ext>
            </a:extLst>
          </p:cNvPr>
          <p:cNvSpPr txBox="1"/>
          <p:nvPr/>
        </p:nvSpPr>
        <p:spPr>
          <a:xfrm>
            <a:off x="1853056" y="3971946"/>
            <a:ext cx="1028591" cy="369332"/>
          </a:xfrm>
          <a:prstGeom prst="rect">
            <a:avLst/>
          </a:prstGeom>
          <a:noFill/>
        </p:spPr>
        <p:txBody>
          <a:bodyPr wrap="square" rtlCol="0">
            <a:spAutoFit/>
          </a:bodyPr>
          <a:lstStyle/>
          <a:p>
            <a:pPr algn="l"/>
            <a:r>
              <a:rPr lang="en-US" sz="1800" dirty="0">
                <a:solidFill>
                  <a:srgbClr val="0C9B2E"/>
                </a:solidFill>
                <a:latin typeface="Amazon Ember" panose="020B0603020204020204" pitchFamily="34" charset="0"/>
                <a:ea typeface="Amazon Ember" panose="020B0603020204020204" pitchFamily="34" charset="0"/>
                <a:cs typeface="Amazon Ember" panose="020B0603020204020204" pitchFamily="34" charset="0"/>
              </a:rPr>
              <a:t>Allowed</a:t>
            </a:r>
          </a:p>
        </p:txBody>
      </p:sp>
      <p:cxnSp>
        <p:nvCxnSpPr>
          <p:cNvPr id="56" name="Straight Arrow Connector 55">
            <a:extLst>
              <a:ext uri="{FF2B5EF4-FFF2-40B4-BE49-F238E27FC236}">
                <a16:creationId xmlns:a16="http://schemas.microsoft.com/office/drawing/2014/main" id="{73823745-A91D-0D12-A7C5-2A8128C6BDFC}"/>
              </a:ext>
            </a:extLst>
          </p:cNvPr>
          <p:cNvCxnSpPr>
            <a:cxnSpLocks/>
          </p:cNvCxnSpPr>
          <p:nvPr/>
        </p:nvCxnSpPr>
        <p:spPr>
          <a:xfrm flipV="1">
            <a:off x="8113220" y="4033980"/>
            <a:ext cx="19046" cy="1449453"/>
          </a:xfrm>
          <a:prstGeom prst="straightConnector1">
            <a:avLst/>
          </a:prstGeom>
          <a:ln w="44450">
            <a:solidFill>
              <a:schemeClr val="tx1"/>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79A09BF1-BC3A-3252-C465-8FC8E530E9FE}"/>
              </a:ext>
            </a:extLst>
          </p:cNvPr>
          <p:cNvSpPr txBox="1"/>
          <p:nvPr/>
        </p:nvSpPr>
        <p:spPr>
          <a:xfrm>
            <a:off x="7077313" y="4513443"/>
            <a:ext cx="1028591" cy="369332"/>
          </a:xfrm>
          <a:prstGeom prst="rect">
            <a:avLst/>
          </a:prstGeom>
          <a:noFill/>
        </p:spPr>
        <p:txBody>
          <a:bodyPr wrap="square" rtlCol="0">
            <a:spAutoFit/>
          </a:bodyPr>
          <a:lstStyle/>
          <a:p>
            <a:pPr algn="l"/>
            <a:r>
              <a:rPr lang="en-US" sz="1800" dirty="0">
                <a:solidFill>
                  <a:srgbClr val="0C9B2E"/>
                </a:solidFill>
                <a:latin typeface="Amazon Ember" panose="020B0603020204020204" pitchFamily="34" charset="0"/>
                <a:ea typeface="Amazon Ember" panose="020B0603020204020204" pitchFamily="34" charset="0"/>
                <a:cs typeface="Amazon Ember" panose="020B0603020204020204" pitchFamily="34" charset="0"/>
              </a:rPr>
              <a:t>Allowed</a:t>
            </a:r>
          </a:p>
        </p:txBody>
      </p:sp>
    </p:spTree>
    <p:extLst>
      <p:ext uri="{BB962C8B-B14F-4D97-AF65-F5344CB8AC3E}">
        <p14:creationId xmlns:p14="http://schemas.microsoft.com/office/powerpoint/2010/main" val="2779464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18415C0-E914-ABC4-8528-C372BA8D5893}"/>
              </a:ext>
            </a:extLst>
          </p:cNvPr>
          <p:cNvSpPr/>
          <p:nvPr/>
        </p:nvSpPr>
        <p:spPr>
          <a:xfrm>
            <a:off x="1778626" y="2567559"/>
            <a:ext cx="1805268" cy="1578034"/>
          </a:xfrm>
          <a:prstGeom prst="rect">
            <a:avLst/>
          </a:prstGeom>
          <a:solidFill>
            <a:srgbClr val="007CBC">
              <a:alpha val="20000"/>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Private subnet</a:t>
            </a:r>
          </a:p>
        </p:txBody>
      </p:sp>
      <p:pic>
        <p:nvPicPr>
          <p:cNvPr id="4" name="Graphic 3">
            <a:extLst>
              <a:ext uri="{FF2B5EF4-FFF2-40B4-BE49-F238E27FC236}">
                <a16:creationId xmlns:a16="http://schemas.microsoft.com/office/drawing/2014/main" id="{F11D2E27-4F03-4ED0-8032-BF74C7BD2B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83387" y="2569147"/>
            <a:ext cx="381000" cy="381000"/>
          </a:xfrm>
          <a:prstGeom prst="rect">
            <a:avLst/>
          </a:prstGeom>
        </p:spPr>
      </p:pic>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Containers need </a:t>
            </a:r>
            <a:r>
              <a:rPr lang="en-US" dirty="0">
                <a:solidFill>
                  <a:schemeClr val="tx2"/>
                </a:solidFill>
              </a:rPr>
              <a:t>to</a:t>
            </a:r>
            <a:r>
              <a:rPr lang="en-US" dirty="0">
                <a:solidFill>
                  <a:srgbClr val="FB922D"/>
                </a:solidFill>
              </a:rPr>
              <a:t> find other containers </a:t>
            </a:r>
            <a:r>
              <a:rPr lang="en-US" dirty="0"/>
              <a:t>in the cluster</a:t>
            </a:r>
          </a:p>
        </p:txBody>
      </p:sp>
      <p:sp>
        <p:nvSpPr>
          <p:cNvPr id="5" name="Rectangle 4">
            <a:extLst>
              <a:ext uri="{FF2B5EF4-FFF2-40B4-BE49-F238E27FC236}">
                <a16:creationId xmlns:a16="http://schemas.microsoft.com/office/drawing/2014/main" id="{F0CF6BF6-6C66-228C-D100-5E0F39240A24}"/>
              </a:ext>
            </a:extLst>
          </p:cNvPr>
          <p:cNvSpPr/>
          <p:nvPr/>
        </p:nvSpPr>
        <p:spPr>
          <a:xfrm>
            <a:off x="3839243" y="2894411"/>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Web Task</a:t>
            </a:r>
          </a:p>
        </p:txBody>
      </p:sp>
      <p:grpSp>
        <p:nvGrpSpPr>
          <p:cNvPr id="31" name="Group 30">
            <a:extLst>
              <a:ext uri="{FF2B5EF4-FFF2-40B4-BE49-F238E27FC236}">
                <a16:creationId xmlns:a16="http://schemas.microsoft.com/office/drawing/2014/main" id="{2BC29FF0-D51E-CE31-D050-A4DBD6DD4934}"/>
              </a:ext>
            </a:extLst>
          </p:cNvPr>
          <p:cNvGrpSpPr/>
          <p:nvPr/>
        </p:nvGrpSpPr>
        <p:grpSpPr>
          <a:xfrm>
            <a:off x="2029900" y="2931726"/>
            <a:ext cx="1388377" cy="479368"/>
            <a:chOff x="4402820" y="2883669"/>
            <a:chExt cx="1388377" cy="479368"/>
          </a:xfrm>
        </p:grpSpPr>
        <p:sp>
          <p:nvSpPr>
            <p:cNvPr id="6" name="TextBox 18">
              <a:extLst>
                <a:ext uri="{FF2B5EF4-FFF2-40B4-BE49-F238E27FC236}">
                  <a16:creationId xmlns:a16="http://schemas.microsoft.com/office/drawing/2014/main" id="{0F3B5159-DA36-E0B0-F901-E1AB32F50B2C}"/>
                </a:ext>
              </a:extLst>
            </p:cNvPr>
            <p:cNvSpPr txBox="1">
              <a:spLocks noChangeArrowheads="1"/>
            </p:cNvSpPr>
            <p:nvPr/>
          </p:nvSpPr>
          <p:spPr bwMode="auto">
            <a:xfrm>
              <a:off x="4402820" y="2977821"/>
              <a:ext cx="1029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10.0.0.5</a:t>
              </a:r>
            </a:p>
          </p:txBody>
        </p:sp>
        <p:pic>
          <p:nvPicPr>
            <p:cNvPr id="7" name="Graphic 37">
              <a:extLst>
                <a:ext uri="{FF2B5EF4-FFF2-40B4-BE49-F238E27FC236}">
                  <a16:creationId xmlns:a16="http://schemas.microsoft.com/office/drawing/2014/main" id="{609F6E6A-104F-12C8-17EC-A769DCD77E54}"/>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5311829" y="2883669"/>
              <a:ext cx="479368" cy="47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ctangle 7">
            <a:extLst>
              <a:ext uri="{FF2B5EF4-FFF2-40B4-BE49-F238E27FC236}">
                <a16:creationId xmlns:a16="http://schemas.microsoft.com/office/drawing/2014/main" id="{DC8A0B43-FF6E-C94F-371C-B6A45C7E2132}"/>
              </a:ext>
            </a:extLst>
          </p:cNvPr>
          <p:cNvSpPr/>
          <p:nvPr/>
        </p:nvSpPr>
        <p:spPr>
          <a:xfrm>
            <a:off x="3839243" y="3531217"/>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Backend API Task</a:t>
            </a:r>
          </a:p>
        </p:txBody>
      </p:sp>
      <p:grpSp>
        <p:nvGrpSpPr>
          <p:cNvPr id="11" name="Group 10">
            <a:extLst>
              <a:ext uri="{FF2B5EF4-FFF2-40B4-BE49-F238E27FC236}">
                <a16:creationId xmlns:a16="http://schemas.microsoft.com/office/drawing/2014/main" id="{989DD623-C07C-9BF5-9ED7-C10047BA2B28}"/>
              </a:ext>
            </a:extLst>
          </p:cNvPr>
          <p:cNvGrpSpPr/>
          <p:nvPr/>
        </p:nvGrpSpPr>
        <p:grpSpPr>
          <a:xfrm>
            <a:off x="3702175" y="1554585"/>
            <a:ext cx="2849915" cy="2765869"/>
            <a:chOff x="7082218" y="2838893"/>
            <a:chExt cx="5251550" cy="5096679"/>
          </a:xfrm>
        </p:grpSpPr>
        <p:sp>
          <p:nvSpPr>
            <p:cNvPr id="12" name="Rectangle 11">
              <a:extLst>
                <a:ext uri="{FF2B5EF4-FFF2-40B4-BE49-F238E27FC236}">
                  <a16:creationId xmlns:a16="http://schemas.microsoft.com/office/drawing/2014/main" id="{D7EF0DF3-9843-B6AC-97E6-1350110D020D}"/>
                </a:ext>
              </a:extLst>
            </p:cNvPr>
            <p:cNvSpPr/>
            <p:nvPr/>
          </p:nvSpPr>
          <p:spPr>
            <a:xfrm>
              <a:off x="7103483" y="2860158"/>
              <a:ext cx="5230285" cy="5075414"/>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3" name="Graphic 5">
              <a:extLst>
                <a:ext uri="{FF2B5EF4-FFF2-40B4-BE49-F238E27FC236}">
                  <a16:creationId xmlns:a16="http://schemas.microsoft.com/office/drawing/2014/main" id="{EFC6D937-4E32-1910-5AB3-021FADE95B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755CA54B-D37F-77CF-4795-1F369CEF611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5" name="Rectangle 14">
              <a:extLst>
                <a:ext uri="{FF2B5EF4-FFF2-40B4-BE49-F238E27FC236}">
                  <a16:creationId xmlns:a16="http://schemas.microsoft.com/office/drawing/2014/main" id="{D92FB99C-C31E-8991-F657-17463DCB2F8E}"/>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CD525AF5-9E87-9EF7-59F3-E039D83C1FA8}"/>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21" name="Rectangle 20">
            <a:extLst>
              <a:ext uri="{FF2B5EF4-FFF2-40B4-BE49-F238E27FC236}">
                <a16:creationId xmlns:a16="http://schemas.microsoft.com/office/drawing/2014/main" id="{C3392944-3CD9-6829-6B7B-55EECA262DA7}"/>
              </a:ext>
            </a:extLst>
          </p:cNvPr>
          <p:cNvSpPr/>
          <p:nvPr/>
        </p:nvSpPr>
        <p:spPr>
          <a:xfrm>
            <a:off x="3830594" y="5865352"/>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Web Task</a:t>
            </a:r>
          </a:p>
        </p:txBody>
      </p:sp>
      <p:sp>
        <p:nvSpPr>
          <p:cNvPr id="22" name="Rectangle 21">
            <a:extLst>
              <a:ext uri="{FF2B5EF4-FFF2-40B4-BE49-F238E27FC236}">
                <a16:creationId xmlns:a16="http://schemas.microsoft.com/office/drawing/2014/main" id="{7B3BA67C-DE62-6360-7306-A1498EB7449F}"/>
              </a:ext>
            </a:extLst>
          </p:cNvPr>
          <p:cNvSpPr/>
          <p:nvPr/>
        </p:nvSpPr>
        <p:spPr>
          <a:xfrm>
            <a:off x="3830594" y="6502158"/>
            <a:ext cx="25916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Backend API Task</a:t>
            </a:r>
          </a:p>
        </p:txBody>
      </p:sp>
      <p:grpSp>
        <p:nvGrpSpPr>
          <p:cNvPr id="23" name="Group 22">
            <a:extLst>
              <a:ext uri="{FF2B5EF4-FFF2-40B4-BE49-F238E27FC236}">
                <a16:creationId xmlns:a16="http://schemas.microsoft.com/office/drawing/2014/main" id="{7D7F4BBA-931D-565B-354F-E8386A3A8BE8}"/>
              </a:ext>
            </a:extLst>
          </p:cNvPr>
          <p:cNvGrpSpPr/>
          <p:nvPr/>
        </p:nvGrpSpPr>
        <p:grpSpPr>
          <a:xfrm>
            <a:off x="3693526" y="4525526"/>
            <a:ext cx="2849915" cy="2765869"/>
            <a:chOff x="7082218" y="2838893"/>
            <a:chExt cx="5251550" cy="5096679"/>
          </a:xfrm>
        </p:grpSpPr>
        <p:sp>
          <p:nvSpPr>
            <p:cNvPr id="24" name="Rectangle 23">
              <a:extLst>
                <a:ext uri="{FF2B5EF4-FFF2-40B4-BE49-F238E27FC236}">
                  <a16:creationId xmlns:a16="http://schemas.microsoft.com/office/drawing/2014/main" id="{04A9DA39-8072-ACAF-AB89-FF776C94B636}"/>
                </a:ext>
              </a:extLst>
            </p:cNvPr>
            <p:cNvSpPr/>
            <p:nvPr/>
          </p:nvSpPr>
          <p:spPr>
            <a:xfrm>
              <a:off x="7103483" y="2860158"/>
              <a:ext cx="5230285" cy="5075414"/>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5" name="Graphic 5">
              <a:extLst>
                <a:ext uri="{FF2B5EF4-FFF2-40B4-BE49-F238E27FC236}">
                  <a16:creationId xmlns:a16="http://schemas.microsoft.com/office/drawing/2014/main" id="{99F5DAA9-53C6-36FE-9AF7-A899D19DA1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5">
              <a:extLst>
                <a:ext uri="{FF2B5EF4-FFF2-40B4-BE49-F238E27FC236}">
                  <a16:creationId xmlns:a16="http://schemas.microsoft.com/office/drawing/2014/main" id="{8EFD00D5-E463-BE7D-4996-22073E251FCB}"/>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7" name="Rectangle 26">
              <a:extLst>
                <a:ext uri="{FF2B5EF4-FFF2-40B4-BE49-F238E27FC236}">
                  <a16:creationId xmlns:a16="http://schemas.microsoft.com/office/drawing/2014/main" id="{057B2A4F-185E-F318-2477-A96C0ECF5843}"/>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28" name="Rectangle 27">
              <a:extLst>
                <a:ext uri="{FF2B5EF4-FFF2-40B4-BE49-F238E27FC236}">
                  <a16:creationId xmlns:a16="http://schemas.microsoft.com/office/drawing/2014/main" id="{67F87CB3-DC31-4315-92EA-3128D752D528}"/>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40" name="Group 39">
            <a:extLst>
              <a:ext uri="{FF2B5EF4-FFF2-40B4-BE49-F238E27FC236}">
                <a16:creationId xmlns:a16="http://schemas.microsoft.com/office/drawing/2014/main" id="{00539328-0368-516F-757E-537D83E7262E}"/>
              </a:ext>
            </a:extLst>
          </p:cNvPr>
          <p:cNvGrpSpPr/>
          <p:nvPr/>
        </p:nvGrpSpPr>
        <p:grpSpPr>
          <a:xfrm>
            <a:off x="2029900" y="3568532"/>
            <a:ext cx="1388377" cy="479368"/>
            <a:chOff x="6431800" y="3503329"/>
            <a:chExt cx="1388377" cy="479368"/>
          </a:xfrm>
        </p:grpSpPr>
        <p:sp>
          <p:nvSpPr>
            <p:cNvPr id="38" name="TextBox 18">
              <a:extLst>
                <a:ext uri="{FF2B5EF4-FFF2-40B4-BE49-F238E27FC236}">
                  <a16:creationId xmlns:a16="http://schemas.microsoft.com/office/drawing/2014/main" id="{D83A1366-C735-7D0D-50E7-457963630E99}"/>
                </a:ext>
              </a:extLst>
            </p:cNvPr>
            <p:cNvSpPr txBox="1">
              <a:spLocks noChangeArrowheads="1"/>
            </p:cNvSpPr>
            <p:nvPr/>
          </p:nvSpPr>
          <p:spPr bwMode="auto">
            <a:xfrm>
              <a:off x="6431800" y="3597481"/>
              <a:ext cx="1029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10.0.0.6</a:t>
              </a:r>
            </a:p>
          </p:txBody>
        </p:sp>
        <p:pic>
          <p:nvPicPr>
            <p:cNvPr id="39" name="Graphic 37">
              <a:extLst>
                <a:ext uri="{FF2B5EF4-FFF2-40B4-BE49-F238E27FC236}">
                  <a16:creationId xmlns:a16="http://schemas.microsoft.com/office/drawing/2014/main" id="{26EB729B-85D7-C6E1-DB22-D44E47FBBC47}"/>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7340809" y="3503329"/>
              <a:ext cx="479368" cy="47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 name="TextBox 18">
            <a:extLst>
              <a:ext uri="{FF2B5EF4-FFF2-40B4-BE49-F238E27FC236}">
                <a16:creationId xmlns:a16="http://schemas.microsoft.com/office/drawing/2014/main" id="{AB629A8F-50B1-C095-4343-01AA992C4800}"/>
              </a:ext>
            </a:extLst>
          </p:cNvPr>
          <p:cNvSpPr txBox="1">
            <a:spLocks noChangeArrowheads="1"/>
          </p:cNvSpPr>
          <p:nvPr/>
        </p:nvSpPr>
        <p:spPr bwMode="auto">
          <a:xfrm>
            <a:off x="2029900" y="5988462"/>
            <a:ext cx="1029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10.0.1.4</a:t>
            </a:r>
          </a:p>
        </p:txBody>
      </p:sp>
      <p:pic>
        <p:nvPicPr>
          <p:cNvPr id="42" name="Graphic 37">
            <a:extLst>
              <a:ext uri="{FF2B5EF4-FFF2-40B4-BE49-F238E27FC236}">
                <a16:creationId xmlns:a16="http://schemas.microsoft.com/office/drawing/2014/main" id="{08A5BF52-0807-0390-A95D-06CF75301F29}"/>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2938909" y="5914230"/>
            <a:ext cx="479368" cy="47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18">
            <a:extLst>
              <a:ext uri="{FF2B5EF4-FFF2-40B4-BE49-F238E27FC236}">
                <a16:creationId xmlns:a16="http://schemas.microsoft.com/office/drawing/2014/main" id="{CBDA5EE5-B99E-A20C-7DFB-3287F6B8FCC1}"/>
              </a:ext>
            </a:extLst>
          </p:cNvPr>
          <p:cNvSpPr txBox="1">
            <a:spLocks noChangeArrowheads="1"/>
          </p:cNvSpPr>
          <p:nvPr/>
        </p:nvSpPr>
        <p:spPr bwMode="auto">
          <a:xfrm>
            <a:off x="2029900" y="6601139"/>
            <a:ext cx="1029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10.0.1.5</a:t>
            </a:r>
          </a:p>
        </p:txBody>
      </p:sp>
      <p:pic>
        <p:nvPicPr>
          <p:cNvPr id="44" name="Graphic 37">
            <a:extLst>
              <a:ext uri="{FF2B5EF4-FFF2-40B4-BE49-F238E27FC236}">
                <a16:creationId xmlns:a16="http://schemas.microsoft.com/office/drawing/2014/main" id="{761DFA46-7011-81DE-E2B2-3EB2FB220A19}"/>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2938909" y="6526907"/>
            <a:ext cx="479368" cy="47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Straight Arrow Connector 44">
            <a:extLst>
              <a:ext uri="{FF2B5EF4-FFF2-40B4-BE49-F238E27FC236}">
                <a16:creationId xmlns:a16="http://schemas.microsoft.com/office/drawing/2014/main" id="{1C63F341-BFFD-9F38-B101-7B7D9640E8D2}"/>
              </a:ext>
            </a:extLst>
          </p:cNvPr>
          <p:cNvCxnSpPr>
            <a:cxnSpLocks/>
          </p:cNvCxnSpPr>
          <p:nvPr/>
        </p:nvCxnSpPr>
        <p:spPr>
          <a:xfrm>
            <a:off x="3438034" y="3170145"/>
            <a:ext cx="698107" cy="9621"/>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8D467A7C-DDAA-2617-6E24-1F03C0050E97}"/>
              </a:ext>
            </a:extLst>
          </p:cNvPr>
          <p:cNvCxnSpPr>
            <a:cxnSpLocks/>
          </p:cNvCxnSpPr>
          <p:nvPr/>
        </p:nvCxnSpPr>
        <p:spPr>
          <a:xfrm>
            <a:off x="3438034" y="3816572"/>
            <a:ext cx="698107"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62CDAA80-51B3-D31D-9424-1E4F7325C2D0}"/>
              </a:ext>
            </a:extLst>
          </p:cNvPr>
          <p:cNvCxnSpPr>
            <a:cxnSpLocks/>
          </p:cNvCxnSpPr>
          <p:nvPr/>
        </p:nvCxnSpPr>
        <p:spPr>
          <a:xfrm>
            <a:off x="3418277" y="6139686"/>
            <a:ext cx="698107"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B96AE3A1-1AFE-3DCF-B2A0-61ECCA3A5550}"/>
              </a:ext>
            </a:extLst>
          </p:cNvPr>
          <p:cNvCxnSpPr>
            <a:cxnSpLocks/>
          </p:cNvCxnSpPr>
          <p:nvPr/>
        </p:nvCxnSpPr>
        <p:spPr>
          <a:xfrm>
            <a:off x="3418276" y="6779157"/>
            <a:ext cx="698107"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1" name="Rectangle 60">
            <a:extLst>
              <a:ext uri="{FF2B5EF4-FFF2-40B4-BE49-F238E27FC236}">
                <a16:creationId xmlns:a16="http://schemas.microsoft.com/office/drawing/2014/main" id="{F008F5D5-3EAC-7CAC-AEE0-B10B53CE5855}"/>
              </a:ext>
            </a:extLst>
          </p:cNvPr>
          <p:cNvSpPr/>
          <p:nvPr/>
        </p:nvSpPr>
        <p:spPr>
          <a:xfrm>
            <a:off x="1778626" y="5576873"/>
            <a:ext cx="1805268" cy="1578034"/>
          </a:xfrm>
          <a:prstGeom prst="rect">
            <a:avLst/>
          </a:prstGeom>
          <a:solidFill>
            <a:srgbClr val="007CBC">
              <a:alpha val="20000"/>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Private subnet</a:t>
            </a:r>
          </a:p>
        </p:txBody>
      </p:sp>
      <p:pic>
        <p:nvPicPr>
          <p:cNvPr id="62" name="Graphic 61">
            <a:extLst>
              <a:ext uri="{FF2B5EF4-FFF2-40B4-BE49-F238E27FC236}">
                <a16:creationId xmlns:a16="http://schemas.microsoft.com/office/drawing/2014/main" id="{9F4DBD21-461F-C571-B48A-58DBAF6FAC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83387" y="5578461"/>
            <a:ext cx="381000" cy="381000"/>
          </a:xfrm>
          <a:prstGeom prst="rect">
            <a:avLst/>
          </a:prstGeom>
        </p:spPr>
      </p:pic>
      <p:pic>
        <p:nvPicPr>
          <p:cNvPr id="63" name="Graphic 8">
            <a:extLst>
              <a:ext uri="{FF2B5EF4-FFF2-40B4-BE49-F238E27FC236}">
                <a16:creationId xmlns:a16="http://schemas.microsoft.com/office/drawing/2014/main" id="{B3F7A523-F448-304B-FE58-64C5549AD4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87907" y="2624053"/>
            <a:ext cx="1038631" cy="1038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extBox 11">
            <a:extLst>
              <a:ext uri="{FF2B5EF4-FFF2-40B4-BE49-F238E27FC236}">
                <a16:creationId xmlns:a16="http://schemas.microsoft.com/office/drawing/2014/main" id="{6A9A2535-FF7F-A9DC-5CA5-61A41BD81038}"/>
              </a:ext>
            </a:extLst>
          </p:cNvPr>
          <p:cNvSpPr txBox="1">
            <a:spLocks noChangeArrowheads="1"/>
          </p:cNvSpPr>
          <p:nvPr/>
        </p:nvSpPr>
        <p:spPr bwMode="auto">
          <a:xfrm>
            <a:off x="9661048" y="3745877"/>
            <a:ext cx="2292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solidFill>
                  <a:schemeClr val="tx2"/>
                </a:solidFill>
                <a:latin typeface="Arial" panose="020B0604020202020204" pitchFamily="34" charset="0"/>
                <a:ea typeface="Amazon Ember" panose="020B0603020204020204" pitchFamily="34" charset="0"/>
                <a:cs typeface="Arial" panose="020B0604020202020204" pitchFamily="34" charset="0"/>
              </a:rPr>
              <a:t>AWS Cloud Map</a:t>
            </a:r>
          </a:p>
        </p:txBody>
      </p:sp>
      <p:sp>
        <p:nvSpPr>
          <p:cNvPr id="65" name="TextBox 64">
            <a:extLst>
              <a:ext uri="{FF2B5EF4-FFF2-40B4-BE49-F238E27FC236}">
                <a16:creationId xmlns:a16="http://schemas.microsoft.com/office/drawing/2014/main" id="{2FE0FECC-4938-3A3E-9CAB-E9A28C0C47BA}"/>
              </a:ext>
            </a:extLst>
          </p:cNvPr>
          <p:cNvSpPr txBox="1"/>
          <p:nvPr/>
        </p:nvSpPr>
        <p:spPr>
          <a:xfrm>
            <a:off x="9969360" y="4348247"/>
            <a:ext cx="2706254" cy="1600438"/>
          </a:xfrm>
          <a:prstGeom prst="rect">
            <a:avLst/>
          </a:prstGeom>
          <a:noFill/>
        </p:spPr>
        <p:txBody>
          <a:bodyPr wrap="square" rtlCol="0">
            <a:spAutoFit/>
          </a:bodyPr>
          <a:lstStyle/>
          <a:p>
            <a:pPr algn="l"/>
            <a:r>
              <a:rPr lang="en-US" sz="1400" dirty="0" err="1">
                <a:latin typeface="Amazon Ember" panose="020B0603020204020204" pitchFamily="34" charset="0"/>
                <a:ea typeface="Amazon Ember" panose="020B0603020204020204" pitchFamily="34" charset="0"/>
                <a:cs typeface="Amazon Ember" panose="020B0603020204020204" pitchFamily="34" charset="0"/>
              </a:rPr>
              <a:t>web.production.internal</a:t>
            </a:r>
            <a:br>
              <a:rPr lang="en-US" sz="1400" dirty="0">
                <a:latin typeface="Amazon Ember" panose="020B0603020204020204" pitchFamily="34" charset="0"/>
                <a:ea typeface="Amazon Ember" panose="020B0603020204020204" pitchFamily="34" charset="0"/>
                <a:cs typeface="Amazon Ember" panose="020B0603020204020204" pitchFamily="34" charset="0"/>
              </a:rPr>
            </a:br>
            <a:r>
              <a:rPr lang="en-US" sz="1400" dirty="0">
                <a:latin typeface="Amazon Ember" panose="020B0603020204020204" pitchFamily="34" charset="0"/>
                <a:ea typeface="Amazon Ember" panose="020B0603020204020204" pitchFamily="34" charset="0"/>
                <a:cs typeface="Amazon Ember" panose="020B0603020204020204" pitchFamily="34" charset="0"/>
              </a:rPr>
              <a:t>10.0.0.5</a:t>
            </a:r>
          </a:p>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10.0.1.4 </a:t>
            </a:r>
          </a:p>
          <a:p>
            <a:pPr algn="l"/>
            <a:endParaRPr lang="en-US" sz="14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1400" dirty="0" err="1">
                <a:latin typeface="Amazon Ember" panose="020B0603020204020204" pitchFamily="34" charset="0"/>
                <a:ea typeface="Amazon Ember" panose="020B0603020204020204" pitchFamily="34" charset="0"/>
                <a:cs typeface="Amazon Ember" panose="020B0603020204020204" pitchFamily="34" charset="0"/>
              </a:rPr>
              <a:t>api.production.internal</a:t>
            </a:r>
            <a:endParaRPr lang="en-US" sz="14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10.0.0.6</a:t>
            </a:r>
          </a:p>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10.0.1.5</a:t>
            </a:r>
          </a:p>
        </p:txBody>
      </p:sp>
      <p:pic>
        <p:nvPicPr>
          <p:cNvPr id="66" name="Graphic 65">
            <a:extLst>
              <a:ext uri="{FF2B5EF4-FFF2-40B4-BE49-F238E27FC236}">
                <a16:creationId xmlns:a16="http://schemas.microsoft.com/office/drawing/2014/main" id="{B315467C-F0CC-3873-E1D0-AB78BDAB9E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61906" y="2624053"/>
            <a:ext cx="1038631" cy="1038631"/>
          </a:xfrm>
          <a:prstGeom prst="rect">
            <a:avLst/>
          </a:prstGeom>
        </p:spPr>
      </p:pic>
      <p:sp>
        <p:nvSpPr>
          <p:cNvPr id="67" name="TextBox 66">
            <a:extLst>
              <a:ext uri="{FF2B5EF4-FFF2-40B4-BE49-F238E27FC236}">
                <a16:creationId xmlns:a16="http://schemas.microsoft.com/office/drawing/2014/main" id="{70243F62-CD23-ACC9-BE37-583E614A06A5}"/>
              </a:ext>
            </a:extLst>
          </p:cNvPr>
          <p:cNvSpPr txBox="1"/>
          <p:nvPr/>
        </p:nvSpPr>
        <p:spPr>
          <a:xfrm>
            <a:off x="7175849" y="3714196"/>
            <a:ext cx="2424613" cy="646331"/>
          </a:xfrm>
          <a:prstGeom prst="rect">
            <a:avLst/>
          </a:prstGeom>
          <a:noFill/>
        </p:spPr>
        <p:txBody>
          <a:bodyPr wrap="square" rtlCol="0">
            <a:spAutoFit/>
          </a:bodyPr>
          <a:lstStyle/>
          <a:p>
            <a:pPr algn="ctr"/>
            <a:r>
              <a:rPr lang="en-US" sz="1800" dirty="0"/>
              <a:t>Amazon Elastic Container Service</a:t>
            </a:r>
          </a:p>
        </p:txBody>
      </p:sp>
      <p:cxnSp>
        <p:nvCxnSpPr>
          <p:cNvPr id="68" name="Straight Arrow Connector 67">
            <a:extLst>
              <a:ext uri="{FF2B5EF4-FFF2-40B4-BE49-F238E27FC236}">
                <a16:creationId xmlns:a16="http://schemas.microsoft.com/office/drawing/2014/main" id="{D8A931FB-3FF8-33C8-AAAE-08A8D388EAAA}"/>
              </a:ext>
            </a:extLst>
          </p:cNvPr>
          <p:cNvCxnSpPr>
            <a:cxnSpLocks/>
            <a:endCxn id="63" idx="1"/>
          </p:cNvCxnSpPr>
          <p:nvPr/>
        </p:nvCxnSpPr>
        <p:spPr>
          <a:xfrm>
            <a:off x="8920294" y="3131120"/>
            <a:ext cx="1367613" cy="12249"/>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1" name="TextBox 70">
            <a:extLst>
              <a:ext uri="{FF2B5EF4-FFF2-40B4-BE49-F238E27FC236}">
                <a16:creationId xmlns:a16="http://schemas.microsoft.com/office/drawing/2014/main" id="{D8C18EFD-34E0-49ED-1F90-6E0D8525D440}"/>
              </a:ext>
            </a:extLst>
          </p:cNvPr>
          <p:cNvSpPr txBox="1"/>
          <p:nvPr/>
        </p:nvSpPr>
        <p:spPr>
          <a:xfrm>
            <a:off x="7406963" y="4490465"/>
            <a:ext cx="2181275" cy="1384995"/>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ECS configures Cloud Map with a list of task  IP addresses that you can then retrieve via DNS or API based service discovery</a:t>
            </a:r>
          </a:p>
        </p:txBody>
      </p:sp>
    </p:spTree>
    <p:extLst>
      <p:ext uri="{BB962C8B-B14F-4D97-AF65-F5344CB8AC3E}">
        <p14:creationId xmlns:p14="http://schemas.microsoft.com/office/powerpoint/2010/main" val="4082546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Microservices need a </a:t>
            </a:r>
            <a:r>
              <a:rPr lang="en-US" dirty="0">
                <a:solidFill>
                  <a:srgbClr val="FB922D"/>
                </a:solidFill>
              </a:rPr>
              <a:t>service mesh</a:t>
            </a:r>
            <a:r>
              <a:rPr lang="en-US" dirty="0"/>
              <a:t> for communication</a:t>
            </a:r>
          </a:p>
        </p:txBody>
      </p:sp>
      <p:sp>
        <p:nvSpPr>
          <p:cNvPr id="5" name="Rectangle 4">
            <a:extLst>
              <a:ext uri="{FF2B5EF4-FFF2-40B4-BE49-F238E27FC236}">
                <a16:creationId xmlns:a16="http://schemas.microsoft.com/office/drawing/2014/main" id="{F0CF6BF6-6C66-228C-D100-5E0F39240A24}"/>
              </a:ext>
            </a:extLst>
          </p:cNvPr>
          <p:cNvSpPr/>
          <p:nvPr/>
        </p:nvSpPr>
        <p:spPr>
          <a:xfrm>
            <a:off x="2378886" y="4627679"/>
            <a:ext cx="1971441"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Task A</a:t>
            </a:r>
          </a:p>
        </p:txBody>
      </p:sp>
      <p:sp>
        <p:nvSpPr>
          <p:cNvPr id="8" name="Rectangle 7">
            <a:extLst>
              <a:ext uri="{FF2B5EF4-FFF2-40B4-BE49-F238E27FC236}">
                <a16:creationId xmlns:a16="http://schemas.microsoft.com/office/drawing/2014/main" id="{DC8A0B43-FF6E-C94F-371C-B6A45C7E2132}"/>
              </a:ext>
            </a:extLst>
          </p:cNvPr>
          <p:cNvSpPr/>
          <p:nvPr/>
        </p:nvSpPr>
        <p:spPr>
          <a:xfrm>
            <a:off x="2378886" y="5264485"/>
            <a:ext cx="1971441"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Task B</a:t>
            </a:r>
          </a:p>
        </p:txBody>
      </p:sp>
      <p:grpSp>
        <p:nvGrpSpPr>
          <p:cNvPr id="11" name="Group 10">
            <a:extLst>
              <a:ext uri="{FF2B5EF4-FFF2-40B4-BE49-F238E27FC236}">
                <a16:creationId xmlns:a16="http://schemas.microsoft.com/office/drawing/2014/main" id="{989DD623-C07C-9BF5-9ED7-C10047BA2B28}"/>
              </a:ext>
            </a:extLst>
          </p:cNvPr>
          <p:cNvGrpSpPr/>
          <p:nvPr/>
        </p:nvGrpSpPr>
        <p:grpSpPr>
          <a:xfrm>
            <a:off x="2241818" y="3287853"/>
            <a:ext cx="2849915" cy="2765869"/>
            <a:chOff x="7082218" y="2838893"/>
            <a:chExt cx="5251550" cy="5096679"/>
          </a:xfrm>
        </p:grpSpPr>
        <p:sp>
          <p:nvSpPr>
            <p:cNvPr id="12" name="Rectangle 11">
              <a:extLst>
                <a:ext uri="{FF2B5EF4-FFF2-40B4-BE49-F238E27FC236}">
                  <a16:creationId xmlns:a16="http://schemas.microsoft.com/office/drawing/2014/main" id="{D7EF0DF3-9843-B6AC-97E6-1350110D020D}"/>
                </a:ext>
              </a:extLst>
            </p:cNvPr>
            <p:cNvSpPr/>
            <p:nvPr/>
          </p:nvSpPr>
          <p:spPr>
            <a:xfrm>
              <a:off x="7103483" y="2860158"/>
              <a:ext cx="5230285" cy="5075414"/>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3" name="Graphic 5">
              <a:extLst>
                <a:ext uri="{FF2B5EF4-FFF2-40B4-BE49-F238E27FC236}">
                  <a16:creationId xmlns:a16="http://schemas.microsoft.com/office/drawing/2014/main" id="{EFC6D937-4E32-1910-5AB3-021FADE95B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755CA54B-D37F-77CF-4795-1F369CEF6112}"/>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5" name="Rectangle 14">
              <a:extLst>
                <a:ext uri="{FF2B5EF4-FFF2-40B4-BE49-F238E27FC236}">
                  <a16:creationId xmlns:a16="http://schemas.microsoft.com/office/drawing/2014/main" id="{D92FB99C-C31E-8991-F657-17463DCB2F8E}"/>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6" name="Rectangle 15">
              <a:extLst>
                <a:ext uri="{FF2B5EF4-FFF2-40B4-BE49-F238E27FC236}">
                  <a16:creationId xmlns:a16="http://schemas.microsoft.com/office/drawing/2014/main" id="{CD525AF5-9E87-9EF7-59F3-E039D83C1FA8}"/>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21" name="Rectangle 20">
            <a:extLst>
              <a:ext uri="{FF2B5EF4-FFF2-40B4-BE49-F238E27FC236}">
                <a16:creationId xmlns:a16="http://schemas.microsoft.com/office/drawing/2014/main" id="{C3392944-3CD9-6829-6B7B-55EECA262DA7}"/>
              </a:ext>
            </a:extLst>
          </p:cNvPr>
          <p:cNvSpPr/>
          <p:nvPr/>
        </p:nvSpPr>
        <p:spPr>
          <a:xfrm>
            <a:off x="9910618" y="4627679"/>
            <a:ext cx="1979578"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Task C</a:t>
            </a:r>
          </a:p>
        </p:txBody>
      </p:sp>
      <p:sp>
        <p:nvSpPr>
          <p:cNvPr id="22" name="Rectangle 21">
            <a:extLst>
              <a:ext uri="{FF2B5EF4-FFF2-40B4-BE49-F238E27FC236}">
                <a16:creationId xmlns:a16="http://schemas.microsoft.com/office/drawing/2014/main" id="{7B3BA67C-DE62-6360-7306-A1498EB7449F}"/>
              </a:ext>
            </a:extLst>
          </p:cNvPr>
          <p:cNvSpPr/>
          <p:nvPr/>
        </p:nvSpPr>
        <p:spPr>
          <a:xfrm>
            <a:off x="9910618" y="5264485"/>
            <a:ext cx="1979578"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Task D</a:t>
            </a:r>
          </a:p>
        </p:txBody>
      </p:sp>
      <p:grpSp>
        <p:nvGrpSpPr>
          <p:cNvPr id="23" name="Group 22">
            <a:extLst>
              <a:ext uri="{FF2B5EF4-FFF2-40B4-BE49-F238E27FC236}">
                <a16:creationId xmlns:a16="http://schemas.microsoft.com/office/drawing/2014/main" id="{7D7F4BBA-931D-565B-354F-E8386A3A8BE8}"/>
              </a:ext>
            </a:extLst>
          </p:cNvPr>
          <p:cNvGrpSpPr/>
          <p:nvPr/>
        </p:nvGrpSpPr>
        <p:grpSpPr>
          <a:xfrm>
            <a:off x="9161453" y="3287853"/>
            <a:ext cx="2849915" cy="2765869"/>
            <a:chOff x="7082218" y="2838893"/>
            <a:chExt cx="5251550" cy="5096679"/>
          </a:xfrm>
        </p:grpSpPr>
        <p:sp>
          <p:nvSpPr>
            <p:cNvPr id="24" name="Rectangle 23">
              <a:extLst>
                <a:ext uri="{FF2B5EF4-FFF2-40B4-BE49-F238E27FC236}">
                  <a16:creationId xmlns:a16="http://schemas.microsoft.com/office/drawing/2014/main" id="{04A9DA39-8072-ACAF-AB89-FF776C94B636}"/>
                </a:ext>
              </a:extLst>
            </p:cNvPr>
            <p:cNvSpPr/>
            <p:nvPr/>
          </p:nvSpPr>
          <p:spPr>
            <a:xfrm>
              <a:off x="7103483" y="2860158"/>
              <a:ext cx="5230285" cy="5075414"/>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25" name="Graphic 5">
              <a:extLst>
                <a:ext uri="{FF2B5EF4-FFF2-40B4-BE49-F238E27FC236}">
                  <a16:creationId xmlns:a16="http://schemas.microsoft.com/office/drawing/2014/main" id="{99F5DAA9-53C6-36FE-9AF7-A899D19DA1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5">
              <a:extLst>
                <a:ext uri="{FF2B5EF4-FFF2-40B4-BE49-F238E27FC236}">
                  <a16:creationId xmlns:a16="http://schemas.microsoft.com/office/drawing/2014/main" id="{8EFD00D5-E463-BE7D-4996-22073E251FCB}"/>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27" name="Rectangle 26">
              <a:extLst>
                <a:ext uri="{FF2B5EF4-FFF2-40B4-BE49-F238E27FC236}">
                  <a16:creationId xmlns:a16="http://schemas.microsoft.com/office/drawing/2014/main" id="{057B2A4F-185E-F318-2477-A96C0ECF5843}"/>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28" name="Rectangle 27">
              <a:extLst>
                <a:ext uri="{FF2B5EF4-FFF2-40B4-BE49-F238E27FC236}">
                  <a16:creationId xmlns:a16="http://schemas.microsoft.com/office/drawing/2014/main" id="{67F87CB3-DC31-4315-92EA-3128D752D528}"/>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grpSp>
        <p:nvGrpSpPr>
          <p:cNvPr id="18" name="Group 17">
            <a:extLst>
              <a:ext uri="{FF2B5EF4-FFF2-40B4-BE49-F238E27FC236}">
                <a16:creationId xmlns:a16="http://schemas.microsoft.com/office/drawing/2014/main" id="{E979FF9B-613C-5C56-7F2E-3FEB0BCFE1A5}"/>
              </a:ext>
            </a:extLst>
          </p:cNvPr>
          <p:cNvGrpSpPr/>
          <p:nvPr/>
        </p:nvGrpSpPr>
        <p:grpSpPr>
          <a:xfrm>
            <a:off x="4418776" y="4633099"/>
            <a:ext cx="551785" cy="548578"/>
            <a:chOff x="4538849" y="4392954"/>
            <a:chExt cx="551785" cy="548578"/>
          </a:xfrm>
        </p:grpSpPr>
        <p:sp>
          <p:nvSpPr>
            <p:cNvPr id="17" name="Rectangle 16">
              <a:extLst>
                <a:ext uri="{FF2B5EF4-FFF2-40B4-BE49-F238E27FC236}">
                  <a16:creationId xmlns:a16="http://schemas.microsoft.com/office/drawing/2014/main" id="{A78DDD7E-FAFA-FDC7-727F-3E068E786E95}"/>
                </a:ext>
              </a:extLst>
            </p:cNvPr>
            <p:cNvSpPr/>
            <p:nvPr/>
          </p:nvSpPr>
          <p:spPr>
            <a:xfrm>
              <a:off x="4538849" y="4392954"/>
              <a:ext cx="551785" cy="548578"/>
            </a:xfrm>
            <a:prstGeom prst="rect">
              <a:avLst/>
            </a:prstGeom>
            <a:solidFill>
              <a:schemeClr val="bg2">
                <a:lumMod val="25000"/>
                <a:lumOff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B9A757B-DB87-4B95-268E-BBA286EA2E61}"/>
                </a:ext>
              </a:extLst>
            </p:cNvPr>
            <p:cNvPicPr>
              <a:picLocks noChangeAspect="1"/>
            </p:cNvPicPr>
            <p:nvPr/>
          </p:nvPicPr>
          <p:blipFill>
            <a:blip r:embed="rId4"/>
            <a:stretch>
              <a:fillRect/>
            </a:stretch>
          </p:blipFill>
          <p:spPr>
            <a:xfrm>
              <a:off x="4595928" y="4439159"/>
              <a:ext cx="450748" cy="450748"/>
            </a:xfrm>
            <a:prstGeom prst="rect">
              <a:avLst/>
            </a:prstGeom>
          </p:spPr>
        </p:pic>
      </p:grpSp>
      <p:grpSp>
        <p:nvGrpSpPr>
          <p:cNvPr id="19" name="Group 18">
            <a:extLst>
              <a:ext uri="{FF2B5EF4-FFF2-40B4-BE49-F238E27FC236}">
                <a16:creationId xmlns:a16="http://schemas.microsoft.com/office/drawing/2014/main" id="{8480F9D9-C16E-8F58-F976-E8A514F41451}"/>
              </a:ext>
            </a:extLst>
          </p:cNvPr>
          <p:cNvGrpSpPr/>
          <p:nvPr/>
        </p:nvGrpSpPr>
        <p:grpSpPr>
          <a:xfrm>
            <a:off x="4418775" y="5264485"/>
            <a:ext cx="551785" cy="548578"/>
            <a:chOff x="4538849" y="4392954"/>
            <a:chExt cx="551785" cy="548578"/>
          </a:xfrm>
        </p:grpSpPr>
        <p:sp>
          <p:nvSpPr>
            <p:cNvPr id="20" name="Rectangle 19">
              <a:extLst>
                <a:ext uri="{FF2B5EF4-FFF2-40B4-BE49-F238E27FC236}">
                  <a16:creationId xmlns:a16="http://schemas.microsoft.com/office/drawing/2014/main" id="{DDCB0254-C411-19CC-4C38-A32D7127D40E}"/>
                </a:ext>
              </a:extLst>
            </p:cNvPr>
            <p:cNvSpPr/>
            <p:nvPr/>
          </p:nvSpPr>
          <p:spPr>
            <a:xfrm>
              <a:off x="4538849" y="4392954"/>
              <a:ext cx="551785" cy="548578"/>
            </a:xfrm>
            <a:prstGeom prst="rect">
              <a:avLst/>
            </a:prstGeom>
            <a:solidFill>
              <a:schemeClr val="bg2">
                <a:lumMod val="25000"/>
                <a:lumOff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976500B3-13B2-0CAB-B493-C285DAD1B89B}"/>
                </a:ext>
              </a:extLst>
            </p:cNvPr>
            <p:cNvPicPr>
              <a:picLocks noChangeAspect="1"/>
            </p:cNvPicPr>
            <p:nvPr/>
          </p:nvPicPr>
          <p:blipFill>
            <a:blip r:embed="rId4"/>
            <a:stretch>
              <a:fillRect/>
            </a:stretch>
          </p:blipFill>
          <p:spPr>
            <a:xfrm>
              <a:off x="4595928" y="4439159"/>
              <a:ext cx="450748" cy="450748"/>
            </a:xfrm>
            <a:prstGeom prst="rect">
              <a:avLst/>
            </a:prstGeom>
          </p:spPr>
        </p:pic>
      </p:grpSp>
      <p:grpSp>
        <p:nvGrpSpPr>
          <p:cNvPr id="30" name="Group 29">
            <a:extLst>
              <a:ext uri="{FF2B5EF4-FFF2-40B4-BE49-F238E27FC236}">
                <a16:creationId xmlns:a16="http://schemas.microsoft.com/office/drawing/2014/main" id="{0A436708-14CD-DFD7-5366-821ED4B33C71}"/>
              </a:ext>
            </a:extLst>
          </p:cNvPr>
          <p:cNvGrpSpPr/>
          <p:nvPr/>
        </p:nvGrpSpPr>
        <p:grpSpPr>
          <a:xfrm>
            <a:off x="9287888" y="4641202"/>
            <a:ext cx="551785" cy="548578"/>
            <a:chOff x="4538849" y="4392954"/>
            <a:chExt cx="551785" cy="548578"/>
          </a:xfrm>
        </p:grpSpPr>
        <p:sp>
          <p:nvSpPr>
            <p:cNvPr id="32" name="Rectangle 31">
              <a:extLst>
                <a:ext uri="{FF2B5EF4-FFF2-40B4-BE49-F238E27FC236}">
                  <a16:creationId xmlns:a16="http://schemas.microsoft.com/office/drawing/2014/main" id="{EFB29D31-4657-FA73-F210-E1B9C42B2039}"/>
                </a:ext>
              </a:extLst>
            </p:cNvPr>
            <p:cNvSpPr/>
            <p:nvPr/>
          </p:nvSpPr>
          <p:spPr>
            <a:xfrm>
              <a:off x="4538849" y="4392954"/>
              <a:ext cx="551785" cy="548578"/>
            </a:xfrm>
            <a:prstGeom prst="rect">
              <a:avLst/>
            </a:prstGeom>
            <a:solidFill>
              <a:schemeClr val="bg2">
                <a:lumMod val="25000"/>
                <a:lumOff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3" name="Picture 32">
              <a:extLst>
                <a:ext uri="{FF2B5EF4-FFF2-40B4-BE49-F238E27FC236}">
                  <a16:creationId xmlns:a16="http://schemas.microsoft.com/office/drawing/2014/main" id="{2CBFE57E-45E0-5217-BD61-A5AAEA07D5FE}"/>
                </a:ext>
              </a:extLst>
            </p:cNvPr>
            <p:cNvPicPr>
              <a:picLocks noChangeAspect="1"/>
            </p:cNvPicPr>
            <p:nvPr/>
          </p:nvPicPr>
          <p:blipFill>
            <a:blip r:embed="rId4"/>
            <a:stretch>
              <a:fillRect/>
            </a:stretch>
          </p:blipFill>
          <p:spPr>
            <a:xfrm>
              <a:off x="4595928" y="4439159"/>
              <a:ext cx="450748" cy="450748"/>
            </a:xfrm>
            <a:prstGeom prst="rect">
              <a:avLst/>
            </a:prstGeom>
          </p:spPr>
        </p:pic>
      </p:grpSp>
      <p:grpSp>
        <p:nvGrpSpPr>
          <p:cNvPr id="34" name="Group 33">
            <a:extLst>
              <a:ext uri="{FF2B5EF4-FFF2-40B4-BE49-F238E27FC236}">
                <a16:creationId xmlns:a16="http://schemas.microsoft.com/office/drawing/2014/main" id="{E4E7CA63-5908-675A-C5A9-4B29B396F877}"/>
              </a:ext>
            </a:extLst>
          </p:cNvPr>
          <p:cNvGrpSpPr/>
          <p:nvPr/>
        </p:nvGrpSpPr>
        <p:grpSpPr>
          <a:xfrm>
            <a:off x="9294448" y="5256668"/>
            <a:ext cx="551785" cy="548578"/>
            <a:chOff x="4538849" y="4392954"/>
            <a:chExt cx="551785" cy="548578"/>
          </a:xfrm>
        </p:grpSpPr>
        <p:sp>
          <p:nvSpPr>
            <p:cNvPr id="35" name="Rectangle 34">
              <a:extLst>
                <a:ext uri="{FF2B5EF4-FFF2-40B4-BE49-F238E27FC236}">
                  <a16:creationId xmlns:a16="http://schemas.microsoft.com/office/drawing/2014/main" id="{1A959C66-0389-DE5E-6631-F48465747A09}"/>
                </a:ext>
              </a:extLst>
            </p:cNvPr>
            <p:cNvSpPr/>
            <p:nvPr/>
          </p:nvSpPr>
          <p:spPr>
            <a:xfrm>
              <a:off x="4538849" y="4392954"/>
              <a:ext cx="551785" cy="548578"/>
            </a:xfrm>
            <a:prstGeom prst="rect">
              <a:avLst/>
            </a:prstGeom>
            <a:solidFill>
              <a:schemeClr val="bg2">
                <a:lumMod val="25000"/>
                <a:lumOff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6" name="Picture 35">
              <a:extLst>
                <a:ext uri="{FF2B5EF4-FFF2-40B4-BE49-F238E27FC236}">
                  <a16:creationId xmlns:a16="http://schemas.microsoft.com/office/drawing/2014/main" id="{652E9A24-62D7-8A0B-68E7-B2F193857D58}"/>
                </a:ext>
              </a:extLst>
            </p:cNvPr>
            <p:cNvPicPr>
              <a:picLocks noChangeAspect="1"/>
            </p:cNvPicPr>
            <p:nvPr/>
          </p:nvPicPr>
          <p:blipFill>
            <a:blip r:embed="rId4"/>
            <a:stretch>
              <a:fillRect/>
            </a:stretch>
          </p:blipFill>
          <p:spPr>
            <a:xfrm>
              <a:off x="4595928" y="4439159"/>
              <a:ext cx="450748" cy="450748"/>
            </a:xfrm>
            <a:prstGeom prst="rect">
              <a:avLst/>
            </a:prstGeom>
          </p:spPr>
        </p:pic>
      </p:grpSp>
      <p:cxnSp>
        <p:nvCxnSpPr>
          <p:cNvPr id="49" name="Elbow Connector 48">
            <a:extLst>
              <a:ext uri="{FF2B5EF4-FFF2-40B4-BE49-F238E27FC236}">
                <a16:creationId xmlns:a16="http://schemas.microsoft.com/office/drawing/2014/main" id="{A9D168C3-B93A-D749-5F47-BA22F2BCBD90}"/>
              </a:ext>
            </a:extLst>
          </p:cNvPr>
          <p:cNvCxnSpPr>
            <a:stCxn id="17" idx="3"/>
          </p:cNvCxnSpPr>
          <p:nvPr/>
        </p:nvCxnSpPr>
        <p:spPr>
          <a:xfrm>
            <a:off x="4970561" y="4907388"/>
            <a:ext cx="4190892" cy="628676"/>
          </a:xfrm>
          <a:prstGeom prst="bentConnector3">
            <a:avLst>
              <a:gd name="adj1" fmla="val 2267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Elbow Connector 54">
            <a:extLst>
              <a:ext uri="{FF2B5EF4-FFF2-40B4-BE49-F238E27FC236}">
                <a16:creationId xmlns:a16="http://schemas.microsoft.com/office/drawing/2014/main" id="{7A7FB2DC-9F9D-E34E-9CD3-EBC6CADE795C}"/>
              </a:ext>
            </a:extLst>
          </p:cNvPr>
          <p:cNvCxnSpPr>
            <a:cxnSpLocks/>
            <a:stCxn id="17" idx="3"/>
            <a:endCxn id="29" idx="3"/>
          </p:cNvCxnSpPr>
          <p:nvPr/>
        </p:nvCxnSpPr>
        <p:spPr>
          <a:xfrm flipH="1">
            <a:off x="4926602" y="4907388"/>
            <a:ext cx="43959" cy="628676"/>
          </a:xfrm>
          <a:prstGeom prst="bentConnector3">
            <a:avLst>
              <a:gd name="adj1" fmla="val -1885764"/>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7" name="Elbow Connector 76">
            <a:extLst>
              <a:ext uri="{FF2B5EF4-FFF2-40B4-BE49-F238E27FC236}">
                <a16:creationId xmlns:a16="http://schemas.microsoft.com/office/drawing/2014/main" id="{685C6C49-9E48-C8F8-E5C7-17E245CA267B}"/>
              </a:ext>
            </a:extLst>
          </p:cNvPr>
          <p:cNvCxnSpPr>
            <a:cxnSpLocks/>
            <a:stCxn id="32" idx="1"/>
          </p:cNvCxnSpPr>
          <p:nvPr/>
        </p:nvCxnSpPr>
        <p:spPr>
          <a:xfrm rot="10800000" flipV="1">
            <a:off x="4948582" y="4915491"/>
            <a:ext cx="4339307" cy="422972"/>
          </a:xfrm>
          <a:prstGeom prst="bentConnector3">
            <a:avLst>
              <a:gd name="adj1" fmla="val 50000"/>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1" name="Graphic 80">
            <a:extLst>
              <a:ext uri="{FF2B5EF4-FFF2-40B4-BE49-F238E27FC236}">
                <a16:creationId xmlns:a16="http://schemas.microsoft.com/office/drawing/2014/main" id="{89E84993-3AFE-6231-0CFC-B3DF81EC89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94574" y="2298626"/>
            <a:ext cx="1038631" cy="1038631"/>
          </a:xfrm>
          <a:prstGeom prst="rect">
            <a:avLst/>
          </a:prstGeom>
        </p:spPr>
      </p:pic>
      <p:sp>
        <p:nvSpPr>
          <p:cNvPr id="82" name="TextBox 81">
            <a:extLst>
              <a:ext uri="{FF2B5EF4-FFF2-40B4-BE49-F238E27FC236}">
                <a16:creationId xmlns:a16="http://schemas.microsoft.com/office/drawing/2014/main" id="{C20DFB83-2878-7038-1F86-0006444BB146}"/>
              </a:ext>
            </a:extLst>
          </p:cNvPr>
          <p:cNvSpPr txBox="1"/>
          <p:nvPr/>
        </p:nvSpPr>
        <p:spPr>
          <a:xfrm>
            <a:off x="5908517" y="3388769"/>
            <a:ext cx="2424613" cy="738664"/>
          </a:xfrm>
          <a:prstGeom prst="rect">
            <a:avLst/>
          </a:prstGeom>
          <a:noFill/>
        </p:spPr>
        <p:txBody>
          <a:bodyPr wrap="square" rtlCol="0">
            <a:spAutoFit/>
          </a:bodyPr>
          <a:lstStyle/>
          <a:p>
            <a:pPr algn="ctr"/>
            <a:r>
              <a:rPr lang="en-US" sz="1400" dirty="0"/>
              <a:t>ECS Service Connect manages service mesh config automatically</a:t>
            </a:r>
          </a:p>
        </p:txBody>
      </p:sp>
      <p:cxnSp>
        <p:nvCxnSpPr>
          <p:cNvPr id="84" name="Straight Connector 83">
            <a:extLst>
              <a:ext uri="{FF2B5EF4-FFF2-40B4-BE49-F238E27FC236}">
                <a16:creationId xmlns:a16="http://schemas.microsoft.com/office/drawing/2014/main" id="{FDD326B8-FF21-BF09-F280-8973AE99FDC2}"/>
              </a:ext>
            </a:extLst>
          </p:cNvPr>
          <p:cNvCxnSpPr/>
          <p:nvPr/>
        </p:nvCxnSpPr>
        <p:spPr>
          <a:xfrm>
            <a:off x="8081818" y="4017818"/>
            <a:ext cx="1269709" cy="738909"/>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03C80E5C-ED43-66A2-C3C3-ACFCECC9A34E}"/>
              </a:ext>
            </a:extLst>
          </p:cNvPr>
          <p:cNvCxnSpPr>
            <a:cxnSpLocks/>
          </p:cNvCxnSpPr>
          <p:nvPr/>
        </p:nvCxnSpPr>
        <p:spPr>
          <a:xfrm>
            <a:off x="8081817" y="4129421"/>
            <a:ext cx="1281250" cy="120904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4C6C438C-9635-3116-4DE0-8D50B9C2B316}"/>
              </a:ext>
            </a:extLst>
          </p:cNvPr>
          <p:cNvCxnSpPr>
            <a:cxnSpLocks/>
          </p:cNvCxnSpPr>
          <p:nvPr/>
        </p:nvCxnSpPr>
        <p:spPr>
          <a:xfrm flipV="1">
            <a:off x="4908916" y="3970297"/>
            <a:ext cx="1273992" cy="70678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7EA3B674-1048-55CD-28D1-BFA014574DB0}"/>
              </a:ext>
            </a:extLst>
          </p:cNvPr>
          <p:cNvCxnSpPr>
            <a:cxnSpLocks/>
          </p:cNvCxnSpPr>
          <p:nvPr/>
        </p:nvCxnSpPr>
        <p:spPr>
          <a:xfrm flipV="1">
            <a:off x="4904624" y="4127433"/>
            <a:ext cx="1300263" cy="1199795"/>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50149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Containers need </a:t>
            </a:r>
            <a:r>
              <a:rPr lang="en-US" dirty="0">
                <a:solidFill>
                  <a:srgbClr val="FB922D"/>
                </a:solidFill>
              </a:rPr>
              <a:t>an IAM role</a:t>
            </a:r>
            <a:r>
              <a:rPr lang="en-US" dirty="0"/>
              <a:t> to use other AWS services</a:t>
            </a:r>
          </a:p>
        </p:txBody>
      </p:sp>
      <p:sp>
        <p:nvSpPr>
          <p:cNvPr id="3" name="Rectangle 2">
            <a:extLst>
              <a:ext uri="{FF2B5EF4-FFF2-40B4-BE49-F238E27FC236}">
                <a16:creationId xmlns:a16="http://schemas.microsoft.com/office/drawing/2014/main" id="{3EBD2B20-EEB5-1A55-6D3A-492A2DB98827}"/>
              </a:ext>
            </a:extLst>
          </p:cNvPr>
          <p:cNvSpPr/>
          <p:nvPr/>
        </p:nvSpPr>
        <p:spPr>
          <a:xfrm>
            <a:off x="6213326" y="4215585"/>
            <a:ext cx="13735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Web Task</a:t>
            </a:r>
          </a:p>
        </p:txBody>
      </p:sp>
      <p:sp>
        <p:nvSpPr>
          <p:cNvPr id="4" name="Rectangle 3">
            <a:extLst>
              <a:ext uri="{FF2B5EF4-FFF2-40B4-BE49-F238E27FC236}">
                <a16:creationId xmlns:a16="http://schemas.microsoft.com/office/drawing/2014/main" id="{C0253185-C6A8-4730-DE40-F11FB4B25113}"/>
              </a:ext>
            </a:extLst>
          </p:cNvPr>
          <p:cNvSpPr/>
          <p:nvPr/>
        </p:nvSpPr>
        <p:spPr>
          <a:xfrm>
            <a:off x="7672333" y="4215585"/>
            <a:ext cx="1373575" cy="553998"/>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API Task</a:t>
            </a:r>
          </a:p>
        </p:txBody>
      </p:sp>
      <p:grpSp>
        <p:nvGrpSpPr>
          <p:cNvPr id="5" name="Group 4">
            <a:extLst>
              <a:ext uri="{FF2B5EF4-FFF2-40B4-BE49-F238E27FC236}">
                <a16:creationId xmlns:a16="http://schemas.microsoft.com/office/drawing/2014/main" id="{436C100F-1230-D7EE-7052-F90261A5E776}"/>
              </a:ext>
            </a:extLst>
          </p:cNvPr>
          <p:cNvGrpSpPr/>
          <p:nvPr/>
        </p:nvGrpSpPr>
        <p:grpSpPr>
          <a:xfrm>
            <a:off x="6076258" y="2875759"/>
            <a:ext cx="3104686" cy="2037987"/>
            <a:chOff x="7082218" y="2838893"/>
            <a:chExt cx="5721018" cy="3755408"/>
          </a:xfrm>
        </p:grpSpPr>
        <p:sp>
          <p:nvSpPr>
            <p:cNvPr id="6" name="Rectangle 5">
              <a:extLst>
                <a:ext uri="{FF2B5EF4-FFF2-40B4-BE49-F238E27FC236}">
                  <a16:creationId xmlns:a16="http://schemas.microsoft.com/office/drawing/2014/main" id="{1CC124F2-3137-1D59-2EE2-4B8BF0358E56}"/>
                </a:ext>
              </a:extLst>
            </p:cNvPr>
            <p:cNvSpPr/>
            <p:nvPr/>
          </p:nvSpPr>
          <p:spPr>
            <a:xfrm>
              <a:off x="7103483" y="2860160"/>
              <a:ext cx="5699753" cy="3734141"/>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7" name="Graphic 5">
              <a:extLst>
                <a:ext uri="{FF2B5EF4-FFF2-40B4-BE49-F238E27FC236}">
                  <a16:creationId xmlns:a16="http://schemas.microsoft.com/office/drawing/2014/main" id="{294DF5CC-2B26-8747-4935-B87AC67E8E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EE3F0D2A-EBF0-85E1-A841-C757426D8A29}"/>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9" name="Rectangle 8">
              <a:extLst>
                <a:ext uri="{FF2B5EF4-FFF2-40B4-BE49-F238E27FC236}">
                  <a16:creationId xmlns:a16="http://schemas.microsoft.com/office/drawing/2014/main" id="{457813C7-E276-682A-E672-D5E6ADFE2E0A}"/>
                </a:ext>
              </a:extLst>
            </p:cNvPr>
            <p:cNvSpPr/>
            <p:nvPr/>
          </p:nvSpPr>
          <p:spPr>
            <a:xfrm>
              <a:off x="7315200" y="3793408"/>
              <a:ext cx="5239202"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0" name="Rectangle 9">
              <a:extLst>
                <a:ext uri="{FF2B5EF4-FFF2-40B4-BE49-F238E27FC236}">
                  <a16:creationId xmlns:a16="http://schemas.microsoft.com/office/drawing/2014/main" id="{B45BEE91-8C88-2504-E8B9-BA87CB8D0F98}"/>
                </a:ext>
              </a:extLst>
            </p:cNvPr>
            <p:cNvSpPr/>
            <p:nvPr/>
          </p:nvSpPr>
          <p:spPr>
            <a:xfrm>
              <a:off x="7315198" y="4510475"/>
              <a:ext cx="523920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pic>
        <p:nvPicPr>
          <p:cNvPr id="11" name="Graphic 8">
            <a:extLst>
              <a:ext uri="{FF2B5EF4-FFF2-40B4-BE49-F238E27FC236}">
                <a16:creationId xmlns:a16="http://schemas.microsoft.com/office/drawing/2014/main" id="{B9FE5A0B-D5C0-7CC5-07C2-2D8C88C8C8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9552" y="53469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9">
            <a:extLst>
              <a:ext uri="{FF2B5EF4-FFF2-40B4-BE49-F238E27FC236}">
                <a16:creationId xmlns:a16="http://schemas.microsoft.com/office/drawing/2014/main" id="{032D38DD-45E4-B784-7FE3-2E8FD7265B0B}"/>
              </a:ext>
            </a:extLst>
          </p:cNvPr>
          <p:cNvSpPr txBox="1">
            <a:spLocks noChangeArrowheads="1"/>
          </p:cNvSpPr>
          <p:nvPr/>
        </p:nvSpPr>
        <p:spPr bwMode="auto">
          <a:xfrm>
            <a:off x="5559777" y="6110487"/>
            <a:ext cx="22399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Amazon Simple Storage Service (Amazon S3)</a:t>
            </a:r>
          </a:p>
        </p:txBody>
      </p:sp>
      <p:pic>
        <p:nvPicPr>
          <p:cNvPr id="13" name="Graphic 23">
            <a:extLst>
              <a:ext uri="{FF2B5EF4-FFF2-40B4-BE49-F238E27FC236}">
                <a16:creationId xmlns:a16="http://schemas.microsoft.com/office/drawing/2014/main" id="{AEC733B0-E028-60DD-A364-2889FA1374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1317" y="53469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
            <a:extLst>
              <a:ext uri="{FF2B5EF4-FFF2-40B4-BE49-F238E27FC236}">
                <a16:creationId xmlns:a16="http://schemas.microsoft.com/office/drawing/2014/main" id="{D2CB70DE-B1DE-D4FA-2D03-8DC6093896C8}"/>
              </a:ext>
            </a:extLst>
          </p:cNvPr>
          <p:cNvSpPr txBox="1">
            <a:spLocks noChangeArrowheads="1"/>
          </p:cNvSpPr>
          <p:nvPr/>
        </p:nvSpPr>
        <p:spPr bwMode="auto">
          <a:xfrm>
            <a:off x="7433605" y="6110487"/>
            <a:ext cx="2279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Amazon</a:t>
            </a:r>
          </a:p>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DynamoDB</a:t>
            </a:r>
          </a:p>
        </p:txBody>
      </p:sp>
      <p:cxnSp>
        <p:nvCxnSpPr>
          <p:cNvPr id="15" name="Straight Arrow Connector 14">
            <a:extLst>
              <a:ext uri="{FF2B5EF4-FFF2-40B4-BE49-F238E27FC236}">
                <a16:creationId xmlns:a16="http://schemas.microsoft.com/office/drawing/2014/main" id="{EEFEC2B0-B6AD-B605-B1BF-43734E1EF539}"/>
              </a:ext>
            </a:extLst>
          </p:cNvPr>
          <p:cNvCxnSpPr>
            <a:cxnSpLocks/>
            <a:endCxn id="11" idx="0"/>
          </p:cNvCxnSpPr>
          <p:nvPr/>
        </p:nvCxnSpPr>
        <p:spPr>
          <a:xfrm flipH="1">
            <a:off x="6680552" y="4675094"/>
            <a:ext cx="187109" cy="671806"/>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331046-6A11-F71B-81AD-CC13EEE9315C}"/>
              </a:ext>
            </a:extLst>
          </p:cNvPr>
          <p:cNvCxnSpPr>
            <a:cxnSpLocks/>
            <a:endCxn id="13" idx="0"/>
          </p:cNvCxnSpPr>
          <p:nvPr/>
        </p:nvCxnSpPr>
        <p:spPr>
          <a:xfrm>
            <a:off x="8359120" y="4640481"/>
            <a:ext cx="203197" cy="706419"/>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0" name="Graphic 19">
            <a:extLst>
              <a:ext uri="{FF2B5EF4-FFF2-40B4-BE49-F238E27FC236}">
                <a16:creationId xmlns:a16="http://schemas.microsoft.com/office/drawing/2014/main" id="{7F70C33F-3D0A-D63D-0679-2066463909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1661" y="260675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2">
            <a:extLst>
              <a:ext uri="{FF2B5EF4-FFF2-40B4-BE49-F238E27FC236}">
                <a16:creationId xmlns:a16="http://schemas.microsoft.com/office/drawing/2014/main" id="{28B3C813-FA54-1738-7577-32960788B3D9}"/>
              </a:ext>
            </a:extLst>
          </p:cNvPr>
          <p:cNvSpPr txBox="1">
            <a:spLocks noChangeArrowheads="1"/>
          </p:cNvSpPr>
          <p:nvPr/>
        </p:nvSpPr>
        <p:spPr bwMode="auto">
          <a:xfrm>
            <a:off x="2322361" y="3368759"/>
            <a:ext cx="2279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AWS Identity and Access Management (IAM)</a:t>
            </a:r>
          </a:p>
        </p:txBody>
      </p:sp>
      <p:sp>
        <p:nvSpPr>
          <p:cNvPr id="22" name="TextBox 29">
            <a:extLst>
              <a:ext uri="{FF2B5EF4-FFF2-40B4-BE49-F238E27FC236}">
                <a16:creationId xmlns:a16="http://schemas.microsoft.com/office/drawing/2014/main" id="{77B35A38-BA32-FCD0-C27B-0909D8BB5126}"/>
              </a:ext>
            </a:extLst>
          </p:cNvPr>
          <p:cNvSpPr txBox="1">
            <a:spLocks noChangeArrowheads="1"/>
          </p:cNvSpPr>
          <p:nvPr/>
        </p:nvSpPr>
        <p:spPr bwMode="auto">
          <a:xfrm>
            <a:off x="2603019" y="4407045"/>
            <a:ext cx="16859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Web Task Role</a:t>
            </a:r>
          </a:p>
        </p:txBody>
      </p:sp>
      <p:pic>
        <p:nvPicPr>
          <p:cNvPr id="23" name="Graphic 49">
            <a:extLst>
              <a:ext uri="{FF2B5EF4-FFF2-40B4-BE49-F238E27FC236}">
                <a16:creationId xmlns:a16="http://schemas.microsoft.com/office/drawing/2014/main" id="{E505FDDF-F035-B25E-B913-D62AB15252AB}"/>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3212619" y="403398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9">
            <a:extLst>
              <a:ext uri="{FF2B5EF4-FFF2-40B4-BE49-F238E27FC236}">
                <a16:creationId xmlns:a16="http://schemas.microsoft.com/office/drawing/2014/main" id="{7B2BA1AD-9E28-8C35-F5F7-5BBEF125922D}"/>
              </a:ext>
            </a:extLst>
          </p:cNvPr>
          <p:cNvSpPr txBox="1">
            <a:spLocks noChangeArrowheads="1"/>
          </p:cNvSpPr>
          <p:nvPr/>
        </p:nvSpPr>
        <p:spPr bwMode="auto">
          <a:xfrm>
            <a:off x="2623986" y="5211759"/>
            <a:ext cx="16859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API Task Role</a:t>
            </a:r>
          </a:p>
        </p:txBody>
      </p:sp>
      <p:pic>
        <p:nvPicPr>
          <p:cNvPr id="25" name="Graphic 49">
            <a:extLst>
              <a:ext uri="{FF2B5EF4-FFF2-40B4-BE49-F238E27FC236}">
                <a16:creationId xmlns:a16="http://schemas.microsoft.com/office/drawing/2014/main" id="{1D5D5E3D-1425-2C47-2A19-E82C85B90F22}"/>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3233586" y="483869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44">
            <a:extLst>
              <a:ext uri="{FF2B5EF4-FFF2-40B4-BE49-F238E27FC236}">
                <a16:creationId xmlns:a16="http://schemas.microsoft.com/office/drawing/2014/main" id="{BE07541F-A9BE-B1C3-46B7-8C858BCC96BD}"/>
              </a:ext>
            </a:extLst>
          </p:cNvPr>
          <p:cNvSpPr/>
          <p:nvPr/>
        </p:nvSpPr>
        <p:spPr>
          <a:xfrm>
            <a:off x="2264128" y="2419927"/>
            <a:ext cx="2447106" cy="3223491"/>
          </a:xfrm>
          <a:prstGeom prst="rect">
            <a:avLst/>
          </a:prstGeom>
          <a:noFill/>
          <a:ln w="38100">
            <a:solidFill>
              <a:srgbClr val="CD1923"/>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EEFC496C-58ED-1D4E-9E36-8FC5C1DC8AAF}"/>
              </a:ext>
            </a:extLst>
          </p:cNvPr>
          <p:cNvSpPr txBox="1"/>
          <p:nvPr/>
        </p:nvSpPr>
        <p:spPr>
          <a:xfrm>
            <a:off x="9559636" y="2798618"/>
            <a:ext cx="2613891" cy="2462213"/>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ECS agent is responsible for fetching minimal IAM credentials for each task, and vending the appropriate credentials to each task.</a:t>
            </a:r>
            <a:br>
              <a:rPr lang="en-US" sz="1400" dirty="0">
                <a:latin typeface="Amazon Ember" panose="020B0603020204020204" pitchFamily="34" charset="0"/>
                <a:ea typeface="Amazon Ember" panose="020B0603020204020204" pitchFamily="34" charset="0"/>
                <a:cs typeface="Amazon Ember" panose="020B0603020204020204" pitchFamily="34" charset="0"/>
              </a:rPr>
            </a:br>
            <a:br>
              <a:rPr lang="en-US" sz="1400" dirty="0">
                <a:latin typeface="Amazon Ember" panose="020B0603020204020204" pitchFamily="34" charset="0"/>
                <a:ea typeface="Amazon Ember" panose="020B0603020204020204" pitchFamily="34" charset="0"/>
                <a:cs typeface="Amazon Ember" panose="020B0603020204020204" pitchFamily="34" charset="0"/>
              </a:rPr>
            </a:br>
            <a:r>
              <a:rPr lang="en-US" sz="1400" dirty="0">
                <a:latin typeface="Amazon Ember" panose="020B0603020204020204" pitchFamily="34" charset="0"/>
                <a:ea typeface="Amazon Ember" panose="020B0603020204020204" pitchFamily="34" charset="0"/>
                <a:cs typeface="Amazon Ember" panose="020B0603020204020204" pitchFamily="34" charset="0"/>
              </a:rPr>
              <a:t>Containers running side by side on the same EC2 host can have entirely different levels of access to the rest of AWS.</a:t>
            </a:r>
          </a:p>
        </p:txBody>
      </p:sp>
      <p:cxnSp>
        <p:nvCxnSpPr>
          <p:cNvPr id="26" name="Straight Arrow Connector 25">
            <a:extLst>
              <a:ext uri="{FF2B5EF4-FFF2-40B4-BE49-F238E27FC236}">
                <a16:creationId xmlns:a16="http://schemas.microsoft.com/office/drawing/2014/main" id="{8A55E710-3D4F-05B9-EDF0-4ABDEC18BF3A}"/>
              </a:ext>
            </a:extLst>
          </p:cNvPr>
          <p:cNvCxnSpPr>
            <a:cxnSpLocks/>
          </p:cNvCxnSpPr>
          <p:nvPr/>
        </p:nvCxnSpPr>
        <p:spPr>
          <a:xfrm flipV="1">
            <a:off x="4170643" y="3891979"/>
            <a:ext cx="2202448" cy="481437"/>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7AF008ED-F8EE-54CB-65A9-BA6B530A72B7}"/>
              </a:ext>
            </a:extLst>
          </p:cNvPr>
          <p:cNvCxnSpPr>
            <a:cxnSpLocks/>
          </p:cNvCxnSpPr>
          <p:nvPr/>
        </p:nvCxnSpPr>
        <p:spPr>
          <a:xfrm flipV="1">
            <a:off x="4149086" y="4013200"/>
            <a:ext cx="2224005" cy="1090698"/>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759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Containers need </a:t>
            </a:r>
            <a:r>
              <a:rPr lang="en-US" dirty="0">
                <a:solidFill>
                  <a:srgbClr val="FB922D"/>
                </a:solidFill>
              </a:rPr>
              <a:t>durable filesystem storage </a:t>
            </a:r>
            <a:r>
              <a:rPr lang="en-US" dirty="0"/>
              <a:t>for their data</a:t>
            </a:r>
          </a:p>
        </p:txBody>
      </p:sp>
      <p:sp>
        <p:nvSpPr>
          <p:cNvPr id="3" name="Rectangle 2">
            <a:extLst>
              <a:ext uri="{FF2B5EF4-FFF2-40B4-BE49-F238E27FC236}">
                <a16:creationId xmlns:a16="http://schemas.microsoft.com/office/drawing/2014/main" id="{37347236-8628-D5AB-E73D-81A6CE5FA6B6}"/>
              </a:ext>
            </a:extLst>
          </p:cNvPr>
          <p:cNvSpPr/>
          <p:nvPr/>
        </p:nvSpPr>
        <p:spPr>
          <a:xfrm>
            <a:off x="2552481" y="4288193"/>
            <a:ext cx="2612044" cy="92111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grpSp>
        <p:nvGrpSpPr>
          <p:cNvPr id="5" name="Group 4">
            <a:extLst>
              <a:ext uri="{FF2B5EF4-FFF2-40B4-BE49-F238E27FC236}">
                <a16:creationId xmlns:a16="http://schemas.microsoft.com/office/drawing/2014/main" id="{F6B3263E-FE86-7432-AAB0-2F748024A54B}"/>
              </a:ext>
            </a:extLst>
          </p:cNvPr>
          <p:cNvGrpSpPr/>
          <p:nvPr/>
        </p:nvGrpSpPr>
        <p:grpSpPr>
          <a:xfrm>
            <a:off x="2435782" y="2983053"/>
            <a:ext cx="2849915" cy="2374039"/>
            <a:chOff x="7082218" y="2838893"/>
            <a:chExt cx="5251550" cy="4374652"/>
          </a:xfrm>
        </p:grpSpPr>
        <p:sp>
          <p:nvSpPr>
            <p:cNvPr id="6" name="Rectangle 5">
              <a:extLst>
                <a:ext uri="{FF2B5EF4-FFF2-40B4-BE49-F238E27FC236}">
                  <a16:creationId xmlns:a16="http://schemas.microsoft.com/office/drawing/2014/main" id="{65A0E072-830C-FED7-FB2C-D66570F1C2CD}"/>
                </a:ext>
              </a:extLst>
            </p:cNvPr>
            <p:cNvSpPr/>
            <p:nvPr/>
          </p:nvSpPr>
          <p:spPr>
            <a:xfrm>
              <a:off x="7103483" y="2860160"/>
              <a:ext cx="5230285" cy="4353385"/>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7" name="Graphic 5">
              <a:extLst>
                <a:ext uri="{FF2B5EF4-FFF2-40B4-BE49-F238E27FC236}">
                  <a16:creationId xmlns:a16="http://schemas.microsoft.com/office/drawing/2014/main" id="{AF263F58-3333-2D92-E551-7C25D53A5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2BA1AFC4-A91D-D360-746F-B348E1CF4B33}"/>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9" name="Rectangle 8">
              <a:extLst>
                <a:ext uri="{FF2B5EF4-FFF2-40B4-BE49-F238E27FC236}">
                  <a16:creationId xmlns:a16="http://schemas.microsoft.com/office/drawing/2014/main" id="{09179496-759D-2BDC-927C-B26EE4C7A141}"/>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0" name="Rectangle 9">
              <a:extLst>
                <a:ext uri="{FF2B5EF4-FFF2-40B4-BE49-F238E27FC236}">
                  <a16:creationId xmlns:a16="http://schemas.microsoft.com/office/drawing/2014/main" id="{AF253570-BB05-6523-EF93-3A9DEBCA68E5}"/>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12" name="Rectangle 11">
            <a:extLst>
              <a:ext uri="{FF2B5EF4-FFF2-40B4-BE49-F238E27FC236}">
                <a16:creationId xmlns:a16="http://schemas.microsoft.com/office/drawing/2014/main" id="{4B338F4A-1E00-34EC-7484-DDC7C7822747}"/>
              </a:ext>
            </a:extLst>
          </p:cNvPr>
          <p:cNvSpPr/>
          <p:nvPr/>
        </p:nvSpPr>
        <p:spPr>
          <a:xfrm>
            <a:off x="9479459" y="4286447"/>
            <a:ext cx="2602308" cy="922862"/>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grpSp>
        <p:nvGrpSpPr>
          <p:cNvPr id="13" name="Group 12">
            <a:extLst>
              <a:ext uri="{FF2B5EF4-FFF2-40B4-BE49-F238E27FC236}">
                <a16:creationId xmlns:a16="http://schemas.microsoft.com/office/drawing/2014/main" id="{5B8DBECA-3FE6-9D51-60F9-E57EAFE4BBCB}"/>
              </a:ext>
            </a:extLst>
          </p:cNvPr>
          <p:cNvGrpSpPr/>
          <p:nvPr/>
        </p:nvGrpSpPr>
        <p:grpSpPr>
          <a:xfrm>
            <a:off x="9355417" y="2983053"/>
            <a:ext cx="2849915" cy="2374039"/>
            <a:chOff x="7082218" y="2838893"/>
            <a:chExt cx="5251550" cy="4374652"/>
          </a:xfrm>
        </p:grpSpPr>
        <p:sp>
          <p:nvSpPr>
            <p:cNvPr id="14" name="Rectangle 13">
              <a:extLst>
                <a:ext uri="{FF2B5EF4-FFF2-40B4-BE49-F238E27FC236}">
                  <a16:creationId xmlns:a16="http://schemas.microsoft.com/office/drawing/2014/main" id="{094AB1D5-F4AB-CF9E-DAB6-E0109ACDBBF7}"/>
                </a:ext>
              </a:extLst>
            </p:cNvPr>
            <p:cNvSpPr/>
            <p:nvPr/>
          </p:nvSpPr>
          <p:spPr>
            <a:xfrm>
              <a:off x="7103483" y="2860158"/>
              <a:ext cx="5230285" cy="4353387"/>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5" name="Graphic 5">
              <a:extLst>
                <a:ext uri="{FF2B5EF4-FFF2-40B4-BE49-F238E27FC236}">
                  <a16:creationId xmlns:a16="http://schemas.microsoft.com/office/drawing/2014/main" id="{3DBCE373-A4E9-7F93-409D-790DA644E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21DD5B0C-4656-DBD3-7C6D-274164E29163}"/>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7" name="Rectangle 16">
              <a:extLst>
                <a:ext uri="{FF2B5EF4-FFF2-40B4-BE49-F238E27FC236}">
                  <a16:creationId xmlns:a16="http://schemas.microsoft.com/office/drawing/2014/main" id="{F7FB6E21-CB0D-8F66-C467-42AA50C1027E}"/>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8" name="Rectangle 17">
              <a:extLst>
                <a:ext uri="{FF2B5EF4-FFF2-40B4-BE49-F238E27FC236}">
                  <a16:creationId xmlns:a16="http://schemas.microsoft.com/office/drawing/2014/main" id="{FADAF98E-7333-EFF5-3B1E-B473038BF982}"/>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pic>
        <p:nvPicPr>
          <p:cNvPr id="34" name="Graphic 33">
            <a:extLst>
              <a:ext uri="{FF2B5EF4-FFF2-40B4-BE49-F238E27FC236}">
                <a16:creationId xmlns:a16="http://schemas.microsoft.com/office/drawing/2014/main" id="{E07A4A8F-0C21-6191-55CD-189AAAE6FA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88538" y="1993826"/>
            <a:ext cx="1038631" cy="1038631"/>
          </a:xfrm>
          <a:prstGeom prst="rect">
            <a:avLst/>
          </a:prstGeom>
        </p:spPr>
      </p:pic>
      <p:sp>
        <p:nvSpPr>
          <p:cNvPr id="35" name="TextBox 34">
            <a:extLst>
              <a:ext uri="{FF2B5EF4-FFF2-40B4-BE49-F238E27FC236}">
                <a16:creationId xmlns:a16="http://schemas.microsoft.com/office/drawing/2014/main" id="{06EA1DAD-9198-2DB4-E02D-84551AD12F55}"/>
              </a:ext>
            </a:extLst>
          </p:cNvPr>
          <p:cNvSpPr txBox="1"/>
          <p:nvPr/>
        </p:nvSpPr>
        <p:spPr>
          <a:xfrm>
            <a:off x="6102481" y="3083969"/>
            <a:ext cx="2424613" cy="954107"/>
          </a:xfrm>
          <a:prstGeom prst="rect">
            <a:avLst/>
          </a:prstGeom>
          <a:noFill/>
        </p:spPr>
        <p:txBody>
          <a:bodyPr wrap="square" rtlCol="0">
            <a:spAutoFit/>
          </a:bodyPr>
          <a:lstStyle/>
          <a:p>
            <a:pPr algn="ctr"/>
            <a:r>
              <a:rPr lang="en-US" sz="1400" dirty="0"/>
              <a:t>ECS agent mounts Elastic File System to hosts and mounts a Docker volume into your container</a:t>
            </a:r>
          </a:p>
        </p:txBody>
      </p:sp>
      <p:sp>
        <p:nvSpPr>
          <p:cNvPr id="41" name="TextBox 40">
            <a:extLst>
              <a:ext uri="{FF2B5EF4-FFF2-40B4-BE49-F238E27FC236}">
                <a16:creationId xmlns:a16="http://schemas.microsoft.com/office/drawing/2014/main" id="{2C310680-5E3B-21A0-DAF0-879C8F912657}"/>
              </a:ext>
            </a:extLst>
          </p:cNvPr>
          <p:cNvSpPr txBox="1"/>
          <p:nvPr/>
        </p:nvSpPr>
        <p:spPr>
          <a:xfrm>
            <a:off x="3040496" y="4371757"/>
            <a:ext cx="1652026" cy="307777"/>
          </a:xfrm>
          <a:prstGeom prst="rect">
            <a:avLst/>
          </a:prstGeom>
          <a:noFill/>
        </p:spPr>
        <p:txBody>
          <a:bodyPr wrap="square">
            <a:spAutoFit/>
          </a:bodyPr>
          <a:lstStyle/>
          <a:p>
            <a:pPr algn="ctr"/>
            <a:r>
              <a:rPr lang="en-US" sz="1400" dirty="0"/>
              <a:t>Task A</a:t>
            </a:r>
          </a:p>
        </p:txBody>
      </p:sp>
      <p:sp>
        <p:nvSpPr>
          <p:cNvPr id="43" name="TextBox 42">
            <a:extLst>
              <a:ext uri="{FF2B5EF4-FFF2-40B4-BE49-F238E27FC236}">
                <a16:creationId xmlns:a16="http://schemas.microsoft.com/office/drawing/2014/main" id="{FAEDC59E-5CD7-1F92-69E0-6AF5C75066E7}"/>
              </a:ext>
            </a:extLst>
          </p:cNvPr>
          <p:cNvSpPr txBox="1"/>
          <p:nvPr/>
        </p:nvSpPr>
        <p:spPr>
          <a:xfrm>
            <a:off x="9970527" y="4367808"/>
            <a:ext cx="1652026" cy="307777"/>
          </a:xfrm>
          <a:prstGeom prst="rect">
            <a:avLst/>
          </a:prstGeom>
          <a:noFill/>
        </p:spPr>
        <p:txBody>
          <a:bodyPr wrap="square">
            <a:spAutoFit/>
          </a:bodyPr>
          <a:lstStyle/>
          <a:p>
            <a:pPr algn="ctr"/>
            <a:r>
              <a:rPr lang="en-US" sz="1400" dirty="0"/>
              <a:t>Task B</a:t>
            </a:r>
          </a:p>
        </p:txBody>
      </p:sp>
      <p:sp>
        <p:nvSpPr>
          <p:cNvPr id="44" name="TextBox 43">
            <a:extLst>
              <a:ext uri="{FF2B5EF4-FFF2-40B4-BE49-F238E27FC236}">
                <a16:creationId xmlns:a16="http://schemas.microsoft.com/office/drawing/2014/main" id="{56713E65-DDC5-A9E7-DDE3-2743F039B815}"/>
              </a:ext>
            </a:extLst>
          </p:cNvPr>
          <p:cNvSpPr txBox="1"/>
          <p:nvPr/>
        </p:nvSpPr>
        <p:spPr>
          <a:xfrm>
            <a:off x="3032490" y="4718680"/>
            <a:ext cx="1652026" cy="307777"/>
          </a:xfrm>
          <a:prstGeom prst="rect">
            <a:avLst/>
          </a:prstGeom>
          <a:solidFill>
            <a:schemeClr val="bg1">
              <a:lumMod val="50000"/>
              <a:lumOff val="50000"/>
            </a:schemeClr>
          </a:solidFill>
        </p:spPr>
        <p:txBody>
          <a:bodyPr wrap="square">
            <a:spAutoFit/>
          </a:bodyPr>
          <a:lstStyle/>
          <a:p>
            <a:pPr algn="ctr"/>
            <a:r>
              <a:rPr lang="en-US" sz="1400" dirty="0"/>
              <a:t>/</a:t>
            </a:r>
            <a:r>
              <a:rPr lang="en-US" sz="1400" dirty="0" err="1"/>
              <a:t>srv</a:t>
            </a:r>
            <a:r>
              <a:rPr lang="en-US" sz="1400" dirty="0"/>
              <a:t>/data</a:t>
            </a:r>
          </a:p>
        </p:txBody>
      </p:sp>
      <p:sp>
        <p:nvSpPr>
          <p:cNvPr id="46" name="TextBox 45">
            <a:extLst>
              <a:ext uri="{FF2B5EF4-FFF2-40B4-BE49-F238E27FC236}">
                <a16:creationId xmlns:a16="http://schemas.microsoft.com/office/drawing/2014/main" id="{CCC760C3-DA8C-083A-576D-2E2B6AEFDD4E}"/>
              </a:ext>
            </a:extLst>
          </p:cNvPr>
          <p:cNvSpPr txBox="1"/>
          <p:nvPr/>
        </p:nvSpPr>
        <p:spPr>
          <a:xfrm>
            <a:off x="9954600" y="4718680"/>
            <a:ext cx="1652026" cy="307777"/>
          </a:xfrm>
          <a:prstGeom prst="rect">
            <a:avLst/>
          </a:prstGeom>
          <a:solidFill>
            <a:schemeClr val="bg1">
              <a:lumMod val="50000"/>
              <a:lumOff val="50000"/>
            </a:schemeClr>
          </a:solidFill>
        </p:spPr>
        <p:txBody>
          <a:bodyPr wrap="square">
            <a:spAutoFit/>
          </a:bodyPr>
          <a:lstStyle/>
          <a:p>
            <a:pPr algn="ctr"/>
            <a:r>
              <a:rPr lang="en-US" sz="1400" dirty="0"/>
              <a:t>/</a:t>
            </a:r>
            <a:r>
              <a:rPr lang="en-US" sz="1400" dirty="0" err="1"/>
              <a:t>srv</a:t>
            </a:r>
            <a:r>
              <a:rPr lang="en-US" sz="1400" dirty="0"/>
              <a:t>/data</a:t>
            </a:r>
          </a:p>
        </p:txBody>
      </p:sp>
      <p:pic>
        <p:nvPicPr>
          <p:cNvPr id="47" name="Graphic 19">
            <a:extLst>
              <a:ext uri="{FF2B5EF4-FFF2-40B4-BE49-F238E27FC236}">
                <a16:creationId xmlns:a16="http://schemas.microsoft.com/office/drawing/2014/main" id="{2A8227B4-2463-13F3-ADF7-09A5382179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8539" y="5105630"/>
            <a:ext cx="1038630" cy="10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11">
            <a:extLst>
              <a:ext uri="{FF2B5EF4-FFF2-40B4-BE49-F238E27FC236}">
                <a16:creationId xmlns:a16="http://schemas.microsoft.com/office/drawing/2014/main" id="{1E4416FB-20A7-CC04-A015-46C6031417FD}"/>
              </a:ext>
            </a:extLst>
          </p:cNvPr>
          <p:cNvSpPr txBox="1">
            <a:spLocks noChangeArrowheads="1"/>
          </p:cNvSpPr>
          <p:nvPr/>
        </p:nvSpPr>
        <p:spPr bwMode="auto">
          <a:xfrm>
            <a:off x="6155909" y="6228421"/>
            <a:ext cx="2292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mn-lt"/>
              </a:rPr>
              <a:t>Amazon Elastic File System (Amazon EFS)</a:t>
            </a:r>
          </a:p>
        </p:txBody>
      </p:sp>
      <p:cxnSp>
        <p:nvCxnSpPr>
          <p:cNvPr id="50" name="Elbow Connector 49">
            <a:extLst>
              <a:ext uri="{FF2B5EF4-FFF2-40B4-BE49-F238E27FC236}">
                <a16:creationId xmlns:a16="http://schemas.microsoft.com/office/drawing/2014/main" id="{E0BD9A10-1A8B-08E7-92C1-98730C968370}"/>
              </a:ext>
            </a:extLst>
          </p:cNvPr>
          <p:cNvCxnSpPr>
            <a:stCxn id="44" idx="3"/>
            <a:endCxn id="47" idx="0"/>
          </p:cNvCxnSpPr>
          <p:nvPr/>
        </p:nvCxnSpPr>
        <p:spPr>
          <a:xfrm>
            <a:off x="4684516" y="4872569"/>
            <a:ext cx="2623338" cy="233061"/>
          </a:xfrm>
          <a:prstGeom prst="bentConnector2">
            <a:avLst/>
          </a:prstGeom>
          <a:ln w="317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1" name="Elbow Connector 50">
            <a:extLst>
              <a:ext uri="{FF2B5EF4-FFF2-40B4-BE49-F238E27FC236}">
                <a16:creationId xmlns:a16="http://schemas.microsoft.com/office/drawing/2014/main" id="{10688D72-131C-7B32-BCF2-DF1FCDA6304E}"/>
              </a:ext>
            </a:extLst>
          </p:cNvPr>
          <p:cNvCxnSpPr>
            <a:cxnSpLocks/>
            <a:stCxn id="47" idx="0"/>
            <a:endCxn id="46" idx="1"/>
          </p:cNvCxnSpPr>
          <p:nvPr/>
        </p:nvCxnSpPr>
        <p:spPr>
          <a:xfrm rot="5400000" flipH="1" flipV="1">
            <a:off x="8514697" y="3665727"/>
            <a:ext cx="233061" cy="2646746"/>
          </a:xfrm>
          <a:prstGeom prst="bentConnector2">
            <a:avLst/>
          </a:prstGeom>
          <a:ln w="317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59A352D4-1D8D-9E4F-02B7-6A345F0FC46D}"/>
              </a:ext>
            </a:extLst>
          </p:cNvPr>
          <p:cNvSpPr txBox="1"/>
          <p:nvPr/>
        </p:nvSpPr>
        <p:spPr>
          <a:xfrm>
            <a:off x="6503795" y="4521696"/>
            <a:ext cx="2646747" cy="307777"/>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Network file system</a:t>
            </a:r>
          </a:p>
        </p:txBody>
      </p:sp>
    </p:spTree>
    <p:extLst>
      <p:ext uri="{BB962C8B-B14F-4D97-AF65-F5344CB8AC3E}">
        <p14:creationId xmlns:p14="http://schemas.microsoft.com/office/powerpoint/2010/main" val="2407327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You need to </a:t>
            </a:r>
            <a:r>
              <a:rPr lang="en-US" dirty="0">
                <a:solidFill>
                  <a:srgbClr val="FB922D"/>
                </a:solidFill>
              </a:rPr>
              <a:t>run an interactive shell</a:t>
            </a:r>
            <a:r>
              <a:rPr lang="en-US" dirty="0"/>
              <a:t> in your container</a:t>
            </a:r>
          </a:p>
        </p:txBody>
      </p:sp>
      <p:sp>
        <p:nvSpPr>
          <p:cNvPr id="12" name="Rectangle 11">
            <a:extLst>
              <a:ext uri="{FF2B5EF4-FFF2-40B4-BE49-F238E27FC236}">
                <a16:creationId xmlns:a16="http://schemas.microsoft.com/office/drawing/2014/main" id="{4B338F4A-1E00-34EC-7484-DDC7C7822747}"/>
              </a:ext>
            </a:extLst>
          </p:cNvPr>
          <p:cNvSpPr/>
          <p:nvPr/>
        </p:nvSpPr>
        <p:spPr>
          <a:xfrm>
            <a:off x="9636477" y="5424916"/>
            <a:ext cx="2602308" cy="442615"/>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grpSp>
        <p:nvGrpSpPr>
          <p:cNvPr id="13" name="Group 12">
            <a:extLst>
              <a:ext uri="{FF2B5EF4-FFF2-40B4-BE49-F238E27FC236}">
                <a16:creationId xmlns:a16="http://schemas.microsoft.com/office/drawing/2014/main" id="{5B8DBECA-3FE6-9D51-60F9-E57EAFE4BBCB}"/>
              </a:ext>
            </a:extLst>
          </p:cNvPr>
          <p:cNvGrpSpPr/>
          <p:nvPr/>
        </p:nvGrpSpPr>
        <p:grpSpPr>
          <a:xfrm>
            <a:off x="9512435" y="3502688"/>
            <a:ext cx="2849915" cy="2565602"/>
            <a:chOff x="7082218" y="2838893"/>
            <a:chExt cx="5251550" cy="4727646"/>
          </a:xfrm>
        </p:grpSpPr>
        <p:sp>
          <p:nvSpPr>
            <p:cNvPr id="14" name="Rectangle 13">
              <a:extLst>
                <a:ext uri="{FF2B5EF4-FFF2-40B4-BE49-F238E27FC236}">
                  <a16:creationId xmlns:a16="http://schemas.microsoft.com/office/drawing/2014/main" id="{094AB1D5-F4AB-CF9E-DAB6-E0109ACDBBF7}"/>
                </a:ext>
              </a:extLst>
            </p:cNvPr>
            <p:cNvSpPr/>
            <p:nvPr/>
          </p:nvSpPr>
          <p:spPr>
            <a:xfrm>
              <a:off x="7103483" y="2860156"/>
              <a:ext cx="5230285" cy="4706383"/>
            </a:xfrm>
            <a:prstGeom prst="rect">
              <a:avLst/>
            </a:prstGeom>
            <a:noFill/>
            <a:ln w="50800">
              <a:solidFill>
                <a:srgbClr val="F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pic>
          <p:nvPicPr>
            <p:cNvPr id="15" name="Graphic 5">
              <a:extLst>
                <a:ext uri="{FF2B5EF4-FFF2-40B4-BE49-F238E27FC236}">
                  <a16:creationId xmlns:a16="http://schemas.microsoft.com/office/drawing/2014/main" id="{3DBCE373-A4E9-7F93-409D-790DA644E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218" y="2838893"/>
              <a:ext cx="81560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21DD5B0C-4656-DBD3-7C6D-274164E29163}"/>
                </a:ext>
              </a:extLst>
            </p:cNvPr>
            <p:cNvSpPr txBox="1"/>
            <p:nvPr/>
          </p:nvSpPr>
          <p:spPr>
            <a:xfrm>
              <a:off x="7994979" y="3045276"/>
              <a:ext cx="3264899" cy="567142"/>
            </a:xfrm>
            <a:prstGeom prst="rect">
              <a:avLst/>
            </a:prstGeom>
            <a:noFill/>
          </p:spPr>
          <p:txBody>
            <a:bodyPr wrap="square" rtlCol="0">
              <a:spAutoFit/>
            </a:bodyPr>
            <a:lstStyle/>
            <a:p>
              <a:r>
                <a:rPr lang="en-US" sz="1400" dirty="0"/>
                <a:t>EC2 Instance</a:t>
              </a:r>
            </a:p>
          </p:txBody>
        </p:sp>
        <p:sp>
          <p:nvSpPr>
            <p:cNvPr id="17" name="Rectangle 16">
              <a:extLst>
                <a:ext uri="{FF2B5EF4-FFF2-40B4-BE49-F238E27FC236}">
                  <a16:creationId xmlns:a16="http://schemas.microsoft.com/office/drawing/2014/main" id="{F7FB6E21-CB0D-8F66-C467-42AA50C1027E}"/>
                </a:ext>
              </a:extLst>
            </p:cNvPr>
            <p:cNvSpPr/>
            <p:nvPr/>
          </p:nvSpPr>
          <p:spPr>
            <a:xfrm>
              <a:off x="7315200" y="3793408"/>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Docker (</a:t>
              </a:r>
              <a:r>
                <a:rPr lang="en-US" sz="1400" dirty="0" err="1"/>
                <a:t>containerd</a:t>
              </a:r>
              <a:r>
                <a:rPr lang="en-US" sz="1400" dirty="0"/>
                <a:t>)</a:t>
              </a:r>
            </a:p>
          </p:txBody>
        </p:sp>
        <p:sp>
          <p:nvSpPr>
            <p:cNvPr id="18" name="Rectangle 17">
              <a:extLst>
                <a:ext uri="{FF2B5EF4-FFF2-40B4-BE49-F238E27FC236}">
                  <a16:creationId xmlns:a16="http://schemas.microsoft.com/office/drawing/2014/main" id="{FADAF98E-7333-EFF5-3B1E-B473038BF982}"/>
                </a:ext>
              </a:extLst>
            </p:cNvPr>
            <p:cNvSpPr/>
            <p:nvPr/>
          </p:nvSpPr>
          <p:spPr>
            <a:xfrm>
              <a:off x="7315200" y="4510474"/>
              <a:ext cx="4795284" cy="6060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ECS Agent</a:t>
              </a:r>
            </a:p>
          </p:txBody>
        </p:sp>
      </p:grpSp>
      <p:sp>
        <p:nvSpPr>
          <p:cNvPr id="43" name="TextBox 42">
            <a:extLst>
              <a:ext uri="{FF2B5EF4-FFF2-40B4-BE49-F238E27FC236}">
                <a16:creationId xmlns:a16="http://schemas.microsoft.com/office/drawing/2014/main" id="{FAEDC59E-5CD7-1F92-69E0-6AF5C75066E7}"/>
              </a:ext>
            </a:extLst>
          </p:cNvPr>
          <p:cNvSpPr txBox="1"/>
          <p:nvPr/>
        </p:nvSpPr>
        <p:spPr>
          <a:xfrm>
            <a:off x="10127545" y="5506277"/>
            <a:ext cx="1652026" cy="307777"/>
          </a:xfrm>
          <a:prstGeom prst="rect">
            <a:avLst/>
          </a:prstGeom>
          <a:noFill/>
        </p:spPr>
        <p:txBody>
          <a:bodyPr wrap="square">
            <a:spAutoFit/>
          </a:bodyPr>
          <a:lstStyle/>
          <a:p>
            <a:pPr algn="ctr"/>
            <a:r>
              <a:rPr lang="en-US" sz="1400" dirty="0"/>
              <a:t>Live Container</a:t>
            </a:r>
          </a:p>
        </p:txBody>
      </p:sp>
      <p:pic>
        <p:nvPicPr>
          <p:cNvPr id="4" name="Graphic 15">
            <a:extLst>
              <a:ext uri="{FF2B5EF4-FFF2-40B4-BE49-F238E27FC236}">
                <a16:creationId xmlns:a16="http://schemas.microsoft.com/office/drawing/2014/main" id="{5A7834B7-01D6-1054-C406-CDD163BAC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7397" y="457345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1">
            <a:extLst>
              <a:ext uri="{FF2B5EF4-FFF2-40B4-BE49-F238E27FC236}">
                <a16:creationId xmlns:a16="http://schemas.microsoft.com/office/drawing/2014/main" id="{E5A49AB3-C83A-A75F-DF78-BF56A7C6EF8C}"/>
              </a:ext>
            </a:extLst>
          </p:cNvPr>
          <p:cNvSpPr txBox="1">
            <a:spLocks noChangeArrowheads="1"/>
          </p:cNvSpPr>
          <p:nvPr/>
        </p:nvSpPr>
        <p:spPr bwMode="auto">
          <a:xfrm>
            <a:off x="4508572" y="5335457"/>
            <a:ext cx="22923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ea typeface="Amazon Ember" panose="020B0603020204020204" pitchFamily="34" charset="0"/>
                <a:cs typeface="Arial" panose="020B0604020202020204" pitchFamily="34" charset="0"/>
              </a:rPr>
              <a:t>AWS Systems Manager</a:t>
            </a:r>
          </a:p>
        </p:txBody>
      </p:sp>
      <p:sp>
        <p:nvSpPr>
          <p:cNvPr id="19" name="Rectangle 18">
            <a:extLst>
              <a:ext uri="{FF2B5EF4-FFF2-40B4-BE49-F238E27FC236}">
                <a16:creationId xmlns:a16="http://schemas.microsoft.com/office/drawing/2014/main" id="{CB1D6119-D2DE-FCC3-F6DF-5B6440D5E6E6}"/>
              </a:ext>
            </a:extLst>
          </p:cNvPr>
          <p:cNvSpPr/>
          <p:nvPr/>
        </p:nvSpPr>
        <p:spPr>
          <a:xfrm>
            <a:off x="9636477" y="4792820"/>
            <a:ext cx="2602308" cy="323273"/>
          </a:xfrm>
          <a:prstGeom prst="rect">
            <a:avLst/>
          </a:prstGeom>
          <a:solidFill>
            <a:srgbClr val="BD14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SSM agent</a:t>
            </a:r>
          </a:p>
        </p:txBody>
      </p:sp>
      <p:cxnSp>
        <p:nvCxnSpPr>
          <p:cNvPr id="20" name="Straight Arrow Connector 19">
            <a:extLst>
              <a:ext uri="{FF2B5EF4-FFF2-40B4-BE49-F238E27FC236}">
                <a16:creationId xmlns:a16="http://schemas.microsoft.com/office/drawing/2014/main" id="{3D81564E-F83E-6C03-0F05-F1B68A2A1444}"/>
              </a:ext>
            </a:extLst>
          </p:cNvPr>
          <p:cNvCxnSpPr>
            <a:cxnSpLocks/>
            <a:stCxn id="19" idx="2"/>
            <a:endCxn id="12" idx="0"/>
          </p:cNvCxnSpPr>
          <p:nvPr/>
        </p:nvCxnSpPr>
        <p:spPr>
          <a:xfrm>
            <a:off x="10937631" y="5116093"/>
            <a:ext cx="0" cy="308823"/>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35398017-142C-F258-A9B3-F817FDC2D684}"/>
              </a:ext>
            </a:extLst>
          </p:cNvPr>
          <p:cNvCxnSpPr>
            <a:cxnSpLocks/>
            <a:stCxn id="19" idx="1"/>
            <a:endCxn id="4" idx="3"/>
          </p:cNvCxnSpPr>
          <p:nvPr/>
        </p:nvCxnSpPr>
        <p:spPr>
          <a:xfrm flipH="1">
            <a:off x="6029397" y="4954457"/>
            <a:ext cx="3607080"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0" name="Graphic 18">
            <a:extLst>
              <a:ext uri="{FF2B5EF4-FFF2-40B4-BE49-F238E27FC236}">
                <a16:creationId xmlns:a16="http://schemas.microsoft.com/office/drawing/2014/main" id="{BDFF578B-F64A-F0B5-EA2D-71673FF1B9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1916" y="457345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12">
            <a:extLst>
              <a:ext uri="{FF2B5EF4-FFF2-40B4-BE49-F238E27FC236}">
                <a16:creationId xmlns:a16="http://schemas.microsoft.com/office/drawing/2014/main" id="{9A1464AA-9455-649F-9A6A-A1A11ED16576}"/>
              </a:ext>
            </a:extLst>
          </p:cNvPr>
          <p:cNvSpPr txBox="1">
            <a:spLocks noChangeArrowheads="1"/>
          </p:cNvSpPr>
          <p:nvPr/>
        </p:nvSpPr>
        <p:spPr bwMode="auto">
          <a:xfrm>
            <a:off x="804204" y="5335457"/>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Command Line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Interface (AWS CLI)</a:t>
            </a:r>
          </a:p>
        </p:txBody>
      </p:sp>
      <p:cxnSp>
        <p:nvCxnSpPr>
          <p:cNvPr id="32" name="Straight Arrow Connector 31">
            <a:extLst>
              <a:ext uri="{FF2B5EF4-FFF2-40B4-BE49-F238E27FC236}">
                <a16:creationId xmlns:a16="http://schemas.microsoft.com/office/drawing/2014/main" id="{B95F614A-6033-4932-9AC4-51E359122F23}"/>
              </a:ext>
            </a:extLst>
          </p:cNvPr>
          <p:cNvCxnSpPr>
            <a:cxnSpLocks/>
            <a:stCxn id="30" idx="3"/>
            <a:endCxn id="4" idx="1"/>
          </p:cNvCxnSpPr>
          <p:nvPr/>
        </p:nvCxnSpPr>
        <p:spPr>
          <a:xfrm>
            <a:off x="2313916" y="4954457"/>
            <a:ext cx="2953481" cy="0"/>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1BBF7BEA-3A40-FE2C-50AB-D148B1777ADE}"/>
              </a:ext>
            </a:extLst>
          </p:cNvPr>
          <p:cNvSpPr txBox="1"/>
          <p:nvPr/>
        </p:nvSpPr>
        <p:spPr>
          <a:xfrm>
            <a:off x="2706595" y="4268038"/>
            <a:ext cx="1911586" cy="523220"/>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Open a connection to SSM from your CLI</a:t>
            </a:r>
          </a:p>
        </p:txBody>
      </p:sp>
      <p:sp>
        <p:nvSpPr>
          <p:cNvPr id="38" name="TextBox 37">
            <a:extLst>
              <a:ext uri="{FF2B5EF4-FFF2-40B4-BE49-F238E27FC236}">
                <a16:creationId xmlns:a16="http://schemas.microsoft.com/office/drawing/2014/main" id="{BFAAA2D3-E010-EF9E-A379-3B7BF86505F6}"/>
              </a:ext>
            </a:extLst>
          </p:cNvPr>
          <p:cNvSpPr txBox="1"/>
          <p:nvPr/>
        </p:nvSpPr>
        <p:spPr>
          <a:xfrm>
            <a:off x="6630511" y="4268038"/>
            <a:ext cx="2292349" cy="523220"/>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Enabling ECS Exec opens control channel to SSM</a:t>
            </a:r>
          </a:p>
        </p:txBody>
      </p:sp>
      <p:sp>
        <p:nvSpPr>
          <p:cNvPr id="39" name="TextBox 38">
            <a:extLst>
              <a:ext uri="{FF2B5EF4-FFF2-40B4-BE49-F238E27FC236}">
                <a16:creationId xmlns:a16="http://schemas.microsoft.com/office/drawing/2014/main" id="{4D9B7CDF-759B-A2F8-7AD8-A5165F9B2EB6}"/>
              </a:ext>
            </a:extLst>
          </p:cNvPr>
          <p:cNvSpPr txBox="1"/>
          <p:nvPr/>
        </p:nvSpPr>
        <p:spPr>
          <a:xfrm>
            <a:off x="4618181" y="5809199"/>
            <a:ext cx="2292349" cy="954107"/>
          </a:xfrm>
          <a:prstGeom prst="rect">
            <a:avLst/>
          </a:prstGeom>
          <a:noFill/>
        </p:spPr>
        <p:txBody>
          <a:bodyPr wrap="square" rtlCol="0">
            <a:spAutoFit/>
          </a:bodyPr>
          <a:lstStyle/>
          <a:p>
            <a:pPr algn="l"/>
            <a:r>
              <a:rPr lang="en-US" sz="1400" dirty="0">
                <a:latin typeface="Amazon Ember" panose="020B0603020204020204" pitchFamily="34" charset="0"/>
                <a:ea typeface="Amazon Ember" panose="020B0603020204020204" pitchFamily="34" charset="0"/>
                <a:cs typeface="Amazon Ember" panose="020B0603020204020204" pitchFamily="34" charset="0"/>
              </a:rPr>
              <a:t>SSM coordinates a live, interactive connection to a shell inside of your </a:t>
            </a:r>
            <a:r>
              <a:rPr lang="en-US" sz="1400" dirty="0" err="1">
                <a:latin typeface="Amazon Ember" panose="020B0603020204020204" pitchFamily="34" charset="0"/>
                <a:ea typeface="Amazon Ember" panose="020B0603020204020204" pitchFamily="34" charset="0"/>
                <a:cs typeface="Amazon Ember" panose="020B0603020204020204" pitchFamily="34" charset="0"/>
              </a:rPr>
              <a:t>conatiner</a:t>
            </a:r>
            <a:endParaRPr lang="en-US" sz="1400" dirty="0">
              <a:latin typeface="Amazon Ember" panose="020B0603020204020204" pitchFamily="34" charset="0"/>
              <a:ea typeface="Amazon Ember" panose="020B0603020204020204" pitchFamily="34" charset="0"/>
              <a:cs typeface="Amazon Ember" panose="020B0603020204020204" pitchFamily="34" charset="0"/>
            </a:endParaRPr>
          </a:p>
        </p:txBody>
      </p:sp>
      <p:pic>
        <p:nvPicPr>
          <p:cNvPr id="40" name="Graphic 39">
            <a:extLst>
              <a:ext uri="{FF2B5EF4-FFF2-40B4-BE49-F238E27FC236}">
                <a16:creationId xmlns:a16="http://schemas.microsoft.com/office/drawing/2014/main" id="{38013BBF-88F9-A7E2-EA44-8FA03170AF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91880" y="1822509"/>
            <a:ext cx="1038631" cy="1038631"/>
          </a:xfrm>
          <a:prstGeom prst="rect">
            <a:avLst/>
          </a:prstGeom>
        </p:spPr>
      </p:pic>
      <p:sp>
        <p:nvSpPr>
          <p:cNvPr id="42" name="TextBox 41">
            <a:extLst>
              <a:ext uri="{FF2B5EF4-FFF2-40B4-BE49-F238E27FC236}">
                <a16:creationId xmlns:a16="http://schemas.microsoft.com/office/drawing/2014/main" id="{3C473EA9-420B-39D2-58B7-AC039512DF6D}"/>
              </a:ext>
            </a:extLst>
          </p:cNvPr>
          <p:cNvSpPr txBox="1"/>
          <p:nvPr/>
        </p:nvSpPr>
        <p:spPr>
          <a:xfrm>
            <a:off x="4767181" y="2920199"/>
            <a:ext cx="2688031" cy="954107"/>
          </a:xfrm>
          <a:prstGeom prst="rect">
            <a:avLst/>
          </a:prstGeom>
          <a:noFill/>
        </p:spPr>
        <p:txBody>
          <a:bodyPr wrap="square" rtlCol="0">
            <a:spAutoFit/>
          </a:bodyPr>
          <a:lstStyle/>
          <a:p>
            <a:pPr algn="ctr"/>
            <a:r>
              <a:rPr lang="en-US" sz="1400" dirty="0"/>
              <a:t>ECS Exec helps you securely connect to your containers, no SSH, open ports, or public IP address required</a:t>
            </a:r>
          </a:p>
        </p:txBody>
      </p:sp>
    </p:spTree>
    <p:extLst>
      <p:ext uri="{BB962C8B-B14F-4D97-AF65-F5344CB8AC3E}">
        <p14:creationId xmlns:p14="http://schemas.microsoft.com/office/powerpoint/2010/main" val="518842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DEA566-4189-0635-6478-69C5D8A8827B}"/>
              </a:ext>
            </a:extLst>
          </p:cNvPr>
          <p:cNvSpPr>
            <a:spLocks noGrp="1"/>
          </p:cNvSpPr>
          <p:nvPr>
            <p:ph type="title"/>
          </p:nvPr>
        </p:nvSpPr>
        <p:spPr>
          <a:xfrm>
            <a:off x="548640" y="2987843"/>
            <a:ext cx="10041388" cy="1488168"/>
          </a:xfrm>
        </p:spPr>
        <p:txBody>
          <a:bodyPr/>
          <a:lstStyle/>
          <a:p>
            <a:r>
              <a:rPr lang="en-US" dirty="0"/>
              <a:t>Summary</a:t>
            </a:r>
          </a:p>
        </p:txBody>
      </p:sp>
      <p:sp>
        <p:nvSpPr>
          <p:cNvPr id="3" name="Text Placeholder 2">
            <a:extLst>
              <a:ext uri="{FF2B5EF4-FFF2-40B4-BE49-F238E27FC236}">
                <a16:creationId xmlns:a16="http://schemas.microsoft.com/office/drawing/2014/main" id="{85E68DA3-4B2D-EB17-73DB-8DF35782F04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117737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Things to remember:</a:t>
            </a:r>
          </a:p>
        </p:txBody>
      </p:sp>
      <p:pic>
        <p:nvPicPr>
          <p:cNvPr id="3" name="Graphic 2">
            <a:extLst>
              <a:ext uri="{FF2B5EF4-FFF2-40B4-BE49-F238E27FC236}">
                <a16:creationId xmlns:a16="http://schemas.microsoft.com/office/drawing/2014/main" id="{8D83A45E-22FA-E846-73B1-D83DA57F5B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5528" y="2039209"/>
            <a:ext cx="1024446" cy="1024446"/>
          </a:xfrm>
          <a:prstGeom prst="rect">
            <a:avLst/>
          </a:prstGeom>
        </p:spPr>
      </p:pic>
      <p:sp>
        <p:nvSpPr>
          <p:cNvPr id="5" name="TextBox 4">
            <a:extLst>
              <a:ext uri="{FF2B5EF4-FFF2-40B4-BE49-F238E27FC236}">
                <a16:creationId xmlns:a16="http://schemas.microsoft.com/office/drawing/2014/main" id="{D8A28DA6-4FED-5900-5F23-D661BC8B1603}"/>
              </a:ext>
            </a:extLst>
          </p:cNvPr>
          <p:cNvSpPr txBox="1"/>
          <p:nvPr/>
        </p:nvSpPr>
        <p:spPr>
          <a:xfrm>
            <a:off x="2872509" y="2039209"/>
            <a:ext cx="10113818" cy="954107"/>
          </a:xfrm>
          <a:prstGeom prst="rect">
            <a:avLst/>
          </a:prstGeom>
          <a:noFill/>
        </p:spPr>
        <p:txBody>
          <a:bodyPr wrap="square" rtlCol="0">
            <a:spAutoFit/>
          </a:bodyPr>
          <a:lstStyle/>
          <a:p>
            <a:pPr algn="l"/>
            <a:r>
              <a:rPr lang="en-US" sz="2800" dirty="0">
                <a:latin typeface="Amazon Ember" panose="020B0603020204020204" pitchFamily="34" charset="0"/>
                <a:ea typeface="Amazon Ember" panose="020B0603020204020204" pitchFamily="34" charset="0"/>
                <a:cs typeface="Amazon Ember" panose="020B0603020204020204" pitchFamily="34" charset="0"/>
              </a:rPr>
              <a:t>A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container</a:t>
            </a:r>
            <a:r>
              <a:rPr lang="en-US" sz="2800" dirty="0">
                <a:latin typeface="Amazon Ember" panose="020B0603020204020204" pitchFamily="34" charset="0"/>
                <a:ea typeface="Amazon Ember" panose="020B0603020204020204" pitchFamily="34" charset="0"/>
                <a:cs typeface="Amazon Ember" panose="020B0603020204020204" pitchFamily="34" charset="0"/>
              </a:rPr>
              <a:t> is a packaged up version of your application, designed to run anywhere. Build, push, and run containers.</a:t>
            </a:r>
          </a:p>
        </p:txBody>
      </p:sp>
      <p:pic>
        <p:nvPicPr>
          <p:cNvPr id="6" name="Graphic 5">
            <a:extLst>
              <a:ext uri="{FF2B5EF4-FFF2-40B4-BE49-F238E27FC236}">
                <a16:creationId xmlns:a16="http://schemas.microsoft.com/office/drawing/2014/main" id="{E268FF03-FF44-333E-A0AF-E186D7DB72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5600" y="3722018"/>
            <a:ext cx="821924" cy="821924"/>
          </a:xfrm>
          <a:prstGeom prst="rect">
            <a:avLst/>
          </a:prstGeom>
        </p:spPr>
      </p:pic>
      <p:sp>
        <p:nvSpPr>
          <p:cNvPr id="7" name="TextBox 6">
            <a:extLst>
              <a:ext uri="{FF2B5EF4-FFF2-40B4-BE49-F238E27FC236}">
                <a16:creationId xmlns:a16="http://schemas.microsoft.com/office/drawing/2014/main" id="{73BF1A69-A499-D620-A01A-A7022292F6F0}"/>
              </a:ext>
            </a:extLst>
          </p:cNvPr>
          <p:cNvSpPr txBox="1"/>
          <p:nvPr/>
        </p:nvSpPr>
        <p:spPr>
          <a:xfrm>
            <a:off x="2872508" y="3564966"/>
            <a:ext cx="10113817" cy="1384995"/>
          </a:xfrm>
          <a:prstGeom prst="rect">
            <a:avLst/>
          </a:prstGeom>
          <a:noFill/>
        </p:spPr>
        <p:txBody>
          <a:bodyPr wrap="square" rtlCol="0">
            <a:spAutoFit/>
          </a:bodyPr>
          <a:lstStyle/>
          <a:p>
            <a:pPr algn="l"/>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Amazon Elastic Container Service</a:t>
            </a:r>
            <a:r>
              <a:rPr lang="en-US" sz="2800" dirty="0">
                <a:latin typeface="Amazon Ember" panose="020B0603020204020204" pitchFamily="34" charset="0"/>
                <a:ea typeface="Amazon Ember" panose="020B0603020204020204" pitchFamily="34" charset="0"/>
                <a:cs typeface="Amazon Ember" panose="020B0603020204020204" pitchFamily="34" charset="0"/>
              </a:rPr>
              <a:t> is a container orchestrator. It is responsible for launching and monitoring many copies of your container across underlying compute.</a:t>
            </a:r>
          </a:p>
        </p:txBody>
      </p:sp>
      <p:pic>
        <p:nvPicPr>
          <p:cNvPr id="8" name="Graphic 14">
            <a:extLst>
              <a:ext uri="{FF2B5EF4-FFF2-40B4-BE49-F238E27FC236}">
                <a16:creationId xmlns:a16="http://schemas.microsoft.com/office/drawing/2014/main" id="{BA2CA42B-9EC6-8AFA-BF16-DA07523B13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8396" y="5488629"/>
            <a:ext cx="677310" cy="67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A73C3067-C1D7-CF35-291C-AE3EEC27240C}"/>
              </a:ext>
            </a:extLst>
          </p:cNvPr>
          <p:cNvSpPr txBox="1"/>
          <p:nvPr/>
        </p:nvSpPr>
        <p:spPr>
          <a:xfrm>
            <a:off x="2872508" y="5488629"/>
            <a:ext cx="10289309" cy="954107"/>
          </a:xfrm>
          <a:prstGeom prst="rect">
            <a:avLst/>
          </a:prstGeom>
          <a:noFill/>
        </p:spPr>
        <p:txBody>
          <a:bodyPr wrap="square" rtlCol="0">
            <a:spAutoFit/>
          </a:bodyPr>
          <a:lstStyle/>
          <a:p>
            <a:pPr algn="l"/>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AWS </a:t>
            </a:r>
            <a:r>
              <a:rPr lang="en-US" sz="2800" dirty="0" err="1">
                <a:solidFill>
                  <a:srgbClr val="FB922D"/>
                </a:solidFill>
                <a:latin typeface="Amazon Ember" panose="020B0603020204020204" pitchFamily="34" charset="0"/>
                <a:ea typeface="Amazon Ember" panose="020B0603020204020204" pitchFamily="34" charset="0"/>
                <a:cs typeface="Amazon Ember" panose="020B0603020204020204" pitchFamily="34" charset="0"/>
              </a:rPr>
              <a:t>Fargate</a:t>
            </a:r>
            <a:r>
              <a:rPr lang="en-US" sz="2800" dirty="0">
                <a:latin typeface="Amazon Ember" panose="020B0603020204020204" pitchFamily="34" charset="0"/>
                <a:ea typeface="Amazon Ember" panose="020B0603020204020204" pitchFamily="34" charset="0"/>
                <a:cs typeface="Amazon Ember" panose="020B0603020204020204" pitchFamily="34" charset="0"/>
              </a:rPr>
              <a:t> is serverless capacity to run your container.</a:t>
            </a:r>
          </a:p>
          <a:p>
            <a:pPr algn="l"/>
            <a:r>
              <a:rPr lang="en-US" sz="2800" dirty="0">
                <a:latin typeface="Amazon Ember" panose="020B0603020204020204" pitchFamily="34" charset="0"/>
                <a:ea typeface="Amazon Ember" panose="020B0603020204020204" pitchFamily="34" charset="0"/>
                <a:cs typeface="Amazon Ember" panose="020B0603020204020204" pitchFamily="34" charset="0"/>
              </a:rPr>
              <a:t>Amazon ECS works with both AWS </a:t>
            </a:r>
            <a:r>
              <a:rPr lang="en-US" sz="2800" dirty="0" err="1">
                <a:latin typeface="Amazon Ember" panose="020B0603020204020204" pitchFamily="34" charset="0"/>
                <a:ea typeface="Amazon Ember" panose="020B0603020204020204" pitchFamily="34" charset="0"/>
                <a:cs typeface="Amazon Ember" panose="020B0603020204020204" pitchFamily="34" charset="0"/>
              </a:rPr>
              <a:t>Fargate</a:t>
            </a:r>
            <a:r>
              <a:rPr lang="en-US" sz="2800" dirty="0">
                <a:latin typeface="Amazon Ember" panose="020B0603020204020204" pitchFamily="34" charset="0"/>
                <a:ea typeface="Amazon Ember" panose="020B0603020204020204" pitchFamily="34" charset="0"/>
                <a:cs typeface="Amazon Ember" panose="020B0603020204020204" pitchFamily="34" charset="0"/>
              </a:rPr>
              <a:t> and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EC2</a:t>
            </a:r>
            <a:r>
              <a:rPr lang="en-US" sz="2800" dirty="0">
                <a:latin typeface="Amazon Ember" panose="020B0603020204020204" pitchFamily="34" charset="0"/>
                <a:ea typeface="Amazon Ember" panose="020B0603020204020204" pitchFamily="34" charset="0"/>
                <a:cs typeface="Amazon Ember" panose="020B0603020204020204" pitchFamily="34" charset="0"/>
              </a:rPr>
              <a:t> capacity.</a:t>
            </a:r>
          </a:p>
        </p:txBody>
      </p:sp>
      <p:sp>
        <p:nvSpPr>
          <p:cNvPr id="11" name="TextBox 10">
            <a:extLst>
              <a:ext uri="{FF2B5EF4-FFF2-40B4-BE49-F238E27FC236}">
                <a16:creationId xmlns:a16="http://schemas.microsoft.com/office/drawing/2014/main" id="{16CC39D9-617A-5336-9020-8BDA1B32C202}"/>
              </a:ext>
            </a:extLst>
          </p:cNvPr>
          <p:cNvSpPr txBox="1"/>
          <p:nvPr/>
        </p:nvSpPr>
        <p:spPr>
          <a:xfrm>
            <a:off x="554255" y="4575040"/>
            <a:ext cx="2424613" cy="369332"/>
          </a:xfrm>
          <a:prstGeom prst="rect">
            <a:avLst/>
          </a:prstGeom>
          <a:noFill/>
        </p:spPr>
        <p:txBody>
          <a:bodyPr wrap="square" rtlCol="0">
            <a:spAutoFit/>
          </a:bodyPr>
          <a:lstStyle/>
          <a:p>
            <a:pPr algn="ctr"/>
            <a:r>
              <a:rPr lang="en-US" sz="1800" dirty="0"/>
              <a:t>Amazon ECS</a:t>
            </a:r>
          </a:p>
        </p:txBody>
      </p:sp>
      <p:sp>
        <p:nvSpPr>
          <p:cNvPr id="12" name="TextBox 11">
            <a:extLst>
              <a:ext uri="{FF2B5EF4-FFF2-40B4-BE49-F238E27FC236}">
                <a16:creationId xmlns:a16="http://schemas.microsoft.com/office/drawing/2014/main" id="{A778E806-3F2B-6B18-C017-D24668F59C72}"/>
              </a:ext>
            </a:extLst>
          </p:cNvPr>
          <p:cNvSpPr txBox="1"/>
          <p:nvPr/>
        </p:nvSpPr>
        <p:spPr>
          <a:xfrm>
            <a:off x="798443" y="6197037"/>
            <a:ext cx="1021433" cy="369332"/>
          </a:xfrm>
          <a:prstGeom prst="rect">
            <a:avLst/>
          </a:prstGeom>
          <a:noFill/>
        </p:spPr>
        <p:txBody>
          <a:bodyPr wrap="square" rtlCol="0">
            <a:spAutoFit/>
          </a:bodyPr>
          <a:lstStyle/>
          <a:p>
            <a:pPr algn="ctr"/>
            <a:r>
              <a:rPr lang="en-US" sz="1800" dirty="0" err="1"/>
              <a:t>Fargate</a:t>
            </a:r>
            <a:endParaRPr lang="en-US" sz="1800" dirty="0"/>
          </a:p>
        </p:txBody>
      </p:sp>
      <p:pic>
        <p:nvPicPr>
          <p:cNvPr id="13" name="Graphic 5">
            <a:extLst>
              <a:ext uri="{FF2B5EF4-FFF2-40B4-BE49-F238E27FC236}">
                <a16:creationId xmlns:a16="http://schemas.microsoft.com/office/drawing/2014/main" id="{FAF8789F-9366-F3F0-9ABB-E553F101C0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1319" y="5488629"/>
            <a:ext cx="677310" cy="67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5D164434-ED55-74D8-928D-22AAF1792028}"/>
              </a:ext>
            </a:extLst>
          </p:cNvPr>
          <p:cNvSpPr txBox="1"/>
          <p:nvPr/>
        </p:nvSpPr>
        <p:spPr>
          <a:xfrm>
            <a:off x="1921319" y="6197037"/>
            <a:ext cx="677310" cy="369332"/>
          </a:xfrm>
          <a:prstGeom prst="rect">
            <a:avLst/>
          </a:prstGeom>
          <a:noFill/>
        </p:spPr>
        <p:txBody>
          <a:bodyPr wrap="square" rtlCol="0">
            <a:spAutoFit/>
          </a:bodyPr>
          <a:lstStyle/>
          <a:p>
            <a:pPr algn="ctr"/>
            <a:r>
              <a:rPr lang="en-US" sz="1800" dirty="0"/>
              <a:t>EC2</a:t>
            </a:r>
          </a:p>
        </p:txBody>
      </p:sp>
    </p:spTree>
    <p:extLst>
      <p:ext uri="{BB962C8B-B14F-4D97-AF65-F5344CB8AC3E}">
        <p14:creationId xmlns:p14="http://schemas.microsoft.com/office/powerpoint/2010/main" val="42762399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Things to remember:</a:t>
            </a:r>
          </a:p>
        </p:txBody>
      </p:sp>
      <p:sp>
        <p:nvSpPr>
          <p:cNvPr id="5" name="TextBox 4">
            <a:extLst>
              <a:ext uri="{FF2B5EF4-FFF2-40B4-BE49-F238E27FC236}">
                <a16:creationId xmlns:a16="http://schemas.microsoft.com/office/drawing/2014/main" id="{D8A28DA6-4FED-5900-5F23-D661BC8B1603}"/>
              </a:ext>
            </a:extLst>
          </p:cNvPr>
          <p:cNvSpPr txBox="1"/>
          <p:nvPr/>
        </p:nvSpPr>
        <p:spPr>
          <a:xfrm>
            <a:off x="2930071" y="1780591"/>
            <a:ext cx="10908146" cy="4832092"/>
          </a:xfrm>
          <a:prstGeom prst="rect">
            <a:avLst/>
          </a:prstGeom>
          <a:noFill/>
        </p:spPr>
        <p:txBody>
          <a:bodyPr wrap="square" rtlCol="0">
            <a:spAutoFit/>
          </a:bodyPr>
          <a:lstStyle/>
          <a:p>
            <a:pPr algn="l"/>
            <a:r>
              <a:rPr lang="en-US" sz="2800" dirty="0">
                <a:latin typeface="Amazon Ember" panose="020B0603020204020204" pitchFamily="34" charset="0"/>
                <a:ea typeface="Amazon Ember" panose="020B0603020204020204" pitchFamily="34" charset="0"/>
                <a:cs typeface="Amazon Ember" panose="020B0603020204020204" pitchFamily="34" charset="0"/>
              </a:rPr>
              <a:t>A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task definition</a:t>
            </a:r>
            <a:r>
              <a:rPr lang="en-US" sz="2800" dirty="0">
                <a:latin typeface="Amazon Ember" panose="020B0603020204020204" pitchFamily="34" charset="0"/>
                <a:ea typeface="Amazon Ember" panose="020B0603020204020204" pitchFamily="34" charset="0"/>
                <a:cs typeface="Amazon Ember" panose="020B0603020204020204" pitchFamily="34" charset="0"/>
              </a:rPr>
              <a:t> is a description of the container you want to run. Each new version of your container gets a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task definition revision</a:t>
            </a:r>
            <a:r>
              <a:rPr lang="en-US" sz="2800" dirty="0">
                <a:latin typeface="Amazon Ember" panose="020B0603020204020204" pitchFamily="34" charset="0"/>
                <a:ea typeface="Amazon Ember" panose="020B0603020204020204" pitchFamily="34" charset="0"/>
                <a:cs typeface="Amazon Ember" panose="020B0603020204020204" pitchFamily="34" charset="0"/>
              </a:rPr>
              <a:t>.</a:t>
            </a:r>
          </a:p>
          <a:p>
            <a:pPr algn="l"/>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2800" dirty="0">
                <a:latin typeface="Amazon Ember" panose="020B0603020204020204" pitchFamily="34" charset="0"/>
                <a:ea typeface="Amazon Ember" panose="020B0603020204020204" pitchFamily="34" charset="0"/>
                <a:cs typeface="Amazon Ember" panose="020B0603020204020204" pitchFamily="34" charset="0"/>
              </a:rPr>
              <a:t>A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task</a:t>
            </a:r>
            <a:r>
              <a:rPr lang="en-US" sz="2800" dirty="0">
                <a:latin typeface="Amazon Ember" panose="020B0603020204020204" pitchFamily="34" charset="0"/>
                <a:ea typeface="Amazon Ember" panose="020B0603020204020204" pitchFamily="34" charset="0"/>
                <a:cs typeface="Amazon Ember" panose="020B0603020204020204" pitchFamily="34" charset="0"/>
              </a:rPr>
              <a:t> is an instantiation of a task definition revision into a running container.</a:t>
            </a:r>
          </a:p>
          <a:p>
            <a:pPr algn="l"/>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2800" dirty="0">
                <a:latin typeface="Amazon Ember" panose="020B0603020204020204" pitchFamily="34" charset="0"/>
                <a:ea typeface="Amazon Ember" panose="020B0603020204020204" pitchFamily="34" charset="0"/>
                <a:cs typeface="Amazon Ember" panose="020B0603020204020204" pitchFamily="34" charset="0"/>
              </a:rPr>
              <a:t>You can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run a task</a:t>
            </a:r>
            <a:r>
              <a:rPr lang="en-US" sz="2800" dirty="0">
                <a:latin typeface="Amazon Ember" panose="020B0603020204020204" pitchFamily="34" charset="0"/>
                <a:ea typeface="Amazon Ember" panose="020B0603020204020204" pitchFamily="34" charset="0"/>
                <a:cs typeface="Amazon Ember" panose="020B0603020204020204" pitchFamily="34" charset="0"/>
              </a:rPr>
              <a:t> to launch a single task one time, or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create a service</a:t>
            </a:r>
            <a:r>
              <a:rPr lang="en-US" sz="2800" dirty="0">
                <a:latin typeface="Amazon Ember" panose="020B0603020204020204" pitchFamily="34" charset="0"/>
                <a:ea typeface="Amazon Ember" panose="020B0603020204020204" pitchFamily="34" charset="0"/>
                <a:cs typeface="Amazon Ember" panose="020B0603020204020204" pitchFamily="34" charset="0"/>
              </a:rPr>
              <a:t> to deploy a set of tasks in perpetuity. </a:t>
            </a:r>
          </a:p>
          <a:p>
            <a:pPr algn="l"/>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algn="l"/>
            <a:r>
              <a:rPr lang="en-US" sz="2800" dirty="0">
                <a:latin typeface="Amazon Ember" panose="020B0603020204020204" pitchFamily="34" charset="0"/>
                <a:ea typeface="Amazon Ember" panose="020B0603020204020204" pitchFamily="34" charset="0"/>
                <a:cs typeface="Amazon Ember" panose="020B0603020204020204" pitchFamily="34" charset="0"/>
              </a:rPr>
              <a:t>You </a:t>
            </a:r>
            <a:r>
              <a:rPr lang="en-US" sz="2800" dirty="0">
                <a:solidFill>
                  <a:srgbClr val="FB922D"/>
                </a:solidFill>
                <a:latin typeface="Amazon Ember" panose="020B0603020204020204" pitchFamily="34" charset="0"/>
                <a:ea typeface="Amazon Ember" panose="020B0603020204020204" pitchFamily="34" charset="0"/>
                <a:cs typeface="Amazon Ember" panose="020B0603020204020204" pitchFamily="34" charset="0"/>
              </a:rPr>
              <a:t>update a service</a:t>
            </a:r>
            <a:r>
              <a:rPr lang="en-US" sz="2800" dirty="0">
                <a:latin typeface="Amazon Ember" panose="020B0603020204020204" pitchFamily="34" charset="0"/>
                <a:ea typeface="Amazon Ember" panose="020B0603020204020204" pitchFamily="34" charset="0"/>
                <a:cs typeface="Amazon Ember" panose="020B0603020204020204" pitchFamily="34" charset="0"/>
              </a:rPr>
              <a:t> to replace running tasks with new tasks that are based off a new task definition revision.</a:t>
            </a:r>
          </a:p>
        </p:txBody>
      </p:sp>
      <p:pic>
        <p:nvPicPr>
          <p:cNvPr id="21" name="Graphic 20">
            <a:extLst>
              <a:ext uri="{FF2B5EF4-FFF2-40B4-BE49-F238E27FC236}">
                <a16:creationId xmlns:a16="http://schemas.microsoft.com/office/drawing/2014/main" id="{5B6F0EB0-5A67-0DD7-5843-F01BD8EB38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2183" y="3187945"/>
            <a:ext cx="1138894" cy="1138894"/>
          </a:xfrm>
          <a:prstGeom prst="rect">
            <a:avLst/>
          </a:prstGeom>
        </p:spPr>
      </p:pic>
      <p:sp>
        <p:nvSpPr>
          <p:cNvPr id="22" name="TextBox 21">
            <a:extLst>
              <a:ext uri="{FF2B5EF4-FFF2-40B4-BE49-F238E27FC236}">
                <a16:creationId xmlns:a16="http://schemas.microsoft.com/office/drawing/2014/main" id="{B21F9410-3CE2-F33A-604B-342D923743EB}"/>
              </a:ext>
            </a:extLst>
          </p:cNvPr>
          <p:cNvSpPr txBox="1"/>
          <p:nvPr/>
        </p:nvSpPr>
        <p:spPr>
          <a:xfrm>
            <a:off x="149323" y="4400730"/>
            <a:ext cx="2424613" cy="369332"/>
          </a:xfrm>
          <a:prstGeom prst="rect">
            <a:avLst/>
          </a:prstGeom>
          <a:noFill/>
        </p:spPr>
        <p:txBody>
          <a:bodyPr wrap="square" rtlCol="0">
            <a:spAutoFit/>
          </a:bodyPr>
          <a:lstStyle/>
          <a:p>
            <a:pPr algn="ctr"/>
            <a:r>
              <a:rPr lang="en-US" sz="1800" dirty="0"/>
              <a:t>ECS primitives</a:t>
            </a:r>
          </a:p>
        </p:txBody>
      </p:sp>
    </p:spTree>
    <p:extLst>
      <p:ext uri="{BB962C8B-B14F-4D97-AF65-F5344CB8AC3E}">
        <p14:creationId xmlns:p14="http://schemas.microsoft.com/office/powerpoint/2010/main" val="146452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D44-CC29-294D-2337-612E5DFCEA14}"/>
              </a:ext>
            </a:extLst>
          </p:cNvPr>
          <p:cNvSpPr txBox="1">
            <a:spLocks/>
          </p:cNvSpPr>
          <p:nvPr/>
        </p:nvSpPr>
        <p:spPr>
          <a:xfrm>
            <a:off x="560070" y="534068"/>
            <a:ext cx="13510260" cy="1374112"/>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Things to remember:</a:t>
            </a:r>
          </a:p>
        </p:txBody>
      </p:sp>
      <p:sp>
        <p:nvSpPr>
          <p:cNvPr id="5" name="TextBox 4">
            <a:extLst>
              <a:ext uri="{FF2B5EF4-FFF2-40B4-BE49-F238E27FC236}">
                <a16:creationId xmlns:a16="http://schemas.microsoft.com/office/drawing/2014/main" id="{D8A28DA6-4FED-5900-5F23-D661BC8B1603}"/>
              </a:ext>
            </a:extLst>
          </p:cNvPr>
          <p:cNvSpPr txBox="1"/>
          <p:nvPr/>
        </p:nvSpPr>
        <p:spPr>
          <a:xfrm>
            <a:off x="560070" y="1684717"/>
            <a:ext cx="13008148" cy="523220"/>
          </a:xfrm>
          <a:prstGeom prst="rect">
            <a:avLst/>
          </a:prstGeom>
          <a:noFill/>
        </p:spPr>
        <p:txBody>
          <a:bodyPr wrap="square" rtlCol="0">
            <a:spAutoFit/>
          </a:bodyPr>
          <a:lstStyle/>
          <a:p>
            <a:pPr algn="l"/>
            <a:r>
              <a:rPr lang="en-US" sz="2800" dirty="0">
                <a:latin typeface="Amazon Ember" panose="020B0603020204020204" pitchFamily="34" charset="0"/>
                <a:ea typeface="Amazon Ember" panose="020B0603020204020204" pitchFamily="34" charset="0"/>
                <a:cs typeface="Amazon Ember" panose="020B0603020204020204" pitchFamily="34" charset="0"/>
              </a:rPr>
              <a:t>Elastic Container Service connects containers with the rest of the AWS toolkit:</a:t>
            </a:r>
          </a:p>
        </p:txBody>
      </p:sp>
      <p:pic>
        <p:nvPicPr>
          <p:cNvPr id="3" name="Graphic 17">
            <a:extLst>
              <a:ext uri="{FF2B5EF4-FFF2-40B4-BE49-F238E27FC236}">
                <a16:creationId xmlns:a16="http://schemas.microsoft.com/office/drawing/2014/main" id="{B5248974-2976-A85E-2732-D4F6B19074B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70115" y="2791381"/>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88925B6-651E-2C2F-4002-1649B2E493AC}"/>
              </a:ext>
            </a:extLst>
          </p:cNvPr>
          <p:cNvSpPr txBox="1"/>
          <p:nvPr/>
        </p:nvSpPr>
        <p:spPr>
          <a:xfrm>
            <a:off x="2091318" y="3769099"/>
            <a:ext cx="1556079" cy="646331"/>
          </a:xfrm>
          <a:prstGeom prst="rect">
            <a:avLst/>
          </a:prstGeom>
          <a:noFill/>
        </p:spPr>
        <p:txBody>
          <a:bodyPr wrap="square" rtlCol="0">
            <a:spAutoFit/>
          </a:bodyPr>
          <a:lstStyle/>
          <a:p>
            <a:pPr algn="ctr"/>
            <a:r>
              <a:rPr lang="en-US" sz="1800" dirty="0">
                <a:latin typeface="Arial" panose="020B0604020202020204" pitchFamily="34" charset="0"/>
                <a:ea typeface="Amazon Ember" panose="020B0603020204020204" pitchFamily="34" charset="0"/>
                <a:cs typeface="Arial" panose="020B0604020202020204" pitchFamily="34" charset="0"/>
              </a:rPr>
              <a:t>Amazon CloudWatch</a:t>
            </a:r>
          </a:p>
        </p:txBody>
      </p:sp>
      <p:pic>
        <p:nvPicPr>
          <p:cNvPr id="6" name="Graphic 6">
            <a:extLst>
              <a:ext uri="{FF2B5EF4-FFF2-40B4-BE49-F238E27FC236}">
                <a16:creationId xmlns:a16="http://schemas.microsoft.com/office/drawing/2014/main" id="{D9821247-14E6-355D-96E5-A8A3A1D5739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37607" y="2791381"/>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a:extLst>
              <a:ext uri="{FF2B5EF4-FFF2-40B4-BE49-F238E27FC236}">
                <a16:creationId xmlns:a16="http://schemas.microsoft.com/office/drawing/2014/main" id="{CF57EA8D-E217-7AEB-ECE3-C75B98F6D770}"/>
              </a:ext>
            </a:extLst>
          </p:cNvPr>
          <p:cNvSpPr txBox="1">
            <a:spLocks noChangeArrowheads="1"/>
          </p:cNvSpPr>
          <p:nvPr/>
        </p:nvSpPr>
        <p:spPr bwMode="auto">
          <a:xfrm>
            <a:off x="3561276" y="3782075"/>
            <a:ext cx="2243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AWS Application</a:t>
            </a:r>
            <a:br>
              <a:rPr lang="en-US" altLang="en-US" sz="1800" dirty="0">
                <a:latin typeface="Arial" panose="020B0604020202020204" pitchFamily="34" charset="0"/>
                <a:ea typeface="Amazon Ember" panose="020B0603020204020204" pitchFamily="34" charset="0"/>
                <a:cs typeface="Arial" panose="020B0604020202020204" pitchFamily="34" charset="0"/>
              </a:rPr>
            </a:br>
            <a:r>
              <a:rPr lang="en-US" altLang="en-US" sz="1800" dirty="0">
                <a:latin typeface="Arial" panose="020B0604020202020204" pitchFamily="34" charset="0"/>
                <a:ea typeface="Amazon Ember" panose="020B0603020204020204" pitchFamily="34" charset="0"/>
                <a:cs typeface="Arial" panose="020B0604020202020204" pitchFamily="34" charset="0"/>
              </a:rPr>
              <a:t>Auto Scaling</a:t>
            </a:r>
          </a:p>
        </p:txBody>
      </p:sp>
      <p:pic>
        <p:nvPicPr>
          <p:cNvPr id="8" name="Graphic 6">
            <a:extLst>
              <a:ext uri="{FF2B5EF4-FFF2-40B4-BE49-F238E27FC236}">
                <a16:creationId xmlns:a16="http://schemas.microsoft.com/office/drawing/2014/main" id="{42F344ED-B148-0113-B582-7BF46C42235F}"/>
              </a:ext>
            </a:extLst>
          </p:cNvPr>
          <p:cNvPicPr>
            <a:picLocks noChangeAspect="1" noChangeArrowheads="1"/>
          </p:cNvPicPr>
          <p:nvPr/>
        </p:nvPicPr>
        <p:blipFill>
          <a:blip r:embed="rId5"/>
          <a:stretch/>
        </p:blipFill>
        <p:spPr bwMode="auto">
          <a:xfrm>
            <a:off x="6429701" y="2791381"/>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1E37D6A4-C7B8-00A4-4323-98636B35034C}"/>
              </a:ext>
            </a:extLst>
          </p:cNvPr>
          <p:cNvSpPr txBox="1"/>
          <p:nvPr/>
        </p:nvSpPr>
        <p:spPr>
          <a:xfrm>
            <a:off x="5685029" y="3782075"/>
            <a:ext cx="2424613" cy="646331"/>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Application Load Balancer</a:t>
            </a:r>
          </a:p>
        </p:txBody>
      </p:sp>
      <p:pic>
        <p:nvPicPr>
          <p:cNvPr id="10" name="Graphic 6">
            <a:extLst>
              <a:ext uri="{FF2B5EF4-FFF2-40B4-BE49-F238E27FC236}">
                <a16:creationId xmlns:a16="http://schemas.microsoft.com/office/drawing/2014/main" id="{EDE33652-97A4-F3F8-D63E-68A2DE762826}"/>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432800" y="2791381"/>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5508891F-C70C-E378-4BBD-C9F6AAB14483}"/>
              </a:ext>
            </a:extLst>
          </p:cNvPr>
          <p:cNvSpPr txBox="1">
            <a:spLocks noChangeArrowheads="1"/>
          </p:cNvSpPr>
          <p:nvPr/>
        </p:nvSpPr>
        <p:spPr bwMode="auto">
          <a:xfrm>
            <a:off x="7778223" y="3775796"/>
            <a:ext cx="22431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Amazon Virtual Private Cloud (Amazon VPC)</a:t>
            </a:r>
          </a:p>
        </p:txBody>
      </p:sp>
      <p:pic>
        <p:nvPicPr>
          <p:cNvPr id="12" name="Graphic 8">
            <a:extLst>
              <a:ext uri="{FF2B5EF4-FFF2-40B4-BE49-F238E27FC236}">
                <a16:creationId xmlns:a16="http://schemas.microsoft.com/office/drawing/2014/main" id="{C524E6E5-BB7A-6319-7250-163DB392607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0360725" y="2791381"/>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1">
            <a:extLst>
              <a:ext uri="{FF2B5EF4-FFF2-40B4-BE49-F238E27FC236}">
                <a16:creationId xmlns:a16="http://schemas.microsoft.com/office/drawing/2014/main" id="{8F65782F-70D8-6E10-1EEA-48F173998904}"/>
              </a:ext>
            </a:extLst>
          </p:cNvPr>
          <p:cNvSpPr txBox="1">
            <a:spLocks noChangeArrowheads="1"/>
          </p:cNvSpPr>
          <p:nvPr/>
        </p:nvSpPr>
        <p:spPr bwMode="auto">
          <a:xfrm>
            <a:off x="9706155" y="3774664"/>
            <a:ext cx="2292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solidFill>
                  <a:schemeClr val="tx2"/>
                </a:solidFill>
                <a:latin typeface="Arial" panose="020B0604020202020204" pitchFamily="34" charset="0"/>
                <a:ea typeface="Amazon Ember" panose="020B0603020204020204" pitchFamily="34" charset="0"/>
                <a:cs typeface="Arial" panose="020B0604020202020204" pitchFamily="34" charset="0"/>
              </a:rPr>
              <a:t>AWS Cloud Map</a:t>
            </a:r>
          </a:p>
        </p:txBody>
      </p:sp>
      <p:grpSp>
        <p:nvGrpSpPr>
          <p:cNvPr id="14" name="Group 13">
            <a:extLst>
              <a:ext uri="{FF2B5EF4-FFF2-40B4-BE49-F238E27FC236}">
                <a16:creationId xmlns:a16="http://schemas.microsoft.com/office/drawing/2014/main" id="{96EE0CA3-1388-BE07-6B5F-0E189F51A35C}"/>
              </a:ext>
            </a:extLst>
          </p:cNvPr>
          <p:cNvGrpSpPr/>
          <p:nvPr/>
        </p:nvGrpSpPr>
        <p:grpSpPr>
          <a:xfrm>
            <a:off x="10223603" y="5098013"/>
            <a:ext cx="914400" cy="914400"/>
            <a:chOff x="4538849" y="4392954"/>
            <a:chExt cx="551785" cy="548578"/>
          </a:xfrm>
        </p:grpSpPr>
        <p:sp>
          <p:nvSpPr>
            <p:cNvPr id="15" name="Rectangle 14">
              <a:extLst>
                <a:ext uri="{FF2B5EF4-FFF2-40B4-BE49-F238E27FC236}">
                  <a16:creationId xmlns:a16="http://schemas.microsoft.com/office/drawing/2014/main" id="{FC783EC8-CE87-194E-A6F2-B708729264B8}"/>
                </a:ext>
              </a:extLst>
            </p:cNvPr>
            <p:cNvSpPr/>
            <p:nvPr/>
          </p:nvSpPr>
          <p:spPr>
            <a:xfrm>
              <a:off x="4538849" y="4392954"/>
              <a:ext cx="551785" cy="548578"/>
            </a:xfrm>
            <a:prstGeom prst="rect">
              <a:avLst/>
            </a:prstGeom>
            <a:solidFill>
              <a:schemeClr val="bg2">
                <a:lumMod val="25000"/>
                <a:lumOff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0B0BC693-38B4-2998-7400-6CD9936A2456}"/>
                </a:ext>
              </a:extLst>
            </p:cNvPr>
            <p:cNvPicPr>
              <a:picLocks noChangeAspect="1"/>
            </p:cNvPicPr>
            <p:nvPr/>
          </p:nvPicPr>
          <p:blipFill>
            <a:blip r:embed="rId8"/>
            <a:stretch>
              <a:fillRect/>
            </a:stretch>
          </p:blipFill>
          <p:spPr>
            <a:xfrm>
              <a:off x="4595928" y="4439159"/>
              <a:ext cx="450748" cy="450748"/>
            </a:xfrm>
            <a:prstGeom prst="rect">
              <a:avLst/>
            </a:prstGeom>
          </p:spPr>
        </p:pic>
      </p:grpSp>
      <p:sp>
        <p:nvSpPr>
          <p:cNvPr id="17" name="TextBox 11">
            <a:extLst>
              <a:ext uri="{FF2B5EF4-FFF2-40B4-BE49-F238E27FC236}">
                <a16:creationId xmlns:a16="http://schemas.microsoft.com/office/drawing/2014/main" id="{61543DEF-9F89-704E-DCB1-405055B465F3}"/>
              </a:ext>
            </a:extLst>
          </p:cNvPr>
          <p:cNvSpPr txBox="1">
            <a:spLocks noChangeArrowheads="1"/>
          </p:cNvSpPr>
          <p:nvPr/>
        </p:nvSpPr>
        <p:spPr bwMode="auto">
          <a:xfrm>
            <a:off x="9545499" y="6089430"/>
            <a:ext cx="2292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solidFill>
                  <a:schemeClr val="tx2"/>
                </a:solidFill>
                <a:latin typeface="Arial" panose="020B0604020202020204" pitchFamily="34" charset="0"/>
                <a:ea typeface="Amazon Ember" panose="020B0603020204020204" pitchFamily="34" charset="0"/>
                <a:cs typeface="Arial" panose="020B0604020202020204" pitchFamily="34" charset="0"/>
              </a:rPr>
              <a:t>ECS Service Connect</a:t>
            </a:r>
          </a:p>
        </p:txBody>
      </p:sp>
      <p:pic>
        <p:nvPicPr>
          <p:cNvPr id="18" name="Graphic 19">
            <a:extLst>
              <a:ext uri="{FF2B5EF4-FFF2-40B4-BE49-F238E27FC236}">
                <a16:creationId xmlns:a16="http://schemas.microsoft.com/office/drawing/2014/main" id="{C5E7CD02-3621-ECA1-616D-73FC4E3C1E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32558" y="5097926"/>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2">
            <a:extLst>
              <a:ext uri="{FF2B5EF4-FFF2-40B4-BE49-F238E27FC236}">
                <a16:creationId xmlns:a16="http://schemas.microsoft.com/office/drawing/2014/main" id="{4B3A36B5-EC97-20AA-78AC-E350FC6AF593}"/>
              </a:ext>
            </a:extLst>
          </p:cNvPr>
          <p:cNvSpPr txBox="1">
            <a:spLocks noChangeArrowheads="1"/>
          </p:cNvSpPr>
          <p:nvPr/>
        </p:nvSpPr>
        <p:spPr bwMode="auto">
          <a:xfrm>
            <a:off x="1613018" y="6073072"/>
            <a:ext cx="27484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AWS Identity and Access Management (IAM)</a:t>
            </a:r>
          </a:p>
        </p:txBody>
      </p:sp>
      <p:pic>
        <p:nvPicPr>
          <p:cNvPr id="20" name="Graphic 19">
            <a:extLst>
              <a:ext uri="{FF2B5EF4-FFF2-40B4-BE49-F238E27FC236}">
                <a16:creationId xmlns:a16="http://schemas.microsoft.com/office/drawing/2014/main" id="{95E0899A-A296-7329-64F4-62BEB5D84BA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15301" y="5097926"/>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11">
            <a:extLst>
              <a:ext uri="{FF2B5EF4-FFF2-40B4-BE49-F238E27FC236}">
                <a16:creationId xmlns:a16="http://schemas.microsoft.com/office/drawing/2014/main" id="{805DE669-17E5-9CD7-F0E8-7A61D93241C5}"/>
              </a:ext>
            </a:extLst>
          </p:cNvPr>
          <p:cNvSpPr txBox="1">
            <a:spLocks noChangeArrowheads="1"/>
          </p:cNvSpPr>
          <p:nvPr/>
        </p:nvSpPr>
        <p:spPr bwMode="auto">
          <a:xfrm>
            <a:off x="4571699" y="6074637"/>
            <a:ext cx="27484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cs typeface="Arial" panose="020B0604020202020204" pitchFamily="34" charset="0"/>
              </a:rPr>
              <a:t>Amazon Elastic File System (Amazon EFS)</a:t>
            </a:r>
          </a:p>
        </p:txBody>
      </p:sp>
      <p:pic>
        <p:nvPicPr>
          <p:cNvPr id="24" name="Graphic 15">
            <a:extLst>
              <a:ext uri="{FF2B5EF4-FFF2-40B4-BE49-F238E27FC236}">
                <a16:creationId xmlns:a16="http://schemas.microsoft.com/office/drawing/2014/main" id="{754C0DFE-7C16-76AA-1CC8-8B5704124D0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52051" y="5097926"/>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1">
            <a:extLst>
              <a:ext uri="{FF2B5EF4-FFF2-40B4-BE49-F238E27FC236}">
                <a16:creationId xmlns:a16="http://schemas.microsoft.com/office/drawing/2014/main" id="{0CA230BA-4449-F139-640E-FA6887AE6297}"/>
              </a:ext>
            </a:extLst>
          </p:cNvPr>
          <p:cNvSpPr txBox="1">
            <a:spLocks noChangeArrowheads="1"/>
          </p:cNvSpPr>
          <p:nvPr/>
        </p:nvSpPr>
        <p:spPr bwMode="auto">
          <a:xfrm>
            <a:off x="7299154" y="6089430"/>
            <a:ext cx="2292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AWS Systems Manager</a:t>
            </a:r>
          </a:p>
        </p:txBody>
      </p:sp>
    </p:spTree>
    <p:extLst>
      <p:ext uri="{BB962C8B-B14F-4D97-AF65-F5344CB8AC3E}">
        <p14:creationId xmlns:p14="http://schemas.microsoft.com/office/powerpoint/2010/main" val="1603540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E977-F13D-0A42-AA42-1D4FBDD127CE}"/>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DE0CB427-07A6-074C-B247-C806CA80ABB6}"/>
              </a:ext>
            </a:extLst>
          </p:cNvPr>
          <p:cNvSpPr>
            <a:spLocks noGrp="1"/>
          </p:cNvSpPr>
          <p:nvPr>
            <p:ph type="body" sz="quarter" idx="10"/>
          </p:nvPr>
        </p:nvSpPr>
        <p:spPr/>
        <p:txBody>
          <a:bodyPr/>
          <a:lstStyle/>
          <a:p>
            <a:r>
              <a:rPr lang="en-US" dirty="0"/>
              <a:t>Got questions? You can chat with me here:</a:t>
            </a:r>
            <a:br>
              <a:rPr lang="en-US" dirty="0"/>
            </a:br>
            <a:br>
              <a:rPr lang="en-US" dirty="0"/>
            </a:br>
            <a:r>
              <a:rPr lang="en-US" dirty="0"/>
              <a:t>Twitter: @</a:t>
            </a:r>
            <a:r>
              <a:rPr lang="en-US" dirty="0" err="1"/>
              <a:t>nathankpeck</a:t>
            </a:r>
            <a:endParaRPr lang="en-US" dirty="0"/>
          </a:p>
        </p:txBody>
      </p:sp>
    </p:spTree>
    <p:extLst>
      <p:ext uri="{BB962C8B-B14F-4D97-AF65-F5344CB8AC3E}">
        <p14:creationId xmlns:p14="http://schemas.microsoft.com/office/powerpoint/2010/main" val="777759649"/>
      </p:ext>
    </p:extLst>
  </p:cSld>
  <p:clrMapOvr>
    <a:masterClrMapping/>
  </p:clrMapOvr>
</p:sld>
</file>

<file path=ppt/theme/theme1.xml><?xml version="1.0" encoding="utf-8"?>
<a:theme xmlns:a="http://schemas.openxmlformats.org/drawingml/2006/main" name="DeckTemplate-AWS">
  <a:themeElements>
    <a:clrScheme name="Custom 41">
      <a:dk1>
        <a:srgbClr val="002D43"/>
      </a:dk1>
      <a:lt1>
        <a:srgbClr val="FFFFFF"/>
      </a:lt1>
      <a:dk2>
        <a:srgbClr val="232F3E"/>
      </a:dk2>
      <a:lt2>
        <a:srgbClr val="FFFFFF"/>
      </a:lt2>
      <a:accent1>
        <a:srgbClr val="FF9900"/>
      </a:accent1>
      <a:accent2>
        <a:srgbClr val="00A0C8"/>
      </a:accent2>
      <a:accent3>
        <a:srgbClr val="007DBC"/>
      </a:accent3>
      <a:accent4>
        <a:srgbClr val="69AE35"/>
      </a:accent4>
      <a:accent5>
        <a:srgbClr val="1D8900"/>
      </a:accent5>
      <a:accent6>
        <a:srgbClr val="FF5745"/>
      </a:accent6>
      <a:hlink>
        <a:srgbClr val="00E0EA"/>
      </a:hlink>
      <a:folHlink>
        <a:srgbClr val="00A0C8"/>
      </a:folHlink>
    </a:clrScheme>
    <a:fontScheme name="Test">
      <a:majorFont>
        <a:latin typeface="Amazon Ember"/>
        <a:ea typeface=""/>
        <a:cs typeface=""/>
      </a:majorFont>
      <a:minorFont>
        <a:latin typeface="Amazon Embe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900" dirty="0" err="1" smtClean="0">
            <a:latin typeface="Amazon Ember" panose="020B0603020204020204" pitchFamily="34" charset="0"/>
            <a:ea typeface="Amazon Ember" panose="020B0603020204020204" pitchFamily="34" charset="0"/>
            <a:cs typeface="Amazon Ember" panose="020B0603020204020204" pitchFamily="34" charset="0"/>
          </a:defRPr>
        </a:defPPr>
      </a:lstStyle>
    </a:txDef>
  </a:objectDefaults>
  <a:extraClrSchemeLst/>
  <a:extLst>
    <a:ext uri="{05A4C25C-085E-4340-85A3-A5531E510DB2}">
      <thm15:themeFamily xmlns:thm15="http://schemas.microsoft.com/office/thememl/2012/main" name="AWS_Deck_Template.potx" id="{956C5B2E-0233-4212-9383-50A039694C0C}" vid="{0176EEA5-D87D-4097-B356-86DC884F45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6A3D6C04DFD740953BA1B2B9E62D60" ma:contentTypeVersion="0" ma:contentTypeDescription="Create a new document." ma:contentTypeScope="" ma:versionID="26617cd14cd3af163c0e97ff614e520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5B35A6-8B52-46A5-AE45-B98C6459DC10}">
  <ds:schemaRefs>
    <ds:schemaRef ds:uri="http://schemas.microsoft.com/sharepoint/v3/contenttype/forms"/>
  </ds:schemaRefs>
</ds:datastoreItem>
</file>

<file path=customXml/itemProps2.xml><?xml version="1.0" encoding="utf-8"?>
<ds:datastoreItem xmlns:ds="http://schemas.openxmlformats.org/officeDocument/2006/customXml" ds:itemID="{C597C89A-FD0C-431E-81F6-90225B937683}">
  <ds:schemaRefs>
    <ds:schemaRef ds:uri="http://schemas.microsoft.com/office/infopath/2007/PartnerControls"/>
    <ds:schemaRef ds:uri="http://www.w3.org/XML/1998/namespace"/>
    <ds:schemaRef ds:uri="http://schemas.microsoft.com/office/2006/documentManagement/types"/>
    <ds:schemaRef ds:uri="http://purl.org/dc/dcmitype/"/>
    <ds:schemaRef ds:uri="http://schemas.openxmlformats.org/package/2006/metadata/core-properties"/>
    <ds:schemaRef ds:uri="http://purl.org/dc/term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51A3258A-222C-4488-825E-7520D001FB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41605</TotalTime>
  <Words>8464</Words>
  <Application>Microsoft Macintosh PowerPoint</Application>
  <PresentationFormat>Custom</PresentationFormat>
  <Paragraphs>706</Paragraphs>
  <Slides>51</Slides>
  <Notes>51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Amazon Ember</vt:lpstr>
      <vt:lpstr>Amazon Ember Light</vt:lpstr>
      <vt:lpstr>Amazon Ember Regular</vt:lpstr>
      <vt:lpstr>Arial</vt:lpstr>
      <vt:lpstr>Calibri</vt:lpstr>
      <vt:lpstr>Menlo</vt:lpstr>
      <vt:lpstr>Open Sans</vt:lpstr>
      <vt:lpstr>DeckTemplate-AWS</vt:lpstr>
      <vt:lpstr>PowerPoint Presentation</vt:lpstr>
      <vt:lpstr>Modern applications use containers</vt:lpstr>
      <vt:lpstr>PowerPoint Presentation</vt:lpstr>
      <vt:lpstr>PowerPoint Presentation</vt:lpstr>
      <vt:lpstr>PowerPoint Presentation</vt:lpstr>
      <vt:lpstr>Dockerfile is a recipe for a container image</vt:lpstr>
      <vt:lpstr>One standard format, an ecosystem of open source tools that can build and run container images</vt:lpstr>
      <vt:lpstr>Push container images to a registry on AWS</vt:lpstr>
      <vt:lpstr>PowerPoint Presentation</vt:lpstr>
      <vt:lpstr>PowerPoint Presentation</vt:lpstr>
      <vt:lpstr>PowerPoint Presentation</vt:lpstr>
      <vt:lpstr>How do you deploy containers?</vt:lpstr>
      <vt:lpstr>Containers configure limits per application so they share underlying compute</vt:lpstr>
      <vt:lpstr>Containers decouple applications from infrastructure</vt:lpstr>
      <vt:lpstr>Focus on the application and treat instances as generic capacity</vt:lpstr>
      <vt:lpstr>Elastic Container Service finds a solution to schedule containers across available EC2 instances to fill your overall application needs</vt:lpstr>
      <vt:lpstr>AWS Fargate lets you run containers directly: no EC2</vt:lpstr>
      <vt:lpstr>AWS Fargate launches each container in it’s own isolated micro VM that is sized for that container alone.</vt:lpstr>
      <vt:lpstr>How does ECS 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Everything a container needs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306</cp:revision>
  <dcterms:created xsi:type="dcterms:W3CDTF">2016-06-17T18:22:10Z</dcterms:created>
  <dcterms:modified xsi:type="dcterms:W3CDTF">2023-09-25T22:03:10Z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0x010100D26A3D6C04DFD740953BA1B2B9E62D60</vt:lpwstr>
  </property>
</Properties>
</file>