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Lst>
  <p:notesMasterIdLst>
    <p:notesMasterId r:id="rId64"/>
  </p:notesMasterIdLst>
  <p:handoutMasterIdLst>
    <p:handoutMasterId r:id="rId65"/>
  </p:handoutMasterIdLst>
  <p:sldIdLst>
    <p:sldId id="351" r:id="rId5"/>
    <p:sldId id="352" r:id="rId6"/>
    <p:sldId id="355" r:id="rId7"/>
    <p:sldId id="356" r:id="rId8"/>
    <p:sldId id="357" r:id="rId9"/>
    <p:sldId id="358" r:id="rId10"/>
    <p:sldId id="359" r:id="rId11"/>
    <p:sldId id="360" r:id="rId12"/>
    <p:sldId id="361" r:id="rId13"/>
    <p:sldId id="364" r:id="rId14"/>
    <p:sldId id="362" r:id="rId15"/>
    <p:sldId id="365" r:id="rId16"/>
    <p:sldId id="366" r:id="rId17"/>
    <p:sldId id="363" r:id="rId18"/>
    <p:sldId id="353" r:id="rId19"/>
    <p:sldId id="367" r:id="rId20"/>
    <p:sldId id="368" r:id="rId21"/>
    <p:sldId id="369" r:id="rId22"/>
    <p:sldId id="370" r:id="rId23"/>
    <p:sldId id="371" r:id="rId24"/>
    <p:sldId id="372" r:id="rId25"/>
    <p:sldId id="373" r:id="rId26"/>
    <p:sldId id="374" r:id="rId27"/>
    <p:sldId id="375" r:id="rId28"/>
    <p:sldId id="376" r:id="rId29"/>
    <p:sldId id="377" r:id="rId30"/>
    <p:sldId id="405" r:id="rId31"/>
    <p:sldId id="407" r:id="rId32"/>
    <p:sldId id="406" r:id="rId33"/>
    <p:sldId id="378" r:id="rId34"/>
    <p:sldId id="354" r:id="rId35"/>
    <p:sldId id="382" r:id="rId36"/>
    <p:sldId id="388" r:id="rId37"/>
    <p:sldId id="383" r:id="rId38"/>
    <p:sldId id="384" r:id="rId39"/>
    <p:sldId id="379" r:id="rId40"/>
    <p:sldId id="385" r:id="rId41"/>
    <p:sldId id="386" r:id="rId42"/>
    <p:sldId id="381" r:id="rId43"/>
    <p:sldId id="387" r:id="rId44"/>
    <p:sldId id="389" r:id="rId45"/>
    <p:sldId id="390" r:id="rId46"/>
    <p:sldId id="392" r:id="rId47"/>
    <p:sldId id="394" r:id="rId48"/>
    <p:sldId id="391" r:id="rId49"/>
    <p:sldId id="393" r:id="rId50"/>
    <p:sldId id="396" r:id="rId51"/>
    <p:sldId id="399" r:id="rId52"/>
    <p:sldId id="395" r:id="rId53"/>
    <p:sldId id="398" r:id="rId54"/>
    <p:sldId id="400" r:id="rId55"/>
    <p:sldId id="397" r:id="rId56"/>
    <p:sldId id="401" r:id="rId57"/>
    <p:sldId id="403" r:id="rId58"/>
    <p:sldId id="402" r:id="rId59"/>
    <p:sldId id="408" r:id="rId60"/>
    <p:sldId id="409" r:id="rId61"/>
    <p:sldId id="404" r:id="rId62"/>
    <p:sldId id="338" r:id="rId63"/>
  </p:sldIdLst>
  <p:sldSz cx="14630400" cy="8229600"/>
  <p:notesSz cx="6858000" cy="9144000"/>
  <p:defaultText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AEE8E113-5D3B-A647-A660-33A47E9F4FD8}">
          <p14:sldIdLst>
            <p14:sldId id="351"/>
          </p14:sldIdLst>
        </p14:section>
        <p14:section name="Scaling applications first" id="{4867B9FE-523A-5547-BB1D-0EAA55C0FF1D}">
          <p14:sldIdLst>
            <p14:sldId id="352"/>
            <p14:sldId id="355"/>
            <p14:sldId id="356"/>
            <p14:sldId id="357"/>
            <p14:sldId id="358"/>
            <p14:sldId id="359"/>
            <p14:sldId id="360"/>
            <p14:sldId id="361"/>
            <p14:sldId id="364"/>
            <p14:sldId id="362"/>
            <p14:sldId id="365"/>
            <p14:sldId id="366"/>
            <p14:sldId id="363"/>
          </p14:sldIdLst>
        </p14:section>
        <p14:section name="Vertical Scaling" id="{9AF3A50F-F671-A342-8334-24771C7324CD}">
          <p14:sldIdLst>
            <p14:sldId id="353"/>
            <p14:sldId id="367"/>
            <p14:sldId id="368"/>
            <p14:sldId id="369"/>
            <p14:sldId id="370"/>
            <p14:sldId id="371"/>
            <p14:sldId id="372"/>
            <p14:sldId id="373"/>
            <p14:sldId id="374"/>
            <p14:sldId id="375"/>
            <p14:sldId id="376"/>
            <p14:sldId id="377"/>
            <p14:sldId id="405"/>
            <p14:sldId id="407"/>
            <p14:sldId id="406"/>
            <p14:sldId id="378"/>
          </p14:sldIdLst>
        </p14:section>
        <p14:section name="Horizontal Scaling" id="{A29C20A0-789B-6B48-8DCE-FF84EA38DF75}">
          <p14:sldIdLst>
            <p14:sldId id="354"/>
            <p14:sldId id="382"/>
            <p14:sldId id="388"/>
            <p14:sldId id="383"/>
            <p14:sldId id="384"/>
            <p14:sldId id="379"/>
            <p14:sldId id="385"/>
            <p14:sldId id="386"/>
            <p14:sldId id="381"/>
            <p14:sldId id="387"/>
            <p14:sldId id="389"/>
            <p14:sldId id="390"/>
            <p14:sldId id="392"/>
          </p14:sldIdLst>
        </p14:section>
        <p14:section name="Cluster Capacity" id="{E5743016-3835-4A46-9F77-AF611F60BC1B}">
          <p14:sldIdLst>
            <p14:sldId id="394"/>
            <p14:sldId id="391"/>
            <p14:sldId id="393"/>
            <p14:sldId id="396"/>
            <p14:sldId id="399"/>
            <p14:sldId id="395"/>
            <p14:sldId id="398"/>
            <p14:sldId id="400"/>
            <p14:sldId id="397"/>
            <p14:sldId id="401"/>
            <p14:sldId id="403"/>
            <p14:sldId id="402"/>
            <p14:sldId id="408"/>
            <p14:sldId id="409"/>
            <p14:sldId id="404"/>
            <p14:sldId id="338"/>
          </p14:sldIdLst>
        </p14:section>
      </p14:sectionLst>
    </p:ext>
    <p:ext uri="{EFAFB233-063F-42B5-8137-9DF3F51BA10A}">
      <p15:sldGuideLst xmlns:p15="http://schemas.microsoft.com/office/powerpoint/2012/main">
        <p15:guide id="1" orient="horz" pos="1030" userDrawn="1">
          <p15:clr>
            <a:srgbClr val="A4A3A4"/>
          </p15:clr>
        </p15:guide>
        <p15:guide id="2" orient="horz" pos="4637" userDrawn="1">
          <p15:clr>
            <a:srgbClr val="A4A3A4"/>
          </p15:clr>
        </p15:guide>
        <p15:guide id="3" orient="horz" pos="3859" userDrawn="1">
          <p15:clr>
            <a:srgbClr val="A4A3A4"/>
          </p15:clr>
        </p15:guide>
        <p15:guide id="4" orient="horz" pos="5114" userDrawn="1">
          <p15:clr>
            <a:srgbClr val="A4A3A4"/>
          </p15:clr>
        </p15:guide>
        <p15:guide id="5" orient="horz" pos="2160" userDrawn="1">
          <p15:clr>
            <a:srgbClr val="A4A3A4"/>
          </p15:clr>
        </p15:guide>
        <p15:guide id="6" orient="horz" pos="2205" userDrawn="1">
          <p15:clr>
            <a:srgbClr val="A4A3A4"/>
          </p15:clr>
        </p15:guide>
        <p15:guide id="7" orient="horz" pos="3325" userDrawn="1">
          <p15:clr>
            <a:srgbClr val="A4A3A4"/>
          </p15:clr>
        </p15:guide>
        <p15:guide id="8" orient="horz" pos="200" userDrawn="1">
          <p15:clr>
            <a:srgbClr val="A4A3A4"/>
          </p15:clr>
        </p15:guide>
        <p15:guide id="9" orient="horz" pos="3370" userDrawn="1">
          <p15:clr>
            <a:srgbClr val="A4A3A4"/>
          </p15:clr>
        </p15:guide>
        <p15:guide id="10" orient="horz" pos="4574" userDrawn="1">
          <p15:clr>
            <a:srgbClr val="A4A3A4"/>
          </p15:clr>
        </p15:guide>
        <p15:guide id="11" pos="1536" userDrawn="1">
          <p15:clr>
            <a:srgbClr val="A4A3A4"/>
          </p15:clr>
        </p15:guide>
        <p15:guide id="12" pos="2808" userDrawn="1">
          <p15:clr>
            <a:srgbClr val="A4A3A4"/>
          </p15:clr>
        </p15:guide>
        <p15:guide id="13" pos="4613" userDrawn="1">
          <p15:clr>
            <a:srgbClr val="A4A3A4"/>
          </p15:clr>
        </p15:guide>
        <p15:guide id="14" pos="4030" userDrawn="1">
          <p15:clr>
            <a:srgbClr val="A4A3A4"/>
          </p15:clr>
        </p15:guide>
        <p15:guide id="15" pos="7664" userDrawn="1">
          <p15:clr>
            <a:srgbClr val="A4A3A4"/>
          </p15:clr>
        </p15:guide>
        <p15:guide id="16" pos="3979" userDrawn="1">
          <p15:clr>
            <a:srgbClr val="A4A3A4"/>
          </p15:clr>
        </p15:guide>
        <p15:guide id="17" pos="2755" userDrawn="1">
          <p15:clr>
            <a:srgbClr val="A4A3A4"/>
          </p15:clr>
        </p15:guide>
        <p15:guide id="18" pos="1579" userDrawn="1">
          <p15:clr>
            <a:srgbClr val="A4A3A4"/>
          </p15:clr>
        </p15:guide>
        <p15:guide id="19" pos="7709" userDrawn="1">
          <p15:clr>
            <a:srgbClr val="A4A3A4"/>
          </p15:clr>
        </p15:guide>
        <p15:guide id="20" pos="5211" userDrawn="1">
          <p15:clr>
            <a:srgbClr val="A4A3A4"/>
          </p15:clr>
        </p15:guide>
        <p15:guide id="21" userDrawn="1">
          <p15:clr>
            <a:srgbClr val="A4A3A4"/>
          </p15:clr>
        </p15:guide>
        <p15:guide id="22" pos="5256" userDrawn="1">
          <p15:clr>
            <a:srgbClr val="A4A3A4"/>
          </p15:clr>
        </p15:guide>
        <p15:guide id="23" pos="6435" userDrawn="1">
          <p15:clr>
            <a:srgbClr val="A4A3A4"/>
          </p15:clr>
        </p15:guide>
        <p15:guide id="24" pos="6485" userDrawn="1">
          <p15:clr>
            <a:srgbClr val="A4A3A4"/>
          </p15:clr>
        </p15:guide>
        <p15:guide id="25" pos="8870" userDrawn="1">
          <p15:clr>
            <a:srgbClr val="A4A3A4"/>
          </p15:clr>
        </p15:guide>
        <p15:guide id="26" pos="352" userDrawn="1">
          <p15:clr>
            <a:srgbClr val="A4A3A4"/>
          </p15:clr>
        </p15:guide>
        <p15:guide id="27" pos="55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talano, Alec" initials="" lastIdx="23" clrIdx="0"/>
  <p:cmAuthor id="1" name="Alec Catalano"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525566"/>
    <a:srgbClr val="595A5D"/>
    <a:srgbClr val="FB922D"/>
    <a:srgbClr val="6337BE"/>
    <a:srgbClr val="232F3E"/>
    <a:srgbClr val="414042"/>
    <a:srgbClr val="DCDCDC"/>
    <a:srgbClr val="4F81BD"/>
    <a:srgbClr val="0C9B2E"/>
    <a:srgbClr val="FFFAD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55" autoAdjust="0"/>
    <p:restoredTop sz="79263" autoAdjust="0"/>
  </p:normalViewPr>
  <p:slideViewPr>
    <p:cSldViewPr snapToGrid="0" showGuides="1">
      <p:cViewPr varScale="1">
        <p:scale>
          <a:sx n="100" d="100"/>
          <a:sy n="100" d="100"/>
        </p:scale>
        <p:origin x="1464" y="160"/>
      </p:cViewPr>
      <p:guideLst>
        <p:guide orient="horz" pos="1030"/>
        <p:guide orient="horz" pos="4637"/>
        <p:guide orient="horz" pos="3859"/>
        <p:guide orient="horz" pos="5114"/>
        <p:guide orient="horz" pos="2160"/>
        <p:guide orient="horz" pos="2205"/>
        <p:guide orient="horz" pos="3325"/>
        <p:guide orient="horz" pos="200"/>
        <p:guide orient="horz" pos="3370"/>
        <p:guide orient="horz" pos="4574"/>
        <p:guide pos="1536"/>
        <p:guide pos="2808"/>
        <p:guide pos="4613"/>
        <p:guide pos="4030"/>
        <p:guide pos="7664"/>
        <p:guide pos="3979"/>
        <p:guide pos="2755"/>
        <p:guide pos="1579"/>
        <p:guide pos="7709"/>
        <p:guide pos="5211"/>
        <p:guide/>
        <p:guide pos="5256"/>
        <p:guide pos="6435"/>
        <p:guide pos="6485"/>
        <p:guide pos="8870"/>
        <p:guide pos="352"/>
        <p:guide pos="5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09" d="100"/>
          <a:sy n="109" d="100"/>
        </p:scale>
        <p:origin x="3176" y="19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EAAF34-71F8-6342-832E-C583FEB3FB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700CEA-93F0-3648-8636-3ECA00800B2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887149-AF03-6142-908A-3DD284EAF54B}" type="datetimeFigureOut">
              <a:rPr lang="en-US" smtClean="0"/>
              <a:t>9/19/23</a:t>
            </a:fld>
            <a:endParaRPr lang="en-US"/>
          </a:p>
        </p:txBody>
      </p:sp>
      <p:sp>
        <p:nvSpPr>
          <p:cNvPr id="4" name="Footer Placeholder 3">
            <a:extLst>
              <a:ext uri="{FF2B5EF4-FFF2-40B4-BE49-F238E27FC236}">
                <a16:creationId xmlns:a16="http://schemas.microsoft.com/office/drawing/2014/main" id="{15D72482-B212-B34F-AAFC-10B8C8EF77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F0B9C6E-4611-5A44-8B47-37FCE89DEB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1AC043-34FA-4C46-BDAD-AE3E2DBAD1A4}" type="slidenum">
              <a:rPr lang="en-US" smtClean="0"/>
              <a:t>‹#›</a:t>
            </a:fld>
            <a:endParaRPr lang="en-US"/>
          </a:p>
        </p:txBody>
      </p:sp>
    </p:spTree>
    <p:extLst>
      <p:ext uri="{BB962C8B-B14F-4D97-AF65-F5344CB8AC3E}">
        <p14:creationId xmlns:p14="http://schemas.microsoft.com/office/powerpoint/2010/main" val="2463646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mazon Ember Regular"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mazon Ember Regular" charset="0"/>
              </a:defRPr>
            </a:lvl1pPr>
          </a:lstStyle>
          <a:p>
            <a:fld id="{0B25AC41-3BEC-9247-8322-91B80C013F2D}" type="datetimeFigureOut">
              <a:rPr lang="en-US" smtClean="0"/>
              <a:pPr/>
              <a:t>9/18/23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mazon Ember Regular"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mazon Ember Regular" charset="0"/>
              </a:defRPr>
            </a:lvl1pPr>
          </a:lstStyle>
          <a:p>
            <a:fld id="{69C3F2ED-74C5-7D4F-8560-0CC253E9A436}" type="slidenum">
              <a:rPr lang="en-US" smtClean="0"/>
              <a:pPr/>
              <a:t>‹#›</a:t>
            </a:fld>
            <a:endParaRPr lang="en-US" dirty="0"/>
          </a:p>
        </p:txBody>
      </p:sp>
    </p:spTree>
    <p:extLst>
      <p:ext uri="{BB962C8B-B14F-4D97-AF65-F5344CB8AC3E}">
        <p14:creationId xmlns:p14="http://schemas.microsoft.com/office/powerpoint/2010/main" val="943536003"/>
      </p:ext>
    </p:extLst>
  </p:cSld>
  <p:clrMap bg1="lt1" tx1="dk1" bg2="lt2" tx2="dk2" accent1="accent1" accent2="accent2" accent3="accent3" accent4="accent4" accent5="accent5" accent6="accent6" hlink="hlink" folHlink="folHlink"/>
  <p:notesStyle>
    <a:lvl1pPr marL="0" algn="l" defTabSz="731520" rtl="0" eaLnBrk="1" latinLnBrk="0" hangingPunct="1">
      <a:defRPr sz="1920" b="0" i="0" kern="1200">
        <a:solidFill>
          <a:schemeClr val="tx1"/>
        </a:solidFill>
        <a:latin typeface="Amazon Ember Regular" charset="0"/>
        <a:ea typeface="+mn-ea"/>
        <a:cs typeface="+mn-cs"/>
      </a:defRPr>
    </a:lvl1pPr>
    <a:lvl2pPr marL="731520" algn="l" defTabSz="731520" rtl="0" eaLnBrk="1" latinLnBrk="0" hangingPunct="1">
      <a:defRPr sz="1920" b="0" i="0" kern="1200">
        <a:solidFill>
          <a:schemeClr val="tx1"/>
        </a:solidFill>
        <a:latin typeface="Amazon Ember Regular" charset="0"/>
        <a:ea typeface="+mn-ea"/>
        <a:cs typeface="+mn-cs"/>
      </a:defRPr>
    </a:lvl2pPr>
    <a:lvl3pPr marL="1463040" algn="l" defTabSz="731520" rtl="0" eaLnBrk="1" latinLnBrk="0" hangingPunct="1">
      <a:defRPr sz="1920" b="0" i="0" kern="1200">
        <a:solidFill>
          <a:schemeClr val="tx1"/>
        </a:solidFill>
        <a:latin typeface="Amazon Ember Regular" charset="0"/>
        <a:ea typeface="+mn-ea"/>
        <a:cs typeface="+mn-cs"/>
      </a:defRPr>
    </a:lvl3pPr>
    <a:lvl4pPr marL="2194560" algn="l" defTabSz="731520" rtl="0" eaLnBrk="1" latinLnBrk="0" hangingPunct="1">
      <a:defRPr sz="1920" b="0" i="0" kern="1200">
        <a:solidFill>
          <a:schemeClr val="tx1"/>
        </a:solidFill>
        <a:latin typeface="Amazon Ember Regular" charset="0"/>
        <a:ea typeface="+mn-ea"/>
        <a:cs typeface="+mn-cs"/>
      </a:defRPr>
    </a:lvl4pPr>
    <a:lvl5pPr marL="2926080" algn="l" defTabSz="731520" rtl="0" eaLnBrk="1" latinLnBrk="0" hangingPunct="1">
      <a:defRPr sz="1920" b="0" i="0" kern="1200">
        <a:solidFill>
          <a:schemeClr val="tx1"/>
        </a:solidFill>
        <a:latin typeface="Amazon Ember Regular" charset="0"/>
        <a:ea typeface="+mn-ea"/>
        <a:cs typeface="+mn-cs"/>
      </a:defRPr>
    </a:lvl5pPr>
    <a:lvl6pPr marL="3657600" algn="l" defTabSz="731520" rtl="0" eaLnBrk="1" latinLnBrk="0" hangingPunct="1">
      <a:defRPr sz="1920" kern="1200">
        <a:solidFill>
          <a:schemeClr val="tx1"/>
        </a:solidFill>
        <a:latin typeface="+mn-lt"/>
        <a:ea typeface="+mn-ea"/>
        <a:cs typeface="+mn-cs"/>
      </a:defRPr>
    </a:lvl6pPr>
    <a:lvl7pPr marL="4389120" algn="l" defTabSz="731520" rtl="0" eaLnBrk="1" latinLnBrk="0" hangingPunct="1">
      <a:defRPr sz="1920" kern="1200">
        <a:solidFill>
          <a:schemeClr val="tx1"/>
        </a:solidFill>
        <a:latin typeface="+mn-lt"/>
        <a:ea typeface="+mn-ea"/>
        <a:cs typeface="+mn-cs"/>
      </a:defRPr>
    </a:lvl7pPr>
    <a:lvl8pPr marL="5120640" algn="l" defTabSz="731520" rtl="0" eaLnBrk="1" latinLnBrk="0" hangingPunct="1">
      <a:defRPr sz="1920" kern="1200">
        <a:solidFill>
          <a:schemeClr val="tx1"/>
        </a:solidFill>
        <a:latin typeface="+mn-lt"/>
        <a:ea typeface="+mn-ea"/>
        <a:cs typeface="+mn-cs"/>
      </a:defRPr>
    </a:lvl8pPr>
    <a:lvl9pPr marL="5852160" algn="l" defTabSz="731520" rtl="0" eaLnBrk="1" latinLnBrk="0" hangingPunct="1">
      <a:defRPr sz="19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aws.amazon.com/fargat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httpd.apache.org/docs/2.4/programs/ab.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github.com/rakyll/hey"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containersonaws.com/pattern/ecs-task-events-capture-cloudwatch"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containersonaws.com/pattern/ecs-service-dashboard-cloudformation"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ontainersonaws.com/pattern/fargate-right-sizing-dashboard"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containersonaws.com/pattern/public-facing-web-ecs-fargate-cloudformation"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containersonaws.com/pattern/target-tracking-scale-ecs-service-cloudformation"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containersonaws.com/pattern/scale-ecs-service-cloudformation"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containersonaws.com/pattern/ecs-ec2-capacity-provider-scaling"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Merriweather" panose="020F0502020204030204" pitchFamily="34" charset="0"/>
              </a:rPr>
              <a:t>Welcome back everyone! As Container Day continues we are now going to talk about Amazon ECS Scalability Best Practices. My name is Nathan Peck. For those of you who may not know me, I am a senior developer advocate at AWS, in the container services organization, and prior to that I was actually an Amazon ECS customer. So in total I’ve been using Amazon ECS for almost 6 years now and have done quite a bit of scaling on top Amazon ECS.</a:t>
            </a:r>
          </a:p>
          <a:p>
            <a:pPr algn="l"/>
            <a:r>
              <a:rPr lang="en-US" b="0" i="0" dirty="0">
                <a:effectLst/>
                <a:latin typeface="Merriweather" pitchFamily="2" charset="77"/>
              </a:rPr>
              <a:t>Today I want to share some of the tips and things I’ve learned over the years scaling ECS services.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a:t>
            </a:fld>
            <a:endParaRPr lang="en-US" dirty="0"/>
          </a:p>
        </p:txBody>
      </p:sp>
    </p:spTree>
    <p:extLst>
      <p:ext uri="{BB962C8B-B14F-4D97-AF65-F5344CB8AC3E}">
        <p14:creationId xmlns:p14="http://schemas.microsoft.com/office/powerpoint/2010/main" val="1128373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F0502020204030204" pitchFamily="34" charset="0"/>
              </a:rPr>
              <a:t>In order to have great auto scaling with containers you must have an application scaling mindset. This will carry through to how you vertically size your application containers, how you horizontally scale them, and how you provide capacity to run those containers.</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a:t>
            </a:fld>
            <a:endParaRPr lang="en-US" dirty="0"/>
          </a:p>
        </p:txBody>
      </p:sp>
    </p:spTree>
    <p:extLst>
      <p:ext uri="{BB962C8B-B14F-4D97-AF65-F5344CB8AC3E}">
        <p14:creationId xmlns:p14="http://schemas.microsoft.com/office/powerpoint/2010/main" val="54866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 decade ago you might have had a data center with virtual machines inside of it, running on physical hardware. If you wanted to add more physical capacity you would launch more VM’s or add more servers to your racks, and if you wanted to vertically scale you would launch a larger VM or you would slot a more powerful server into the rack. But there was a problem with this type of scaling.</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a:t>
            </a:fld>
            <a:endParaRPr lang="en-US" dirty="0"/>
          </a:p>
        </p:txBody>
      </p:sp>
    </p:spTree>
    <p:extLst>
      <p:ext uri="{BB962C8B-B14F-4D97-AF65-F5344CB8AC3E}">
        <p14:creationId xmlns:p14="http://schemas.microsoft.com/office/powerpoint/2010/main" val="1656476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When you scale based on servers or VM instances it expects that the application is going to adjust to the compute it is on. For example in this diagram you can see an instance which has 8 vCPU’s and 16 GB of memory, but then you have an application which is only using 2 vCPU and 6 GB of memory. Often there is a mismatch between the amount of resources on your underlying compute, and the amount of resources that the application actually needs.</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a:t>
            </a:fld>
            <a:endParaRPr lang="en-US" dirty="0"/>
          </a:p>
        </p:txBody>
      </p:sp>
    </p:spTree>
    <p:extLst>
      <p:ext uri="{BB962C8B-B14F-4D97-AF65-F5344CB8AC3E}">
        <p14:creationId xmlns:p14="http://schemas.microsoft.com/office/powerpoint/2010/main" val="4146969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Applications often don’t have enough load to fully utilize the compute that they are running on. You see this when you have an application that occasionally bursts and receives traffic, but it doesn’t always have enough traffic to fully utilize a server or VM. All that white space in the diagram is being wasted; you can see only a small fraction is actually being utilized.</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5</a:t>
            </a:fld>
            <a:endParaRPr lang="en-US" dirty="0"/>
          </a:p>
        </p:txBody>
      </p:sp>
    </p:spTree>
    <p:extLst>
      <p:ext uri="{BB962C8B-B14F-4D97-AF65-F5344CB8AC3E}">
        <p14:creationId xmlns:p14="http://schemas.microsoft.com/office/powerpoint/2010/main" val="228935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One potential solution to this problem is to combine applications onto compute so you can get better compute utilization. Here you can see two applications: the orange application and the blue application. They have been put together onto the compute and as a total we now have a more reasonable 50% CPU utilization and 75% memory utilization. That’s not bad, but we still have some problems with this setup.</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6</a:t>
            </a:fld>
            <a:endParaRPr lang="en-US" dirty="0"/>
          </a:p>
        </p:txBody>
      </p:sp>
    </p:spTree>
    <p:extLst>
      <p:ext uri="{BB962C8B-B14F-4D97-AF65-F5344CB8AC3E}">
        <p14:creationId xmlns:p14="http://schemas.microsoft.com/office/powerpoint/2010/main" val="447119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Applications rarely run perfectly steady. One of those applications might have an occasional burst of activity. When that happens the two applications compete with each other for the available compute resources. In this diagram you can see an overlap between how much CPU the blue application wants and how much CPU the orange application actually wants. This is called “</a:t>
            </a:r>
            <a:r>
              <a:rPr lang="en-US" b="0" i="0" dirty="0" err="1">
                <a:effectLst/>
                <a:latin typeface="Open Sans" panose="020B0606030504020204" pitchFamily="34" charset="0"/>
              </a:rPr>
              <a:t>cpu</a:t>
            </a:r>
            <a:r>
              <a:rPr lang="en-US" b="0" i="0" dirty="0">
                <a:effectLst/>
                <a:latin typeface="Open Sans" panose="020B0606030504020204" pitchFamily="34" charset="0"/>
              </a:rPr>
              <a:t> contention”.</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7</a:t>
            </a:fld>
            <a:endParaRPr lang="en-US" dirty="0"/>
          </a:p>
        </p:txBody>
      </p:sp>
    </p:spTree>
    <p:extLst>
      <p:ext uri="{BB962C8B-B14F-4D97-AF65-F5344CB8AC3E}">
        <p14:creationId xmlns:p14="http://schemas.microsoft.com/office/powerpoint/2010/main" val="55445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Containers were created as a solution to help you configure limits per application so that you can put multiple applications onto a server or VM and they won’t compete with each other. Each container has a boundary around resources that it needs to reserve on that instance. When there is a resource constraint and both of these applications are demanding high levels of resource, they will not interfere with each other. Each container will be guaranteed to get as much resources as it had reserved for itself initially.</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8</a:t>
            </a:fld>
            <a:endParaRPr lang="en-US" dirty="0"/>
          </a:p>
        </p:txBody>
      </p:sp>
    </p:spTree>
    <p:extLst>
      <p:ext uri="{BB962C8B-B14F-4D97-AF65-F5344CB8AC3E}">
        <p14:creationId xmlns:p14="http://schemas.microsoft.com/office/powerpoint/2010/main" val="3785952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Once you start to put a box around the resources that an application requires you realize that the underlying VM is no longer the unit of scaling. Instead the application container is the actual unit of scaling. We just need to provide enough resources to run the container.</a:t>
            </a:r>
          </a:p>
          <a:p>
            <a:pPr algn="l"/>
            <a:r>
              <a:rPr lang="en-US" b="0" i="0" dirty="0">
                <a:effectLst/>
                <a:latin typeface="Open Sans" panose="020B0606030504020204" pitchFamily="34" charset="0"/>
              </a:rPr>
              <a:t>This is it means to have an application first mindset to scaling.</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9</a:t>
            </a:fld>
            <a:endParaRPr lang="en-US" dirty="0"/>
          </a:p>
        </p:txBody>
      </p:sp>
    </p:spTree>
    <p:extLst>
      <p:ext uri="{BB962C8B-B14F-4D97-AF65-F5344CB8AC3E}">
        <p14:creationId xmlns:p14="http://schemas.microsoft.com/office/powerpoint/2010/main" val="3742933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Container orchestration is something that enables you to have that application first mindset. Orchestration allows you to focus on the application by treating the instances and VM’s underneath as generic capacity.</a:t>
            </a:r>
          </a:p>
          <a:p>
            <a:pPr algn="l"/>
            <a:r>
              <a:rPr lang="en-US" b="0" i="0" dirty="0">
                <a:effectLst/>
                <a:latin typeface="Open Sans" panose="020B0606030504020204" pitchFamily="34" charset="0"/>
              </a:rPr>
              <a:t>Here’s how that works: When you have an orchestrator such as Amazon Elastic Container Service you can specify how much resources are required to run a copy of your application </a:t>
            </a:r>
            <a:r>
              <a:rPr lang="en-US" b="0" i="0" dirty="0" err="1">
                <a:effectLst/>
                <a:latin typeface="Open Sans" panose="020B0606030504020204" pitchFamily="34" charset="0"/>
              </a:rPr>
              <a:t>conatiner</a:t>
            </a:r>
            <a:r>
              <a:rPr lang="en-US" b="0" i="0" dirty="0">
                <a:effectLst/>
                <a:latin typeface="Open Sans" panose="020B0606030504020204" pitchFamily="34" charset="0"/>
              </a:rPr>
              <a:t>. For example: 1 CPU and 2 GB of memory. Then you can specify how many copies of that application container you want to run. Separately you give Amazon ECS a collection of instances to use as capacity.</a:t>
            </a:r>
          </a:p>
          <a:p>
            <a:pPr algn="l"/>
            <a:r>
              <a:rPr lang="en-US" b="0" i="0" dirty="0">
                <a:effectLst/>
                <a:latin typeface="Open Sans" panose="020B0606030504020204" pitchFamily="34" charset="0"/>
              </a:rPr>
              <a:t>These EC2 instances don’t have to be all the same size. They don’t have to be the same EC2 generation or have the same amount of CPU and memory. They can be a random collection of devices with varying CPU and memory.</a:t>
            </a:r>
          </a:p>
          <a:p>
            <a:pPr algn="l"/>
            <a:r>
              <a:rPr lang="en-US" b="0" i="0" dirty="0">
                <a:effectLst/>
                <a:latin typeface="Open Sans" panose="020B0606030504020204" pitchFamily="34" charset="0"/>
              </a:rPr>
              <a:t>You tell ECS: “Figure it out for me. I would just like to run 4 copies of my application on this collection of instances”.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10</a:t>
            </a:fld>
            <a:endParaRPr lang="en-US" dirty="0"/>
          </a:p>
        </p:txBody>
      </p:sp>
    </p:spTree>
    <p:extLst>
      <p:ext uri="{BB962C8B-B14F-4D97-AF65-F5344CB8AC3E}">
        <p14:creationId xmlns:p14="http://schemas.microsoft.com/office/powerpoint/2010/main" val="2841050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Amazon ECS looks at all the available capacity from all the servers that you gave it and it finds a solution to place containers across those EC2 instances in order to fulfill your overall request.</a:t>
            </a:r>
          </a:p>
          <a:p>
            <a:pPr algn="l"/>
            <a:r>
              <a:rPr lang="en-US" b="0" i="0" dirty="0">
                <a:effectLst/>
                <a:latin typeface="Open Sans" panose="020B0606030504020204" pitchFamily="34" charset="0"/>
              </a:rPr>
              <a:t>In this diagram there are three different types of applications, with three different application sizes, and we’ve told ECS that we want to run them across these 4 instances. Amazon ECS has found a solution to place containers onto these instances in a way that they will fit and they can share the underlying resources without overlapping with each other.</a:t>
            </a:r>
          </a:p>
          <a:p>
            <a:pPr algn="l"/>
            <a:r>
              <a:rPr lang="en-US" b="0" i="0" dirty="0">
                <a:effectLst/>
                <a:latin typeface="Open Sans" panose="020B0606030504020204" pitchFamily="34" charset="0"/>
              </a:rPr>
              <a:t>This is the job that ECS does: it lets you think about the application first, and think about the server or VM’s as generic capacity that you provide under the hood.</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11</a:t>
            </a:fld>
            <a:endParaRPr lang="en-US" dirty="0"/>
          </a:p>
        </p:txBody>
      </p:sp>
    </p:spTree>
    <p:extLst>
      <p:ext uri="{BB962C8B-B14F-4D97-AF65-F5344CB8AC3E}">
        <p14:creationId xmlns:p14="http://schemas.microsoft.com/office/powerpoint/2010/main" val="1505183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sng" dirty="0">
                <a:effectLst/>
                <a:latin typeface="Open Sans" panose="020B0606030504020204" pitchFamily="34" charset="0"/>
                <a:hlinkClick r:id="rId3"/>
              </a:rPr>
              <a:t>AWS Fargate</a:t>
            </a:r>
            <a:r>
              <a:rPr lang="en-US" b="0" i="0" dirty="0">
                <a:effectLst/>
                <a:latin typeface="Open Sans" panose="020B0606030504020204" pitchFamily="34" charset="0"/>
              </a:rPr>
              <a:t> is the next step. It provides serverless container capacity, that lets you focus even more on your application. You no longer have any EC2 instances to worry about. Taking the same scenario as before, you can actually remove all the EC2 instances from the picture.</a:t>
            </a:r>
          </a:p>
          <a:p>
            <a:pPr algn="l"/>
            <a:r>
              <a:rPr lang="en-US" b="0" i="0" dirty="0">
                <a:effectLst/>
                <a:latin typeface="Open Sans" panose="020B0606030504020204" pitchFamily="34" charset="0"/>
              </a:rPr>
              <a:t>Amazon Elastic Container Service uses AWS </a:t>
            </a:r>
            <a:r>
              <a:rPr lang="en-US" b="0" i="0" dirty="0" err="1">
                <a:effectLst/>
                <a:latin typeface="Open Sans" panose="020B0606030504020204" pitchFamily="34" charset="0"/>
              </a:rPr>
              <a:t>Fargate</a:t>
            </a:r>
            <a:r>
              <a:rPr lang="en-US" b="0" i="0" dirty="0">
                <a:effectLst/>
                <a:latin typeface="Open Sans" panose="020B0606030504020204" pitchFamily="34" charset="0"/>
              </a:rPr>
              <a:t> to run 4 copies of the container directly. You don’t have to supply any EC2 instances to serve as capacity for the cluster.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12</a:t>
            </a:fld>
            <a:endParaRPr lang="en-US" dirty="0"/>
          </a:p>
        </p:txBody>
      </p:sp>
    </p:spTree>
    <p:extLst>
      <p:ext uri="{BB962C8B-B14F-4D97-AF65-F5344CB8AC3E}">
        <p14:creationId xmlns:p14="http://schemas.microsoft.com/office/powerpoint/2010/main" val="3401942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way this works is AWS </a:t>
            </a:r>
            <a:r>
              <a:rPr lang="en-US" b="0" i="0" dirty="0" err="1">
                <a:effectLst/>
                <a:latin typeface="Open Sans" panose="020B0606030504020204" pitchFamily="34" charset="0"/>
              </a:rPr>
              <a:t>Fargate</a:t>
            </a:r>
            <a:r>
              <a:rPr lang="en-US" b="0" i="0" dirty="0">
                <a:effectLst/>
                <a:latin typeface="Open Sans" panose="020B0606030504020204" pitchFamily="34" charset="0"/>
              </a:rPr>
              <a:t> launches each of the containers that you want to run into it’s own isolated micro VM. Each micro VM is sized perfectly for the needs of a specific container.</a:t>
            </a:r>
          </a:p>
          <a:p>
            <a:pPr algn="l"/>
            <a:r>
              <a:rPr lang="en-US" b="0" i="0" dirty="0">
                <a:effectLst/>
                <a:latin typeface="Open Sans" panose="020B0606030504020204" pitchFamily="34" charset="0"/>
              </a:rPr>
              <a:t>In this diagram rather than having large EC2 instances with multiple applications inside of each EC2 VM, you can see that each of these containers has it’s own micro VM that is sized perfectly for that container.</a:t>
            </a:r>
          </a:p>
          <a:p>
            <a:pPr algn="l"/>
            <a:r>
              <a:rPr lang="en-US" b="0" i="0" dirty="0">
                <a:effectLst/>
                <a:latin typeface="Open Sans" panose="020B0606030504020204" pitchFamily="34" charset="0"/>
              </a:rPr>
              <a:t>With the serverless paradigm, and with the existing capabilities on EC2, we have a new way to think about scaling: application first.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13</a:t>
            </a:fld>
            <a:endParaRPr lang="en-US" dirty="0"/>
          </a:p>
        </p:txBody>
      </p:sp>
    </p:spTree>
    <p:extLst>
      <p:ext uri="{BB962C8B-B14F-4D97-AF65-F5344CB8AC3E}">
        <p14:creationId xmlns:p14="http://schemas.microsoft.com/office/powerpoint/2010/main" val="1420239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There are two types of application scaling we need to think about.</a:t>
            </a:r>
          </a:p>
          <a:p>
            <a:pPr algn="l"/>
            <a:r>
              <a:rPr lang="en-US" b="0" i="0" dirty="0">
                <a:effectLst/>
                <a:latin typeface="Open Sans" panose="020B0606030504020204" pitchFamily="34" charset="0"/>
              </a:rPr>
              <a:t>The first is vertical scaling. Vertical scaling is when you want to increase the size of an application container to give it more resources. And the second is horizontal scaling. That’s when you want to run more copies of the application container in parallel, in order to do more work.</a:t>
            </a:r>
          </a:p>
          <a:p>
            <a:pPr algn="l"/>
            <a:r>
              <a:rPr lang="en-US" b="0" i="0" dirty="0">
                <a:effectLst/>
                <a:latin typeface="Open Sans" panose="020B0606030504020204" pitchFamily="34" charset="0"/>
              </a:rPr>
              <a:t>In general, vertical scaling will allow the application to serve a request faster and horizontal scaling will allow the application to serve more requests overall because incoming requests are being distributed across more copies of the application.</a:t>
            </a:r>
          </a:p>
        </p:txBody>
      </p:sp>
      <p:sp>
        <p:nvSpPr>
          <p:cNvPr id="4" name="Slide Number Placeholder 3"/>
          <p:cNvSpPr>
            <a:spLocks noGrp="1"/>
          </p:cNvSpPr>
          <p:nvPr>
            <p:ph type="sldNum" sz="quarter" idx="5"/>
          </p:nvPr>
        </p:nvSpPr>
        <p:spPr/>
        <p:txBody>
          <a:bodyPr/>
          <a:lstStyle/>
          <a:p>
            <a:fld id="{69C3F2ED-74C5-7D4F-8560-0CC253E9A436}" type="slidenum">
              <a:rPr lang="en-US" smtClean="0"/>
              <a:pPr/>
              <a:t>14</a:t>
            </a:fld>
            <a:endParaRPr lang="en-US" dirty="0"/>
          </a:p>
        </p:txBody>
      </p:sp>
    </p:spTree>
    <p:extLst>
      <p:ext uri="{BB962C8B-B14F-4D97-AF65-F5344CB8AC3E}">
        <p14:creationId xmlns:p14="http://schemas.microsoft.com/office/powerpoint/2010/main" val="3036189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Even if you plan to scale primarily using horizontal scaling, it is still important to consider vertical scaling first to make sure that each individual copy of your application container has been sized appropriately. This will lead to better horizontal scaling later on.</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15</a:t>
            </a:fld>
            <a:endParaRPr lang="en-US" dirty="0"/>
          </a:p>
        </p:txBody>
      </p:sp>
    </p:spTree>
    <p:extLst>
      <p:ext uri="{BB962C8B-B14F-4D97-AF65-F5344CB8AC3E}">
        <p14:creationId xmlns:p14="http://schemas.microsoft.com/office/powerpoint/2010/main" val="3290206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For vertical scaling, there are two goals:</a:t>
            </a:r>
          </a:p>
          <a:p>
            <a:pPr algn="l">
              <a:buFont typeface="+mj-lt"/>
              <a:buAutoNum type="arabicPeriod"/>
            </a:pPr>
            <a:r>
              <a:rPr lang="en-US" b="0" i="0" dirty="0">
                <a:effectLst/>
                <a:latin typeface="Open Sans" panose="020B0606030504020204" pitchFamily="34" charset="0"/>
              </a:rPr>
              <a:t>Improve the quality of work that is done by a particular container. (Lower latency, faster response time)</a:t>
            </a:r>
          </a:p>
          <a:p>
            <a:pPr algn="l">
              <a:buFont typeface="+mj-lt"/>
              <a:buAutoNum type="arabicPeriod"/>
            </a:pPr>
            <a:r>
              <a:rPr lang="en-US" b="0" i="0" dirty="0">
                <a:effectLst/>
                <a:latin typeface="Open Sans" panose="020B0606030504020204" pitchFamily="34" charset="0"/>
              </a:rPr>
              <a:t>Increase the amount of work that a particular container can get done. (More requests per second out of a single container)</a:t>
            </a:r>
          </a:p>
          <a:p>
            <a:pPr algn="l"/>
            <a:r>
              <a:rPr lang="en-US" b="0" i="0" dirty="0">
                <a:effectLst/>
                <a:latin typeface="Open Sans" panose="020B0606030504020204" pitchFamily="34" charset="0"/>
              </a:rPr>
              <a:t>When you vertically scale my application the first step is to identify what resources the application container actually needs in order to function.</a:t>
            </a:r>
          </a:p>
          <a:p>
            <a:pPr algn="l"/>
            <a:r>
              <a:rPr lang="en-US" b="0" i="0" dirty="0">
                <a:effectLst/>
                <a:latin typeface="Open Sans" panose="020B0606030504020204" pitchFamily="34" charset="0"/>
              </a:rPr>
              <a:t>There are different dimensions of resources that an application needs. For example: CPU, memory, storage, and network bandwidth. Some machine learning workloads may actually require GPU as well.</a:t>
            </a:r>
          </a:p>
          <a:p>
            <a:pPr algn="l"/>
            <a:r>
              <a:rPr lang="en-US" b="0" i="0" dirty="0">
                <a:effectLst/>
                <a:latin typeface="Open Sans" panose="020B0606030504020204" pitchFamily="34" charset="0"/>
              </a:rPr>
              <a:t>Make a list of all of those resources that you think the application needs in order to function.</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16</a:t>
            </a:fld>
            <a:endParaRPr lang="en-US" dirty="0"/>
          </a:p>
        </p:txBody>
      </p:sp>
    </p:spTree>
    <p:extLst>
      <p:ext uri="{BB962C8B-B14F-4D97-AF65-F5344CB8AC3E}">
        <p14:creationId xmlns:p14="http://schemas.microsoft.com/office/powerpoint/2010/main" val="52990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second step is identifying how much of each resource is needed, to define a performance envelope within which you would expect the application to function well.</a:t>
            </a:r>
          </a:p>
          <a:p>
            <a:pPr algn="l"/>
            <a:r>
              <a:rPr lang="en-US" b="0" i="0" dirty="0">
                <a:effectLst/>
                <a:latin typeface="Open Sans" panose="020B0606030504020204" pitchFamily="34" charset="0"/>
              </a:rPr>
              <a:t>The goal of the performance envelope is to define constraints for the container. If the application exceeds those constraints you will know that it is in a danger zone.</a:t>
            </a:r>
          </a:p>
        </p:txBody>
      </p:sp>
      <p:sp>
        <p:nvSpPr>
          <p:cNvPr id="4" name="Slide Number Placeholder 3"/>
          <p:cNvSpPr>
            <a:spLocks noGrp="1"/>
          </p:cNvSpPr>
          <p:nvPr>
            <p:ph type="sldNum" sz="quarter" idx="5"/>
          </p:nvPr>
        </p:nvSpPr>
        <p:spPr/>
        <p:txBody>
          <a:bodyPr/>
          <a:lstStyle/>
          <a:p>
            <a:fld id="{69C3F2ED-74C5-7D4F-8560-0CC253E9A436}" type="slidenum">
              <a:rPr lang="en-US" smtClean="0"/>
              <a:pPr/>
              <a:t>17</a:t>
            </a:fld>
            <a:endParaRPr lang="en-US" dirty="0"/>
          </a:p>
        </p:txBody>
      </p:sp>
    </p:spTree>
    <p:extLst>
      <p:ext uri="{BB962C8B-B14F-4D97-AF65-F5344CB8AC3E}">
        <p14:creationId xmlns:p14="http://schemas.microsoft.com/office/powerpoint/2010/main" val="3373825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For example, if your application exceeds the CPU dimension of the performance envelope then it is likely that web request latency will increase past your acceptable SLA, and some requests may even begin to timeout or get dropped.</a:t>
            </a: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18</a:t>
            </a:fld>
            <a:endParaRPr lang="en-US" dirty="0"/>
          </a:p>
        </p:txBody>
      </p:sp>
    </p:spTree>
    <p:extLst>
      <p:ext uri="{BB962C8B-B14F-4D97-AF65-F5344CB8AC3E}">
        <p14:creationId xmlns:p14="http://schemas.microsoft.com/office/powerpoint/2010/main" val="3356493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How do you actually figure out the right performance envelope for an application?</a:t>
            </a:r>
          </a:p>
          <a:p>
            <a:pPr algn="l"/>
            <a:r>
              <a:rPr lang="en-US" b="0" i="0" dirty="0">
                <a:effectLst/>
                <a:latin typeface="Open Sans" panose="020B0606030504020204" pitchFamily="34" charset="0"/>
              </a:rPr>
              <a:t>The key is to utilize load tests and metrics.</a:t>
            </a:r>
          </a:p>
          <a:p>
            <a:pPr algn="l"/>
            <a:r>
              <a:rPr lang="en-US" b="0" i="0" dirty="0">
                <a:effectLst/>
                <a:latin typeface="Open Sans" panose="020B0606030504020204" pitchFamily="34" charset="0"/>
              </a:rPr>
              <a:t>For load tests you can start out with a simple request tool like </a:t>
            </a:r>
            <a:r>
              <a:rPr lang="en-US" b="0" i="0" u="sng" dirty="0">
                <a:effectLst/>
                <a:latin typeface="Open Sans" panose="020B0606030504020204" pitchFamily="34" charset="0"/>
                <a:hlinkClick r:id="rId3"/>
              </a:rPr>
              <a:t>ApacheBench</a:t>
            </a:r>
            <a:r>
              <a:rPr lang="en-US" b="0" i="0" dirty="0">
                <a:effectLst/>
                <a:latin typeface="Open Sans" panose="020B0606030504020204" pitchFamily="34" charset="0"/>
              </a:rPr>
              <a:t>, or </a:t>
            </a:r>
            <a:r>
              <a:rPr lang="en-US" b="0" i="0" u="sng" dirty="0">
                <a:effectLst/>
                <a:latin typeface="Open Sans" panose="020B0606030504020204" pitchFamily="34" charset="0"/>
                <a:hlinkClick r:id="rId4"/>
              </a:rPr>
              <a:t>hey</a:t>
            </a:r>
            <a:r>
              <a:rPr lang="en-US" b="0" i="0" dirty="0">
                <a:effectLst/>
                <a:latin typeface="Open Sans" panose="020B0606030504020204" pitchFamily="34" charset="0"/>
              </a:rPr>
              <a:t>. You point these tools at your domain for the application and the tool sends HTTP requests to that public endpoint. The tool measures how your application responds to a certain level of traffic.</a:t>
            </a:r>
          </a:p>
          <a:p>
            <a:pPr algn="l"/>
            <a:r>
              <a:rPr lang="en-US" b="0" i="0" dirty="0">
                <a:effectLst/>
                <a:latin typeface="Open Sans" panose="020B0606030504020204" pitchFamily="34" charset="0"/>
              </a:rPr>
              <a:t>In the long run if you really want to load test your application application, you need a little bit more than that. You need a way to actually simulate real user agents using your system.</a:t>
            </a:r>
          </a:p>
          <a:p>
            <a:pPr algn="l"/>
            <a:r>
              <a:rPr lang="en-US" b="0" i="0" dirty="0">
                <a:effectLst/>
                <a:latin typeface="Open Sans" panose="020B0606030504020204" pitchFamily="34" charset="0"/>
              </a:rPr>
              <a:t>Think about how a real user uses a system: they sign up, they sign in, they start creating resources in the system. Maybe they edit things, they delete things. They make real API calls that mutate data by calling the database. You can’t truly load test a system using plain HTTP request to a web server. You need to actually simulate the real API requests that a user would make.</a:t>
            </a:r>
          </a:p>
          <a:p>
            <a:pPr algn="l"/>
            <a:r>
              <a:rPr lang="en-US" b="0" i="0" dirty="0">
                <a:effectLst/>
                <a:latin typeface="Open Sans" panose="020B0606030504020204" pitchFamily="34" charset="0"/>
              </a:rPr>
              <a:t>Create a script which simulates a real user actually using the application and doing all the steps that a real user would: from signing up and signing in, to making real API calls. Then you see how many of those user agents you can run concurrently. This creates a much more realistic load test.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19</a:t>
            </a:fld>
            <a:endParaRPr lang="en-US" dirty="0"/>
          </a:p>
        </p:txBody>
      </p:sp>
    </p:spTree>
    <p:extLst>
      <p:ext uri="{BB962C8B-B14F-4D97-AF65-F5344CB8AC3E}">
        <p14:creationId xmlns:p14="http://schemas.microsoft.com/office/powerpoint/2010/main" val="10696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Once you have your load tests running, you need to measure the results of the load test. That’s where metrics come in. ECS comes with default CloudWatch metrics that you can use as a starting point. ECS will gather up statistics on how much CPU and memory the application is consuming. You can also optionally enable a deeper level of metrics with Container Insights. Container Insights gathers metrics like network I/O.</a:t>
            </a:r>
          </a:p>
          <a:p>
            <a:pPr algn="l"/>
            <a:r>
              <a:rPr lang="en-US" b="0" i="0" dirty="0">
                <a:effectLst/>
                <a:latin typeface="Open Sans" panose="020B0606030504020204" pitchFamily="34" charset="0"/>
              </a:rPr>
              <a:t>Check the patterns collection for an example of </a:t>
            </a:r>
            <a:r>
              <a:rPr lang="en-US" b="0" i="0" u="sng" dirty="0">
                <a:effectLst/>
                <a:latin typeface="Open Sans" panose="020B0606030504020204" pitchFamily="34" charset="0"/>
                <a:hlinkClick r:id="rId3"/>
              </a:rPr>
              <a:t>how to query ECS telemetry from Container Insights</a:t>
            </a:r>
            <a:r>
              <a:rPr lang="en-US" b="0" i="0" dirty="0">
                <a:effectLst/>
                <a:latin typeface="Open Sans" panose="020B0606030504020204" pitchFamily="34" charset="0"/>
              </a:rPr>
              <a:t> and </a:t>
            </a:r>
            <a:r>
              <a:rPr lang="en-US" b="0" i="0" u="sng" dirty="0">
                <a:effectLst/>
                <a:latin typeface="Open Sans" panose="020B0606030504020204" pitchFamily="34" charset="0"/>
                <a:hlinkClick r:id="rId4"/>
              </a:rPr>
              <a:t>how to create a custom dashboard for ECS metrics and events</a:t>
            </a:r>
            <a:r>
              <a:rPr lang="en-US" b="0" i="0" dirty="0">
                <a:effectLst/>
                <a:latin typeface="Open Sans" panose="020B0606030504020204" pitchFamily="34" charset="0"/>
              </a:rPr>
              <a:t>.</a:t>
            </a:r>
          </a:p>
          <a:p>
            <a:pPr algn="l"/>
            <a:r>
              <a:rPr lang="en-US" b="0" i="0" dirty="0">
                <a:effectLst/>
                <a:latin typeface="Open Sans" panose="020B0606030504020204" pitchFamily="34" charset="0"/>
              </a:rPr>
              <a:t>The key to using load tests is to graph your gathered metrics over time. As a load test starts out, you want the load test to ramp up gradually. Start with a low level of traffic and then gradually increase traffic to the highest level traffic that you expect the application is probably going to break at. Then check to see how application metrics look over time, as the load ramps up to the max.</a:t>
            </a:r>
          </a:p>
          <a:p>
            <a:pPr algn="l"/>
            <a:r>
              <a:rPr lang="en-US" b="0" i="0" dirty="0">
                <a:effectLst/>
                <a:latin typeface="Open Sans" panose="020B0606030504020204" pitchFamily="34" charset="0"/>
              </a:rPr>
              <a:t>When you do that you are going to get some interesting graphs that you can use to figure out how your application is performing and scaling. Let’s look at some examples of these graphs.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20</a:t>
            </a:fld>
            <a:endParaRPr lang="en-US" dirty="0"/>
          </a:p>
        </p:txBody>
      </p:sp>
    </p:spTree>
    <p:extLst>
      <p:ext uri="{BB962C8B-B14F-4D97-AF65-F5344CB8AC3E}">
        <p14:creationId xmlns:p14="http://schemas.microsoft.com/office/powerpoint/2010/main" val="3757967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In this graph you can see CPU and memory utilization over time as the load test ramps up. The CPU metric is much higher than the memory metric, and it flattens out around 100%.</a:t>
            </a:r>
          </a:p>
          <a:p>
            <a:pPr algn="l"/>
            <a:r>
              <a:rPr lang="en-US" b="0" i="0" dirty="0">
                <a:effectLst/>
                <a:latin typeface="Open Sans" panose="020B0606030504020204" pitchFamily="34" charset="0"/>
              </a:rPr>
              <a:t>This means that the application ran out of CPU resource first. The workload is primarily CPU bound. This is quite normal, as most workloads run out of CPU before they run out of memory. As the application runs out of CPU, the quality of the service suffers before it actually runs out of memory.</a:t>
            </a:r>
          </a:p>
          <a:p>
            <a:pPr algn="l"/>
            <a:r>
              <a:rPr lang="en-US" b="0" i="0" dirty="0">
                <a:effectLst/>
                <a:latin typeface="Open Sans" panose="020B0606030504020204" pitchFamily="34" charset="0"/>
              </a:rPr>
              <a:t>This tells us one micro optimization we might be able to make, is to modify the performance envelope to add a bit more CPU and a bit less memory.</a:t>
            </a:r>
          </a:p>
          <a:p>
            <a:pPr algn="l"/>
            <a:r>
              <a:rPr lang="en-US" b="0" i="0" dirty="0">
                <a:effectLst/>
                <a:latin typeface="Open Sans" panose="020B0606030504020204" pitchFamily="34" charset="0"/>
              </a:rPr>
              <a:t>The patterns collection has a reference architecture for </a:t>
            </a:r>
            <a:r>
              <a:rPr lang="en-US" b="0" i="0" u="sng" dirty="0">
                <a:effectLst/>
                <a:latin typeface="Open Sans" panose="020B0606030504020204" pitchFamily="34" charset="0"/>
                <a:hlinkClick r:id="rId3"/>
              </a:rPr>
              <a:t>a custom dashboard that identifies ECS tasks that are wasting CPU or memory reservation</a:t>
            </a:r>
            <a:r>
              <a:rPr lang="en-US" b="0" i="0" dirty="0">
                <a:effectLst/>
                <a:latin typeface="Open Sans" panose="020B0606030504020204" pitchFamily="34" charset="0"/>
              </a:rPr>
              <a:t>. This can help you identify opportunities to right size your container sizes.</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21</a:t>
            </a:fld>
            <a:endParaRPr lang="en-US" dirty="0"/>
          </a:p>
        </p:txBody>
      </p:sp>
    </p:spTree>
    <p:extLst>
      <p:ext uri="{BB962C8B-B14F-4D97-AF65-F5344CB8AC3E}">
        <p14:creationId xmlns:p14="http://schemas.microsoft.com/office/powerpoint/2010/main" val="4054713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graph might look weird. It looks like the CPU is going over 100%. How is it possible for CPU to go up to 125%?</a:t>
            </a:r>
          </a:p>
          <a:p>
            <a:pPr algn="l"/>
            <a:r>
              <a:rPr lang="en-US" b="0" i="0" dirty="0">
                <a:effectLst/>
                <a:latin typeface="Open Sans" panose="020B0606030504020204" pitchFamily="34" charset="0"/>
              </a:rPr>
              <a:t>This is specific to running containers on EC2 instances. You won’t see this in AWS </a:t>
            </a:r>
            <a:r>
              <a:rPr lang="en-US" b="0" i="0" dirty="0" err="1">
                <a:effectLst/>
                <a:latin typeface="Open Sans" panose="020B0606030504020204" pitchFamily="34" charset="0"/>
              </a:rPr>
              <a:t>Fargate</a:t>
            </a:r>
            <a:r>
              <a:rPr lang="en-US" b="0" i="0" dirty="0">
                <a:effectLst/>
                <a:latin typeface="Open Sans" panose="020B0606030504020204" pitchFamily="34" charset="0"/>
              </a:rPr>
              <a:t>, but you will see this if you’re running on a EC2 instance or if you’re running a </a:t>
            </a:r>
            <a:r>
              <a:rPr lang="en-US" b="0" i="0" dirty="0" err="1">
                <a:effectLst/>
                <a:latin typeface="Open Sans" panose="020B0606030504020204" pitchFamily="34" charset="0"/>
              </a:rPr>
              <a:t>conatiner</a:t>
            </a:r>
            <a:r>
              <a:rPr lang="en-US" b="0" i="0" dirty="0">
                <a:effectLst/>
                <a:latin typeface="Open Sans" panose="020B0606030504020204" pitchFamily="34" charset="0"/>
              </a:rPr>
              <a:t> via ECS Anywhere instance, on an on-premise server.</a:t>
            </a:r>
          </a:p>
          <a:p>
            <a:pPr algn="l"/>
            <a:r>
              <a:rPr lang="en-US" b="0" i="0" dirty="0">
                <a:effectLst/>
                <a:latin typeface="Open Sans" panose="020B0606030504020204" pitchFamily="34" charset="0"/>
              </a:rPr>
              <a:t>By default Docker allows a container to utilize spare CPU capacity on the instance, as long as that capacity isn’t needed for another application container running on the same underlying instance. This “burst” will show up as CPU consumption actually going over 100%.</a:t>
            </a:r>
          </a:p>
          <a:p>
            <a:pPr algn="l"/>
            <a:r>
              <a:rPr lang="en-US" b="0" i="0" dirty="0">
                <a:effectLst/>
                <a:latin typeface="Open Sans" panose="020B0606030504020204" pitchFamily="34" charset="0"/>
              </a:rPr>
              <a:t>This is a danger sign because it means that your application may have been functioning pretty well during the load test, but it was actually only functioning well because it was utilizing spare, unreserved capacity.</a:t>
            </a:r>
          </a:p>
          <a:p>
            <a:pPr algn="l"/>
            <a:r>
              <a:rPr lang="en-US" b="0" i="0" dirty="0">
                <a:effectLst/>
                <a:latin typeface="Open Sans" panose="020B0606030504020204" pitchFamily="34" charset="0"/>
              </a:rPr>
              <a:t>If you launch another application, or if you try to horizontally scale by launching more copies of your application, now there will actually be more containers that attempt to reserve CPU that the existing </a:t>
            </a:r>
            <a:r>
              <a:rPr lang="en-US" b="0" i="0" dirty="0" err="1">
                <a:effectLst/>
                <a:latin typeface="Open Sans" panose="020B0606030504020204" pitchFamily="34" charset="0"/>
              </a:rPr>
              <a:t>conatiners</a:t>
            </a:r>
            <a:r>
              <a:rPr lang="en-US" b="0" i="0" dirty="0">
                <a:effectLst/>
                <a:latin typeface="Open Sans" panose="020B0606030504020204" pitchFamily="34" charset="0"/>
              </a:rPr>
              <a:t> are currently bursting into. CPU utilization that is currently being used as burst capacity is going to go away as additional containers launch. The service will be forced to go from 125% </a:t>
            </a:r>
            <a:r>
              <a:rPr lang="en-US" b="0" i="0" dirty="0" err="1">
                <a:effectLst/>
                <a:latin typeface="Open Sans" panose="020B0606030504020204" pitchFamily="34" charset="0"/>
              </a:rPr>
              <a:t>utiliation</a:t>
            </a:r>
            <a:r>
              <a:rPr lang="en-US" b="0" i="0" dirty="0">
                <a:effectLst/>
                <a:latin typeface="Open Sans" panose="020B0606030504020204" pitchFamily="34" charset="0"/>
              </a:rPr>
              <a:t> down to an upper ceiling of 100% utilization.</a:t>
            </a:r>
          </a:p>
          <a:p>
            <a:pPr algn="l"/>
            <a:r>
              <a:rPr lang="en-US" b="0" i="0" dirty="0">
                <a:effectLst/>
                <a:latin typeface="Open Sans" panose="020B0606030504020204" pitchFamily="34" charset="0"/>
              </a:rPr>
              <a:t>This is a dangerous situation because it can actually cause your performance to tank as you try to scale up. You may try to increase the number of containers you are running, but you will not get a linear increase in performance. Instead you’ll have flat or even worse performance, because scaling out is removing burst capacity that was functioning as a crutch for the application.</a:t>
            </a:r>
          </a:p>
          <a:p>
            <a:pPr algn="l"/>
            <a:r>
              <a:rPr lang="en-US" b="0" i="0" dirty="0">
                <a:effectLst/>
                <a:latin typeface="Open Sans" panose="020B0606030504020204" pitchFamily="34" charset="0"/>
              </a:rPr>
              <a:t>Be careful when you see a resource metric for your application going over 100%. This is a sign that you may need to adjust the performance envelope of your application, and adjust your scaling policies to react faster.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22</a:t>
            </a:fld>
            <a:endParaRPr lang="en-US" dirty="0"/>
          </a:p>
        </p:txBody>
      </p:sp>
    </p:spTree>
    <p:extLst>
      <p:ext uri="{BB962C8B-B14F-4D97-AF65-F5344CB8AC3E}">
        <p14:creationId xmlns:p14="http://schemas.microsoft.com/office/powerpoint/2010/main" val="2735158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is burst being used properly. When an application starts up, it usually needs to do an initial bit of work. An interpreted application might need to read and create bytecode for a lot of code files. Maybe the application needs to download some additional data as part of setup work before it can start really processing requests.</a:t>
            </a:r>
          </a:p>
          <a:p>
            <a:pPr algn="l"/>
            <a:r>
              <a:rPr lang="en-US" b="0" i="0" dirty="0">
                <a:effectLst/>
                <a:latin typeface="Open Sans" panose="020B0606030504020204" pitchFamily="34" charset="0"/>
              </a:rPr>
              <a:t>If the application initially bursts the 125%, but then it settles down to below 100% this is good. It is okay for containers to use available burst capacity for efficiency, but containers should not be relying on burst capacity for an extended period of time.</a:t>
            </a:r>
          </a:p>
        </p:txBody>
      </p:sp>
      <p:sp>
        <p:nvSpPr>
          <p:cNvPr id="4" name="Slide Number Placeholder 3"/>
          <p:cNvSpPr>
            <a:spLocks noGrp="1"/>
          </p:cNvSpPr>
          <p:nvPr>
            <p:ph type="sldNum" sz="quarter" idx="5"/>
          </p:nvPr>
        </p:nvSpPr>
        <p:spPr/>
        <p:txBody>
          <a:bodyPr/>
          <a:lstStyle/>
          <a:p>
            <a:fld id="{69C3F2ED-74C5-7D4F-8560-0CC253E9A436}" type="slidenum">
              <a:rPr lang="en-US" smtClean="0"/>
              <a:pPr/>
              <a:t>23</a:t>
            </a:fld>
            <a:endParaRPr lang="en-US" dirty="0"/>
          </a:p>
        </p:txBody>
      </p:sp>
    </p:spTree>
    <p:extLst>
      <p:ext uri="{BB962C8B-B14F-4D97-AF65-F5344CB8AC3E}">
        <p14:creationId xmlns:p14="http://schemas.microsoft.com/office/powerpoint/2010/main" val="1435757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In this graph you can see the CPU and memory utilization flatten out below the maximum amount defined as a performance envelope. CPU is flattening out at roughly 75%. Memory is flattening out below 50%. However the response time for the application is actually skyrocketing.</a:t>
            </a:r>
          </a:p>
          <a:p>
            <a:pPr algn="l"/>
            <a:r>
              <a:rPr lang="en-US" b="0" i="0" dirty="0">
                <a:effectLst/>
                <a:latin typeface="Open Sans" panose="020B0606030504020204" pitchFamily="34" charset="0"/>
              </a:rPr>
              <a:t>There’s some type of bottleneck in the application and it’s not the CPU and it’s not the memory. It could be network IO, disk IO, or maybe it’s another downstream service that the application is depending on, such as a database or another downstream API. Response time is skyrocketing because of that other underlying resource.</a:t>
            </a:r>
          </a:p>
          <a:p>
            <a:pPr algn="l"/>
            <a:r>
              <a:rPr lang="en-US" b="0" i="0" dirty="0">
                <a:effectLst/>
                <a:latin typeface="Open Sans" panose="020B0606030504020204" pitchFamily="34" charset="0"/>
              </a:rPr>
              <a:t>Most often this happens with a database. The database is overloaded because it’s handling too many queries. This is not an issue that you can actually fix by scaling your application tier. You can’t vertically or horizontally scale out of this scenario.</a:t>
            </a:r>
          </a:p>
          <a:p>
            <a:pPr algn="l"/>
            <a:r>
              <a:rPr lang="en-US" b="0" i="0" dirty="0">
                <a:effectLst/>
                <a:latin typeface="Open Sans" panose="020B0606030504020204" pitchFamily="34" charset="0"/>
              </a:rPr>
              <a:t>Fixing this problem might requiring fixing application code by optimizing database queries. Or it could require that you increase the size of your backend database to a larger tier that can handle more concurrent queries for your application.</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24</a:t>
            </a:fld>
            <a:endParaRPr lang="en-US" dirty="0"/>
          </a:p>
        </p:txBody>
      </p:sp>
    </p:spTree>
    <p:extLst>
      <p:ext uri="{BB962C8B-B14F-4D97-AF65-F5344CB8AC3E}">
        <p14:creationId xmlns:p14="http://schemas.microsoft.com/office/powerpoint/2010/main" val="2607717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graph is very problematic. As the load test ramps up, you see CPU flattens out at roughly 75%, but memory keeps on rising. It rises in an almost straight line.</a:t>
            </a:r>
          </a:p>
          <a:p>
            <a:pPr algn="l"/>
            <a:r>
              <a:rPr lang="en-US" b="0" i="0" dirty="0">
                <a:effectLst/>
                <a:latin typeface="Open Sans" panose="020B0606030504020204" pitchFamily="34" charset="0"/>
              </a:rPr>
              <a:t>This is a memory leak. Every time the application is serving a request, it’s keeping some data in memory and failing to get rid of that data after it serves the request. The data is accumulating in memory. Memory will keep being consumed until the application reaches a point where it has consumed all of the available memory. The application will then crash.</a:t>
            </a:r>
          </a:p>
          <a:p>
            <a:pPr algn="l"/>
            <a:r>
              <a:rPr lang="en-US" b="0" i="0" dirty="0">
                <a:effectLst/>
                <a:latin typeface="Open Sans" panose="020B0606030504020204" pitchFamily="34" charset="0"/>
              </a:rPr>
              <a:t>A memory leak can not be fixed by scaling. You can’t vertically or horizontally scale yourself out of a memory leak. The only way to fix this is to fix the application code. You cannot have scalability with a memory leak.</a:t>
            </a:r>
          </a:p>
        </p:txBody>
      </p:sp>
      <p:sp>
        <p:nvSpPr>
          <p:cNvPr id="4" name="Slide Number Placeholder 3"/>
          <p:cNvSpPr>
            <a:spLocks noGrp="1"/>
          </p:cNvSpPr>
          <p:nvPr>
            <p:ph type="sldNum" sz="quarter" idx="5"/>
          </p:nvPr>
        </p:nvSpPr>
        <p:spPr/>
        <p:txBody>
          <a:bodyPr/>
          <a:lstStyle/>
          <a:p>
            <a:fld id="{69C3F2ED-74C5-7D4F-8560-0CC253E9A436}" type="slidenum">
              <a:rPr lang="en-US" smtClean="0"/>
              <a:pPr/>
              <a:t>25</a:t>
            </a:fld>
            <a:endParaRPr lang="en-US" dirty="0"/>
          </a:p>
        </p:txBody>
      </p:sp>
    </p:spTree>
    <p:extLst>
      <p:ext uri="{BB962C8B-B14F-4D97-AF65-F5344CB8AC3E}">
        <p14:creationId xmlns:p14="http://schemas.microsoft.com/office/powerpoint/2010/main" val="2745398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end goal of all this load testing and metric analysis is to define an expected performance envelope that fits your application needs. Ideally it should also provide a little bit of extra space for occasional bursts of activity.</a:t>
            </a:r>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26</a:t>
            </a:fld>
            <a:endParaRPr lang="en-US" dirty="0"/>
          </a:p>
        </p:txBody>
      </p:sp>
    </p:spTree>
    <p:extLst>
      <p:ext uri="{BB962C8B-B14F-4D97-AF65-F5344CB8AC3E}">
        <p14:creationId xmlns:p14="http://schemas.microsoft.com/office/powerpoint/2010/main" val="1065828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There is no such thing as a standard performance envelope for an application. A common question is: “How big should my AWS </a:t>
            </a:r>
            <a:r>
              <a:rPr lang="en-US" b="0" i="0" dirty="0" err="1">
                <a:effectLst/>
                <a:latin typeface="Open Sans" panose="020B0606030504020204" pitchFamily="34" charset="0"/>
              </a:rPr>
              <a:t>Fargate</a:t>
            </a:r>
            <a:r>
              <a:rPr lang="en-US" b="0" i="0" dirty="0">
                <a:effectLst/>
                <a:latin typeface="Open Sans" panose="020B0606030504020204" pitchFamily="34" charset="0"/>
              </a:rPr>
              <a:t> task be? Is 1024 CPU enough? Is two gigabytes of memory enough?”</a:t>
            </a:r>
          </a:p>
          <a:p>
            <a:pPr algn="l"/>
            <a:r>
              <a:rPr lang="en-US" b="0" i="0" dirty="0">
                <a:effectLst/>
                <a:latin typeface="Open Sans" panose="020B0606030504020204" pitchFamily="34" charset="0"/>
              </a:rPr>
              <a:t>Each application that you run has its own needs and its own performance envelope. Some may require more CPU, some require more memory. Some may require more network bandwidth. You need to find the unique performance envelope for each application. Don’t try to stuff every application container into the same performance envelope, or you’ll be wasting compute resources for some applications, while failing to provide enough resources for other applications.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27</a:t>
            </a:fld>
            <a:endParaRPr lang="en-US" dirty="0"/>
          </a:p>
        </p:txBody>
      </p:sp>
    </p:spTree>
    <p:extLst>
      <p:ext uri="{BB962C8B-B14F-4D97-AF65-F5344CB8AC3E}">
        <p14:creationId xmlns:p14="http://schemas.microsoft.com/office/powerpoint/2010/main" val="2895578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Performance envelopes can change over time. As you add features or modify how features work to optimize things, the performance envelope will change.</a:t>
            </a:r>
          </a:p>
          <a:p>
            <a:pPr algn="l"/>
            <a:r>
              <a:rPr lang="en-US" b="0" i="0" dirty="0">
                <a:effectLst/>
                <a:latin typeface="Open Sans" panose="020B0606030504020204" pitchFamily="34" charset="0"/>
              </a:rPr>
              <a:t>In the diagram above, version one of the application has high network bandwidth needs, but then in 1.01 version, the network bandwidth needs were actually reduced because of an added feature to </a:t>
            </a:r>
            <a:r>
              <a:rPr lang="en-US" b="0" i="0" dirty="0" err="1">
                <a:effectLst/>
                <a:latin typeface="Open Sans" panose="020B0606030504020204" pitchFamily="34" charset="0"/>
              </a:rPr>
              <a:t>gzip</a:t>
            </a:r>
            <a:r>
              <a:rPr lang="en-US" b="0" i="0" dirty="0">
                <a:effectLst/>
                <a:latin typeface="Open Sans" panose="020B0606030504020204" pitchFamily="34" charset="0"/>
              </a:rPr>
              <a:t> the responses. Compressing the responses as they go out of the server reduced the amount of network bandwidth that was needed, but it increased the amount of CPU needed.</a:t>
            </a:r>
          </a:p>
          <a:p>
            <a:pPr algn="l"/>
            <a:r>
              <a:rPr lang="en-US" b="0" i="0" dirty="0">
                <a:effectLst/>
                <a:latin typeface="Open Sans" panose="020B0606030504020204" pitchFamily="34" charset="0"/>
              </a:rPr>
              <a:t>This is an example of how performance envelopes change over time.</a:t>
            </a:r>
          </a:p>
        </p:txBody>
      </p:sp>
      <p:sp>
        <p:nvSpPr>
          <p:cNvPr id="4" name="Slide Number Placeholder 3"/>
          <p:cNvSpPr>
            <a:spLocks noGrp="1"/>
          </p:cNvSpPr>
          <p:nvPr>
            <p:ph type="sldNum" sz="quarter" idx="5"/>
          </p:nvPr>
        </p:nvSpPr>
        <p:spPr/>
        <p:txBody>
          <a:bodyPr/>
          <a:lstStyle/>
          <a:p>
            <a:fld id="{69C3F2ED-74C5-7D4F-8560-0CC253E9A436}" type="slidenum">
              <a:rPr lang="en-US" smtClean="0"/>
              <a:pPr/>
              <a:t>28</a:t>
            </a:fld>
            <a:endParaRPr lang="en-US" dirty="0"/>
          </a:p>
        </p:txBody>
      </p:sp>
    </p:spTree>
    <p:extLst>
      <p:ext uri="{BB962C8B-B14F-4D97-AF65-F5344CB8AC3E}">
        <p14:creationId xmlns:p14="http://schemas.microsoft.com/office/powerpoint/2010/main" val="3057171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As you migrate to new EC2 instance generations you may also need to adjust your performance envelope. If you look at the C4 instance class compared to the C5 instance class EC2 instances, the C4 instance has a 2.9 gigahertz processor while the C5 has 3.6 gigahertz sustained processor speed.</a:t>
            </a:r>
          </a:p>
          <a:p>
            <a:pPr algn="l"/>
            <a:r>
              <a:rPr lang="en-US" b="0" i="0" dirty="0">
                <a:effectLst/>
                <a:latin typeface="Open Sans" panose="020B0606030504020204" pitchFamily="34" charset="0"/>
              </a:rPr>
              <a:t>If you migrate your application from running on a C4 instance to running on a C5 instance, it may not actually require one whole CPU anymore because the new CPU is actually much faster. Maybe the application only needs 75% of the CPU.</a:t>
            </a:r>
          </a:p>
          <a:p>
            <a:pPr algn="l"/>
            <a:r>
              <a:rPr lang="en-US" b="0" i="0" dirty="0">
                <a:effectLst/>
                <a:latin typeface="Open Sans" panose="020B0606030504020204" pitchFamily="34" charset="0"/>
              </a:rPr>
              <a:t>The key thing to remember is that load testing and metric monitoring needs to be ongoing. You can’t do it as a one-time thing and then say: “this will be the static performance envelope forever.” You have to consistently be load testing and tuning the vertical scaling of your containers.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29</a:t>
            </a:fld>
            <a:endParaRPr lang="en-US" dirty="0"/>
          </a:p>
        </p:txBody>
      </p:sp>
    </p:spTree>
    <p:extLst>
      <p:ext uri="{BB962C8B-B14F-4D97-AF65-F5344CB8AC3E}">
        <p14:creationId xmlns:p14="http://schemas.microsoft.com/office/powerpoint/2010/main" val="1532086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There are limits to how far you can vertically scale.</a:t>
            </a:r>
          </a:p>
          <a:p>
            <a:pPr algn="l"/>
            <a:r>
              <a:rPr lang="en-US" b="0" i="0" dirty="0">
                <a:effectLst/>
                <a:latin typeface="Open Sans" panose="020B0606030504020204" pitchFamily="34" charset="0"/>
              </a:rPr>
              <a:t>For ECS on EC2 vertical scaling is fairly flexible because you can create any arbitrary task size that will fit on onto the underlying EC2 instance. When it comes to vertically scaling storage, you can adjust the EBS volume attached to the EC2 instance.</a:t>
            </a:r>
          </a:p>
          <a:p>
            <a:pPr algn="l"/>
            <a:r>
              <a:rPr lang="en-US" b="0" i="0" dirty="0">
                <a:effectLst/>
                <a:latin typeface="Open Sans" panose="020B0606030504020204" pitchFamily="34" charset="0"/>
              </a:rPr>
              <a:t>For ECS on AWS </a:t>
            </a:r>
            <a:r>
              <a:rPr lang="en-US" b="0" i="0" dirty="0" err="1">
                <a:effectLst/>
                <a:latin typeface="Open Sans" panose="020B0606030504020204" pitchFamily="34" charset="0"/>
              </a:rPr>
              <a:t>Fargate</a:t>
            </a:r>
            <a:r>
              <a:rPr lang="en-US" b="0" i="0" dirty="0">
                <a:effectLst/>
                <a:latin typeface="Open Sans" panose="020B0606030504020204" pitchFamily="34" charset="0"/>
              </a:rPr>
              <a:t> there are limits in AWS </a:t>
            </a:r>
            <a:r>
              <a:rPr lang="en-US" b="0" i="0" dirty="0" err="1">
                <a:effectLst/>
                <a:latin typeface="Open Sans" panose="020B0606030504020204" pitchFamily="34" charset="0"/>
              </a:rPr>
              <a:t>Fargate</a:t>
            </a:r>
            <a:r>
              <a:rPr lang="en-US" b="0" i="0" dirty="0">
                <a:effectLst/>
                <a:latin typeface="Open Sans" panose="020B0606030504020204" pitchFamily="34" charset="0"/>
              </a:rPr>
              <a:t>. The smallest </a:t>
            </a:r>
            <a:r>
              <a:rPr lang="en-US" b="0" i="0" dirty="0" err="1">
                <a:effectLst/>
                <a:latin typeface="Open Sans" panose="020B0606030504020204" pitchFamily="34" charset="0"/>
              </a:rPr>
              <a:t>cCPU</a:t>
            </a:r>
            <a:r>
              <a:rPr lang="en-US" b="0" i="0" dirty="0">
                <a:effectLst/>
                <a:latin typeface="Open Sans" panose="020B0606030504020204" pitchFamily="34" charset="0"/>
              </a:rPr>
              <a:t> size for a task is 1/4th of a vCPU and the largest size is 16 vCPU. You can go all the way down to 512 MB of memory, or up to 120 GB of memory. AWS </a:t>
            </a:r>
            <a:r>
              <a:rPr lang="en-US" b="0" i="0" dirty="0" err="1">
                <a:effectLst/>
                <a:latin typeface="Open Sans" panose="020B0606030504020204" pitchFamily="34" charset="0"/>
              </a:rPr>
              <a:t>Fargate</a:t>
            </a:r>
            <a:r>
              <a:rPr lang="en-US" b="0" i="0" dirty="0">
                <a:effectLst/>
                <a:latin typeface="Open Sans" panose="020B0606030504020204" pitchFamily="34" charset="0"/>
              </a:rPr>
              <a:t> has ephemeral storage that can be scaled up to 200 gigabytes.</a:t>
            </a:r>
          </a:p>
          <a:p>
            <a:pPr algn="l"/>
            <a:r>
              <a:rPr lang="en-US" b="0" i="0" dirty="0">
                <a:effectLst/>
                <a:latin typeface="Open Sans" panose="020B0606030504020204" pitchFamily="34" charset="0"/>
              </a:rPr>
              <a:t>Keep vertical scaling limits in mind. But you should start horizontally scaling long before you hit vertical scaling limits.</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30</a:t>
            </a:fld>
            <a:endParaRPr lang="en-US" dirty="0"/>
          </a:p>
        </p:txBody>
      </p:sp>
    </p:spTree>
    <p:extLst>
      <p:ext uri="{BB962C8B-B14F-4D97-AF65-F5344CB8AC3E}">
        <p14:creationId xmlns:p14="http://schemas.microsoft.com/office/powerpoint/2010/main" val="2230891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Horizontal scaling is when you spread your workload across a larger number of application containers.</a:t>
            </a:r>
          </a:p>
          <a:p>
            <a:pPr algn="l"/>
            <a:r>
              <a:rPr lang="en-US" b="0" i="0" dirty="0">
                <a:effectLst/>
                <a:latin typeface="Open Sans" panose="020B0606030504020204" pitchFamily="34" charset="0"/>
              </a:rPr>
              <a:t>It’s usually a good idea to do some vertical scaling experiments first so you know how to size your application performance envelope, and ensure that your application can function properly within the reserved resource dimensions of it’s performance envelope. But once you have validated that application performance envelope you can now increase your traffic exponentially by launching additional copies of the application container.</a:t>
            </a:r>
          </a:p>
        </p:txBody>
      </p:sp>
      <p:sp>
        <p:nvSpPr>
          <p:cNvPr id="4" name="Slide Number Placeholder 3"/>
          <p:cNvSpPr>
            <a:spLocks noGrp="1"/>
          </p:cNvSpPr>
          <p:nvPr>
            <p:ph type="sldNum" sz="quarter" idx="5"/>
          </p:nvPr>
        </p:nvSpPr>
        <p:spPr/>
        <p:txBody>
          <a:bodyPr/>
          <a:lstStyle/>
          <a:p>
            <a:fld id="{69C3F2ED-74C5-7D4F-8560-0CC253E9A436}" type="slidenum">
              <a:rPr lang="en-US" smtClean="0"/>
              <a:pPr/>
              <a:t>31</a:t>
            </a:fld>
            <a:endParaRPr lang="en-US" dirty="0"/>
          </a:p>
        </p:txBody>
      </p:sp>
    </p:spTree>
    <p:extLst>
      <p:ext uri="{BB962C8B-B14F-4D97-AF65-F5344CB8AC3E}">
        <p14:creationId xmlns:p14="http://schemas.microsoft.com/office/powerpoint/2010/main" val="1001900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Horizontal scaling is based on aggregate resource consumption metrics for the service. For example you can look at average CPU resource consumption metric across all copies of your container. When the aggregate average utilization breaches a high threshold you scale out by adding more copies of the container. If it breaches a low threshold you reduce the number of copies of the container.</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32</a:t>
            </a:fld>
            <a:endParaRPr lang="en-US" dirty="0"/>
          </a:p>
        </p:txBody>
      </p:sp>
    </p:spTree>
    <p:extLst>
      <p:ext uri="{BB962C8B-B14F-4D97-AF65-F5344CB8AC3E}">
        <p14:creationId xmlns:p14="http://schemas.microsoft.com/office/powerpoint/2010/main" val="3961857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ECS integrates with Application Auto Scaling to automatically scale your service. ECS captures aggregate metrics for your containers. The aggregate metrics trigger an application auto scaling policy, and then ECS responds to that policy by adding or removing tasks according to what the policy asked for.</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33</a:t>
            </a:fld>
            <a:endParaRPr lang="en-US" dirty="0"/>
          </a:p>
        </p:txBody>
      </p:sp>
    </p:spTree>
    <p:extLst>
      <p:ext uri="{BB962C8B-B14F-4D97-AF65-F5344CB8AC3E}">
        <p14:creationId xmlns:p14="http://schemas.microsoft.com/office/powerpoint/2010/main" val="4835368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One pitfall that is very important to avoid is unevenly distributed workload across tasks. You must avoid having hot tasks and cold tasks. This often happens with WebSocket requests, long running upload or download streams, or other types of applications that serve a lot of workload over one connection.</a:t>
            </a:r>
          </a:p>
          <a:p>
            <a:pPr algn="l"/>
            <a:r>
              <a:rPr lang="en-US" b="0" i="0" dirty="0">
                <a:effectLst/>
                <a:latin typeface="Open Sans" panose="020B0606030504020204" pitchFamily="34" charset="0"/>
              </a:rPr>
              <a:t>If you aren’t careful you can have one client or one connection that is doing a lot of volume over the connection compared to other connections. This causes hot tasks that are hitting the limits of their performance envelope while other tasks are underutilized.</a:t>
            </a:r>
          </a:p>
          <a:p>
            <a:pPr algn="l"/>
            <a:r>
              <a:rPr lang="en-US" b="0" i="0" dirty="0">
                <a:effectLst/>
                <a:latin typeface="Open Sans" panose="020B0606030504020204" pitchFamily="34" charset="0"/>
              </a:rPr>
              <a:t>The danger with this is that you can end up with aggregate resource consumption metrics that look good. The hot tasks and cold tasks average out to create a metric that looks well within bounds. It will appear as if there is no need to scale out, when the reality is that some of your tasks are extremely hot and they’re probably causing a negative experience for your customer.</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34</a:t>
            </a:fld>
            <a:endParaRPr lang="en-US" dirty="0"/>
          </a:p>
        </p:txBody>
      </p:sp>
    </p:spTree>
    <p:extLst>
      <p:ext uri="{BB962C8B-B14F-4D97-AF65-F5344CB8AC3E}">
        <p14:creationId xmlns:p14="http://schemas.microsoft.com/office/powerpoint/2010/main" val="3864413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For HTTP workloads in specific, make sure you have a load balancing ingress that will evenly distribute the traffic across the containers that are available. You can use the </a:t>
            </a:r>
            <a:r>
              <a:rPr lang="en-US" b="0" i="0" u="sng" dirty="0">
                <a:effectLst/>
                <a:latin typeface="Open Sans" panose="020B0606030504020204" pitchFamily="34" charset="0"/>
                <a:hlinkClick r:id="rId3"/>
              </a:rPr>
              <a:t>Application Load Balancer web service pattern to evenly distribute HTTP requests across your containers</a:t>
            </a:r>
            <a:r>
              <a:rPr lang="en-US" b="0" i="0" dirty="0">
                <a:effectLst/>
                <a:latin typeface="Open Sans" panose="020B0606030504020204" pitchFamily="34" charset="0"/>
              </a:rPr>
              <a:t>.</a:t>
            </a:r>
          </a:p>
          <a:p>
            <a:pPr algn="l"/>
            <a:r>
              <a:rPr lang="en-US" b="0" i="0" dirty="0">
                <a:effectLst/>
                <a:latin typeface="Open Sans" panose="020B0606030504020204" pitchFamily="34" charset="0"/>
              </a:rPr>
              <a:t>When your workload is evenly distributed you’ll see is all of the containers will be roughly in sync with their resource utilization rather than having some that are hot and some that are cold.</a:t>
            </a:r>
          </a:p>
        </p:txBody>
      </p:sp>
      <p:sp>
        <p:nvSpPr>
          <p:cNvPr id="4" name="Slide Number Placeholder 3"/>
          <p:cNvSpPr>
            <a:spLocks noGrp="1"/>
          </p:cNvSpPr>
          <p:nvPr>
            <p:ph type="sldNum" sz="quarter" idx="5"/>
          </p:nvPr>
        </p:nvSpPr>
        <p:spPr/>
        <p:txBody>
          <a:bodyPr/>
          <a:lstStyle/>
          <a:p>
            <a:fld id="{69C3F2ED-74C5-7D4F-8560-0CC253E9A436}" type="slidenum">
              <a:rPr lang="en-US" smtClean="0"/>
              <a:pPr/>
              <a:t>35</a:t>
            </a:fld>
            <a:endParaRPr lang="en-US" dirty="0"/>
          </a:p>
        </p:txBody>
      </p:sp>
    </p:spTree>
    <p:extLst>
      <p:ext uri="{BB962C8B-B14F-4D97-AF65-F5344CB8AC3E}">
        <p14:creationId xmlns:p14="http://schemas.microsoft.com/office/powerpoint/2010/main" val="13687058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Horizontal scaling should be based on the compute resource that the application runs out first when you are doing a load test. With most runtimes and web workloads this is almost always going to be the CPU utilization.</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36</a:t>
            </a:fld>
            <a:endParaRPr lang="en-US" dirty="0"/>
          </a:p>
        </p:txBody>
      </p:sp>
    </p:spTree>
    <p:extLst>
      <p:ext uri="{BB962C8B-B14F-4D97-AF65-F5344CB8AC3E}">
        <p14:creationId xmlns:p14="http://schemas.microsoft.com/office/powerpoint/2010/main" val="1975689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One tempting way to horizontally scale your service is to do a calculation based on concurrent requests, or number of requests per period. The simple approach is to take the total number of incoming requests arriving per period at the load balancer, divide by the total number of requests per period that you think a single container / task can handle, and then that gives you how many tasks you should run to serve that level of traffic.</a:t>
            </a:r>
          </a:p>
          <a:p>
            <a:pPr algn="l"/>
            <a:r>
              <a:rPr lang="en-US" b="0" i="0" dirty="0">
                <a:effectLst/>
                <a:latin typeface="Open Sans" panose="020B0606030504020204" pitchFamily="34" charset="0"/>
              </a:rPr>
              <a:t>However this approach is not a good idea in the long run. It has two core problems:</a:t>
            </a:r>
          </a:p>
          <a:p>
            <a:pPr algn="l">
              <a:buFont typeface="+mj-lt"/>
              <a:buAutoNum type="arabicPeriod"/>
            </a:pPr>
            <a:r>
              <a:rPr lang="en-US" b="0" i="0" dirty="0">
                <a:effectLst/>
                <a:latin typeface="Open Sans" panose="020B0606030504020204" pitchFamily="34" charset="0"/>
              </a:rPr>
              <a:t>It assumes that all requests are equal, and that’s not true. Especially if you have a monolithic application, you will have some requests that are orders of magnitude heavier in terms of resource consumption than others. 100 concurrent requests for your heaviest endpoint that consumes the most resources is a completely different scenario than 100 concurrent requests for your most lightweight endpoint. For example, this will hit you hard if you have a burst of signups and authentication, as password hashing tends to be 100x heavier than other endpoints.</a:t>
            </a:r>
          </a:p>
          <a:p>
            <a:pPr algn="l">
              <a:buFont typeface="+mj-lt"/>
              <a:buAutoNum type="arabicPeriod"/>
            </a:pPr>
            <a:r>
              <a:rPr lang="en-US" b="0" i="0" dirty="0">
                <a:effectLst/>
                <a:latin typeface="Open Sans" panose="020B0606030504020204" pitchFamily="34" charset="0"/>
              </a:rPr>
              <a:t>This scaling approach assumes that app performance per request doesn’t change over time, and that’s also not true. There are situations where as the number of requests increases, the performance per request actually decreases. For example a database becomes more burdened over time as more data is persisted into it. Or programmers may optimize a code path or introduce a new feature that demands more resources per request. You can quickly end up with a situation where your calculation for number of requests that a single task can handle isn’t based on reality, and you are scaling your service to a number of tasks that doesn’t work anymore.</a:t>
            </a:r>
          </a:p>
          <a:p>
            <a:pPr algn="l"/>
            <a:r>
              <a:rPr lang="en-US" b="0" i="0" dirty="0">
                <a:effectLst/>
                <a:latin typeface="Open Sans" panose="020B0606030504020204" pitchFamily="34" charset="0"/>
              </a:rPr>
              <a:t>This type of scaling isn’t recommended unless your application is extraordinarily stable, and you have a microservice environment where every request is super uniform in terms of resource consumption.</a:t>
            </a:r>
          </a:p>
        </p:txBody>
      </p:sp>
      <p:sp>
        <p:nvSpPr>
          <p:cNvPr id="4" name="Slide Number Placeholder 3"/>
          <p:cNvSpPr>
            <a:spLocks noGrp="1"/>
          </p:cNvSpPr>
          <p:nvPr>
            <p:ph type="sldNum" sz="quarter" idx="5"/>
          </p:nvPr>
        </p:nvSpPr>
        <p:spPr/>
        <p:txBody>
          <a:bodyPr/>
          <a:lstStyle/>
          <a:p>
            <a:fld id="{69C3F2ED-74C5-7D4F-8560-0CC253E9A436}" type="slidenum">
              <a:rPr lang="en-US" smtClean="0"/>
              <a:pPr/>
              <a:t>37</a:t>
            </a:fld>
            <a:endParaRPr lang="en-US" dirty="0"/>
          </a:p>
        </p:txBody>
      </p:sp>
    </p:spTree>
    <p:extLst>
      <p:ext uri="{BB962C8B-B14F-4D97-AF65-F5344CB8AC3E}">
        <p14:creationId xmlns:p14="http://schemas.microsoft.com/office/powerpoint/2010/main" val="430756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One tempting way to horizontally scale your service is to do a calculation based on concurrent requests, or number of requests per period. The simple approach is to take the total number of incoming requests arriving per period at the load balancer, divide by the total number of requests per period that you think a single container / task can handle, and then that gives you how many tasks you should run to serve that level of traffic.</a:t>
            </a:r>
          </a:p>
          <a:p>
            <a:pPr algn="l"/>
            <a:r>
              <a:rPr lang="en-US" b="0" i="0" dirty="0">
                <a:effectLst/>
                <a:latin typeface="Open Sans" panose="020B0606030504020204" pitchFamily="34" charset="0"/>
              </a:rPr>
              <a:t>However this approach is not a good idea in the long run. It has two core problems:</a:t>
            </a:r>
          </a:p>
          <a:p>
            <a:pPr algn="l">
              <a:buFont typeface="+mj-lt"/>
              <a:buAutoNum type="arabicPeriod"/>
            </a:pPr>
            <a:r>
              <a:rPr lang="en-US" b="0" i="0" dirty="0">
                <a:effectLst/>
                <a:latin typeface="Open Sans" panose="020B0606030504020204" pitchFamily="34" charset="0"/>
              </a:rPr>
              <a:t>It assumes that all requests are equal, and that’s not true. Especially if you have a monolithic application, you will have some requests that are orders of magnitude heavier in terms of resource consumption than others. 100 concurrent requests for your heaviest endpoint that consumes the most resources is a completely different scenario than 100 concurrent requests for your most lightweight endpoint. For example, this will hit you hard if you have a burst of signups and authentication, as password hashing tends to be 100x heavier than other endpoints.</a:t>
            </a:r>
          </a:p>
          <a:p>
            <a:pPr algn="l">
              <a:buFont typeface="+mj-lt"/>
              <a:buAutoNum type="arabicPeriod"/>
            </a:pPr>
            <a:r>
              <a:rPr lang="en-US" b="0" i="0" dirty="0">
                <a:effectLst/>
                <a:latin typeface="Open Sans" panose="020B0606030504020204" pitchFamily="34" charset="0"/>
              </a:rPr>
              <a:t>This scaling approach assumes that app performance per request doesn’t change over time, and that’s also not true. There are situations where as the number of requests increases, the performance per request actually decreases. For example a database becomes more burdened over time as more data is persisted into it. Or programmers may optimize a code path or introduce a new feature that demands more resources per request. You can quickly end up with a situation where your calculation for number of requests that a single task can handle isn’t based on reality, and you are scaling your service to a number of tasks that doesn’t work anymore.</a:t>
            </a:r>
          </a:p>
          <a:p>
            <a:pPr algn="l"/>
            <a:r>
              <a:rPr lang="en-US" b="0" i="0" dirty="0">
                <a:effectLst/>
                <a:latin typeface="Open Sans" panose="020B0606030504020204" pitchFamily="34" charset="0"/>
              </a:rPr>
              <a:t>This type of scaling isn’t recommended unless your application is extraordinarily stable, and you have a microservice environment where every request is super uniform in terms of resource consumption.</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38</a:t>
            </a:fld>
            <a:endParaRPr lang="en-US" dirty="0"/>
          </a:p>
        </p:txBody>
      </p:sp>
    </p:spTree>
    <p:extLst>
      <p:ext uri="{BB962C8B-B14F-4D97-AF65-F5344CB8AC3E}">
        <p14:creationId xmlns:p14="http://schemas.microsoft.com/office/powerpoint/2010/main" val="2344348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Another pitfall is scaling based on a response time. This is not a good metric to scale on because response time isn’t always directly related to available resources for the application. Therefore scaling out in response to request latency won’t necessarily fix the response time.</a:t>
            </a:r>
          </a:p>
          <a:p>
            <a:pPr algn="l"/>
            <a:r>
              <a:rPr lang="en-US" b="0" i="0" dirty="0">
                <a:effectLst/>
                <a:latin typeface="Open Sans" panose="020B0606030504020204" pitchFamily="34" charset="0"/>
              </a:rPr>
              <a:t>For example, if you have an inefficient code path or a really large request that takes a long time that can skew your overall response time and make it look like you need to scale out when you don’t actually need to.</a:t>
            </a:r>
          </a:p>
          <a:p>
            <a:pPr algn="l"/>
            <a:r>
              <a:rPr lang="en-US" b="0" i="0" dirty="0">
                <a:effectLst/>
                <a:latin typeface="Open Sans" panose="020B0606030504020204" pitchFamily="34" charset="0"/>
              </a:rPr>
              <a:t>Conversely you may have performance issues overall on your most important endpoint, but because the application is also serving a bunch of really light requests that respond extremely quickly, these light requests bring down the average response time. It will look as if performance is good when actually there are performance issues on the most valuable endpoint you have.</a:t>
            </a:r>
          </a:p>
          <a:p>
            <a:pPr algn="l"/>
            <a:r>
              <a:rPr lang="en-US" b="0" i="0" dirty="0">
                <a:effectLst/>
                <a:latin typeface="Open Sans" panose="020B0606030504020204" pitchFamily="34" charset="0"/>
              </a:rPr>
              <a:t>Finally you may have a downstream service or database that’s overloaded, and that is what is actually causing the really long response times. If you were to respond to that by scaling out the application tier it won’t help the situation. In fact, it may actually make it much worse because launching more copies of the application causes more connections to an already overloaded database server.</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39</a:t>
            </a:fld>
            <a:endParaRPr lang="en-US" dirty="0"/>
          </a:p>
        </p:txBody>
      </p:sp>
    </p:spTree>
    <p:extLst>
      <p:ext uri="{BB962C8B-B14F-4D97-AF65-F5344CB8AC3E}">
        <p14:creationId xmlns:p14="http://schemas.microsoft.com/office/powerpoint/2010/main" val="6839738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You should always scale based on the metric for the real compute resource that your application runs out of first. When this is working properly, you’ll see a sawtooth pattern that goes up and down.</a:t>
            </a:r>
          </a:p>
          <a:p>
            <a:pPr algn="l"/>
            <a:r>
              <a:rPr lang="en-US" b="0" i="0" dirty="0">
                <a:effectLst/>
                <a:latin typeface="Open Sans" panose="020B0606030504020204" pitchFamily="34" charset="0"/>
              </a:rPr>
              <a:t>When your aggregate application resource consumption reaches a high point, then an additional new task is launched. This causes the aggregate resource utilization to drop as load is distributed across an additional task.</a:t>
            </a:r>
          </a:p>
          <a:p>
            <a:pPr algn="l"/>
            <a:r>
              <a:rPr lang="en-US" b="0" i="0" dirty="0">
                <a:effectLst/>
                <a:latin typeface="Open Sans" panose="020B0606030504020204" pitchFamily="34" charset="0"/>
              </a:rPr>
              <a:t>If aggregate resource consumption reaches a low point, a task is stopped. This raises the aggregate consumption a bit as additional load is redistributed to the remaining tasks. If it reaches too low, it’ll stop a task and then go back up.</a:t>
            </a:r>
          </a:p>
          <a:p>
            <a:pPr algn="l"/>
            <a:r>
              <a:rPr lang="en-US" b="0" i="0" dirty="0">
                <a:effectLst/>
                <a:latin typeface="Open Sans" panose="020B0606030504020204" pitchFamily="34" charset="0"/>
              </a:rPr>
              <a:t>Always make sure to give your service a little bit of resource headroom in case there was a burst of activity and your scaling can’t respond fast enough.</a:t>
            </a:r>
          </a:p>
        </p:txBody>
      </p:sp>
      <p:sp>
        <p:nvSpPr>
          <p:cNvPr id="4" name="Slide Number Placeholder 3"/>
          <p:cNvSpPr>
            <a:spLocks noGrp="1"/>
          </p:cNvSpPr>
          <p:nvPr>
            <p:ph type="sldNum" sz="quarter" idx="5"/>
          </p:nvPr>
        </p:nvSpPr>
        <p:spPr/>
        <p:txBody>
          <a:bodyPr/>
          <a:lstStyle/>
          <a:p>
            <a:fld id="{69C3F2ED-74C5-7D4F-8560-0CC253E9A436}" type="slidenum">
              <a:rPr lang="en-US" smtClean="0"/>
              <a:pPr/>
              <a:t>40</a:t>
            </a:fld>
            <a:endParaRPr lang="en-US" dirty="0"/>
          </a:p>
        </p:txBody>
      </p:sp>
    </p:spTree>
    <p:extLst>
      <p:ext uri="{BB962C8B-B14F-4D97-AF65-F5344CB8AC3E}">
        <p14:creationId xmlns:p14="http://schemas.microsoft.com/office/powerpoint/2010/main" val="2410011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easiest way to scale is to setup an AWS Application Auto Scaling target tracking policy. You only have to define a single target number in your policy, and then the service will scale up and down automatically to try to keep the resource consumption as close as possible to that target number.</a:t>
            </a:r>
          </a:p>
          <a:p>
            <a:pPr algn="l"/>
            <a:r>
              <a:rPr lang="en-US" b="0" i="0" dirty="0">
                <a:effectLst/>
                <a:latin typeface="Open Sans" panose="020B0606030504020204" pitchFamily="34" charset="0"/>
              </a:rPr>
              <a:t>The downside is this policy is that it can be a little bit slow to respond sometimes, and it also expects that your resource utilization metric is going to respond proportionally when you add or remove tasks.</a:t>
            </a:r>
          </a:p>
          <a:p>
            <a:pPr algn="l"/>
            <a:r>
              <a:rPr lang="en-US" b="0" i="0" dirty="0">
                <a:effectLst/>
                <a:latin typeface="Open Sans" panose="020B0606030504020204" pitchFamily="34" charset="0"/>
              </a:rPr>
              <a:t>If you want to try this out, check out the </a:t>
            </a:r>
            <a:r>
              <a:rPr lang="en-US" b="0" i="0" u="sng" dirty="0">
                <a:effectLst/>
                <a:latin typeface="Open Sans" panose="020B0606030504020204" pitchFamily="34" charset="0"/>
                <a:hlinkClick r:id="rId3"/>
              </a:rPr>
              <a:t>target tracking scaling policy pattern</a:t>
            </a:r>
            <a:r>
              <a:rPr lang="en-US" b="0" i="0" dirty="0">
                <a:effectLst/>
                <a:latin typeface="Open Sans" panose="020B0606030504020204" pitchFamily="34" charset="0"/>
              </a:rPr>
              <a:t>.</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41</a:t>
            </a:fld>
            <a:endParaRPr lang="en-US" dirty="0"/>
          </a:p>
        </p:txBody>
      </p:sp>
    </p:spTree>
    <p:extLst>
      <p:ext uri="{BB962C8B-B14F-4D97-AF65-F5344CB8AC3E}">
        <p14:creationId xmlns:p14="http://schemas.microsoft.com/office/powerpoint/2010/main" val="25558205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Another option is step scaling. With step scaling you define your own custom metric boundaries. If a metric breaches your specified boundary you can choose to add either a fixed number of tasks, or a percentage of tasks.</a:t>
            </a:r>
          </a:p>
          <a:p>
            <a:pPr algn="l"/>
            <a:r>
              <a:rPr lang="en-US" b="0" i="0" dirty="0">
                <a:effectLst/>
                <a:latin typeface="Open Sans" panose="020B0606030504020204" pitchFamily="34" charset="0"/>
              </a:rPr>
              <a:t>This approach is great for giving you the most control over how your infrastructure responds to scaling. Try out the </a:t>
            </a:r>
            <a:r>
              <a:rPr lang="en-US" b="0" i="0" u="sng" dirty="0">
                <a:effectLst/>
                <a:latin typeface="Open Sans" panose="020B0606030504020204" pitchFamily="34" charset="0"/>
                <a:hlinkClick r:id="rId3"/>
              </a:rPr>
              <a:t>step scaling policy pattern</a:t>
            </a:r>
            <a:r>
              <a:rPr lang="en-US" b="0" i="0" dirty="0">
                <a:effectLst/>
                <a:latin typeface="Open Sans" panose="020B0606030504020204" pitchFamily="34" charset="0"/>
              </a:rPr>
              <a:t> for an example of how to set this up.</a:t>
            </a:r>
          </a:p>
          <a:p>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42</a:t>
            </a:fld>
            <a:endParaRPr lang="en-US" dirty="0"/>
          </a:p>
        </p:txBody>
      </p:sp>
    </p:spTree>
    <p:extLst>
      <p:ext uri="{BB962C8B-B14F-4D97-AF65-F5344CB8AC3E}">
        <p14:creationId xmlns:p14="http://schemas.microsoft.com/office/powerpoint/2010/main" val="3383194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The last type of scaling is scheduled scaling. You can specify specific times during the day that you would like to scale up or scale down. This is great for predictable traffic patterns like batch traffic overnight, or services that are mostly used during work hours. But scheduled scaling is not good for handling unexpected traffic spikes. And it’s not good for gradual traffic trends, like if you’re still signing up lots of new users and your traffic is gradually increasing week over week.</a:t>
            </a:r>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43</a:t>
            </a:fld>
            <a:endParaRPr lang="en-US" dirty="0"/>
          </a:p>
        </p:txBody>
      </p:sp>
    </p:spTree>
    <p:extLst>
      <p:ext uri="{BB962C8B-B14F-4D97-AF65-F5344CB8AC3E}">
        <p14:creationId xmlns:p14="http://schemas.microsoft.com/office/powerpoint/2010/main" val="7624713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Open Sans" panose="020B0606030504020204" pitchFamily="34" charset="0"/>
              </a:rPr>
              <a:t>As you launch more containers you are going to need more compute capacity to actually run those containers. Managing underlying cluster capacity is critical to having effective vertical and horizontal scaling.</a:t>
            </a: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44</a:t>
            </a:fld>
            <a:endParaRPr lang="en-US" dirty="0"/>
          </a:p>
        </p:txBody>
      </p:sp>
    </p:spTree>
    <p:extLst>
      <p:ext uri="{BB962C8B-B14F-4D97-AF65-F5344CB8AC3E}">
        <p14:creationId xmlns:p14="http://schemas.microsoft.com/office/powerpoint/2010/main" val="2276541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AWS </a:t>
            </a:r>
            <a:r>
              <a:rPr lang="en-US" b="0" i="0" dirty="0" err="1">
                <a:effectLst/>
                <a:latin typeface="Open Sans" panose="020B0606030504020204" pitchFamily="34" charset="0"/>
              </a:rPr>
              <a:t>Fargate</a:t>
            </a:r>
            <a:r>
              <a:rPr lang="en-US" b="0" i="0" dirty="0">
                <a:effectLst/>
                <a:latin typeface="Open Sans" panose="020B0606030504020204" pitchFamily="34" charset="0"/>
              </a:rPr>
              <a:t> makes cluster capacity easy. With AWS </a:t>
            </a:r>
            <a:r>
              <a:rPr lang="en-US" b="0" i="0" dirty="0" err="1">
                <a:effectLst/>
                <a:latin typeface="Open Sans" panose="020B0606030504020204" pitchFamily="34" charset="0"/>
              </a:rPr>
              <a:t>Fargate</a:t>
            </a:r>
            <a:r>
              <a:rPr lang="en-US" b="0" i="0" dirty="0">
                <a:effectLst/>
                <a:latin typeface="Open Sans" panose="020B0606030504020204" pitchFamily="34" charset="0"/>
              </a:rPr>
              <a:t> you don’t have to worry about EC2 instances or how much underlying capacity your cluster uses. Your tasks just run automatically in AWS </a:t>
            </a:r>
            <a:r>
              <a:rPr lang="en-US" b="0" i="0" dirty="0" err="1">
                <a:effectLst/>
                <a:latin typeface="Open Sans" panose="020B0606030504020204" pitchFamily="34" charset="0"/>
              </a:rPr>
              <a:t>Fargate</a:t>
            </a:r>
            <a:r>
              <a:rPr lang="en-US" b="0" i="0" dirty="0">
                <a:effectLst/>
                <a:latin typeface="Open Sans" panose="020B0606030504020204" pitchFamily="34" charset="0"/>
              </a:rPr>
              <a:t>.</a:t>
            </a:r>
          </a:p>
          <a:p>
            <a:pPr algn="l"/>
            <a:r>
              <a:rPr lang="en-US" b="0" i="0" dirty="0">
                <a:effectLst/>
                <a:latin typeface="Open Sans" panose="020B0606030504020204" pitchFamily="34" charset="0"/>
              </a:rPr>
              <a:t>Make sure you check your AWS account vCPU quota however. AWS enforces limits on the total number of vCPU worth of tasks you can launch. In some cases new accounts may have a very low limit, while long term AWS accounts with significant spend can launch thousands of vCPU worth of AWS </a:t>
            </a:r>
            <a:r>
              <a:rPr lang="en-US" b="0" i="0" dirty="0" err="1">
                <a:effectLst/>
                <a:latin typeface="Open Sans" panose="020B0606030504020204" pitchFamily="34" charset="0"/>
              </a:rPr>
              <a:t>Fargate</a:t>
            </a:r>
            <a:r>
              <a:rPr lang="en-US" b="0" i="0" dirty="0">
                <a:effectLst/>
                <a:latin typeface="Open Sans" panose="020B0606030504020204" pitchFamily="34" charset="0"/>
              </a:rPr>
              <a:t> capacity. If your vCPU limit looks too low for your needs you can open a support ticket in the AWS Service Quotas dashboard to launch as many tasks as you need.</a:t>
            </a:r>
          </a:p>
        </p:txBody>
      </p:sp>
      <p:sp>
        <p:nvSpPr>
          <p:cNvPr id="4" name="Slide Number Placeholder 3"/>
          <p:cNvSpPr>
            <a:spLocks noGrp="1"/>
          </p:cNvSpPr>
          <p:nvPr>
            <p:ph type="sldNum" sz="quarter" idx="5"/>
          </p:nvPr>
        </p:nvSpPr>
        <p:spPr/>
        <p:txBody>
          <a:bodyPr/>
          <a:lstStyle/>
          <a:p>
            <a:fld id="{69C3F2ED-74C5-7D4F-8560-0CC253E9A436}" type="slidenum">
              <a:rPr lang="en-US" smtClean="0"/>
              <a:pPr/>
              <a:t>45</a:t>
            </a:fld>
            <a:endParaRPr lang="en-US" dirty="0"/>
          </a:p>
        </p:txBody>
      </p:sp>
    </p:spTree>
    <p:extLst>
      <p:ext uri="{BB962C8B-B14F-4D97-AF65-F5344CB8AC3E}">
        <p14:creationId xmlns:p14="http://schemas.microsoft.com/office/powerpoint/2010/main" val="537151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When running on EC2 capacity, it’s a little more complicated. You have to actually launch EC2 instances to host your tasks on. EC2 has it’s own vCPU limit that you should check, but you should also be aware of ECS limits.</a:t>
            </a:r>
          </a:p>
          <a:p>
            <a:pPr algn="l"/>
            <a:r>
              <a:rPr lang="en-US" b="0" i="0" dirty="0">
                <a:effectLst/>
                <a:latin typeface="Open Sans" panose="020B0606030504020204" pitchFamily="34" charset="0"/>
              </a:rPr>
              <a:t>By default ECS </a:t>
            </a:r>
            <a:r>
              <a:rPr lang="en-US" b="0" i="0">
                <a:effectLst/>
                <a:latin typeface="Open Sans" panose="020B0606030504020204" pitchFamily="34" charset="0"/>
              </a:rPr>
              <a:t>allows 5000 </a:t>
            </a:r>
            <a:r>
              <a:rPr lang="en-US" b="0" i="0" dirty="0">
                <a:effectLst/>
                <a:latin typeface="Open Sans" panose="020B0606030504020204" pitchFamily="34" charset="0"/>
              </a:rPr>
              <a:t>EC2 instances per cluster, 5,000 services per cluster and 5,000 tasks per service. So yes, this does mean you could technically launch twenty-five million tasks per cluster on ECS on EC2 without opening a support ticket. But chances are you are going to hit other EC2 vCPU limits or budget constraints long before you hit the ECS limits.</a:t>
            </a:r>
          </a:p>
          <a:p>
            <a:pPr algn="l"/>
            <a:r>
              <a:rPr lang="en-US" b="0" i="0" dirty="0">
                <a:effectLst/>
                <a:latin typeface="Open Sans" panose="020B0606030504020204" pitchFamily="34" charset="0"/>
              </a:rPr>
              <a:t>If you do need more tasks than that or if you want more than 2000 instances to run your tasks, keep in mind that these are soft limits and you can open a support ticket to get these limits raised.</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46</a:t>
            </a:fld>
            <a:endParaRPr lang="en-US" dirty="0"/>
          </a:p>
        </p:txBody>
      </p:sp>
    </p:spTree>
    <p:extLst>
      <p:ext uri="{BB962C8B-B14F-4D97-AF65-F5344CB8AC3E}">
        <p14:creationId xmlns:p14="http://schemas.microsoft.com/office/powerpoint/2010/main" val="3532490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ECS Capacity Providers are designed to solve the problem of </a:t>
            </a:r>
            <a:r>
              <a:rPr lang="en-US" b="0" i="0" dirty="0" err="1">
                <a:effectLst/>
                <a:latin typeface="Open Sans" panose="020B0606030504020204" pitchFamily="34" charset="0"/>
              </a:rPr>
              <a:t>managaging</a:t>
            </a:r>
            <a:r>
              <a:rPr lang="en-US" b="0" i="0" dirty="0">
                <a:effectLst/>
                <a:latin typeface="Open Sans" panose="020B0606030504020204" pitchFamily="34" charset="0"/>
              </a:rPr>
              <a:t> the EC2 capacity for your container workloads as you scale the number of containers up and down.</a:t>
            </a:r>
          </a:p>
          <a:p>
            <a:pPr algn="l"/>
            <a:r>
              <a:rPr lang="en-US" b="0" i="0" dirty="0">
                <a:effectLst/>
                <a:latin typeface="Open Sans" panose="020B0606030504020204" pitchFamily="34" charset="0"/>
              </a:rPr>
              <a:t>ECS comes with two capacity providers out of the box: AWS </a:t>
            </a:r>
            <a:r>
              <a:rPr lang="en-US" b="0" i="0" dirty="0" err="1">
                <a:effectLst/>
                <a:latin typeface="Open Sans" panose="020B0606030504020204" pitchFamily="34" charset="0"/>
              </a:rPr>
              <a:t>Fargate</a:t>
            </a:r>
            <a:r>
              <a:rPr lang="en-US" b="0" i="0" dirty="0">
                <a:effectLst/>
                <a:latin typeface="Open Sans" panose="020B0606030504020204" pitchFamily="34" charset="0"/>
              </a:rPr>
              <a:t> and AWS </a:t>
            </a:r>
            <a:r>
              <a:rPr lang="en-US" b="0" i="0" dirty="0" err="1">
                <a:effectLst/>
                <a:latin typeface="Open Sans" panose="020B0606030504020204" pitchFamily="34" charset="0"/>
              </a:rPr>
              <a:t>Fargate</a:t>
            </a:r>
            <a:r>
              <a:rPr lang="en-US" b="0" i="0" dirty="0">
                <a:effectLst/>
                <a:latin typeface="Open Sans" panose="020B0606030504020204" pitchFamily="34" charset="0"/>
              </a:rPr>
              <a:t> Spot. You can also optionally create EC2 capacity providers that launch EC2 tasks automatically whenever you need capacity to launch a task.</a:t>
            </a: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47</a:t>
            </a:fld>
            <a:endParaRPr lang="en-US" dirty="0"/>
          </a:p>
        </p:txBody>
      </p:sp>
    </p:spTree>
    <p:extLst>
      <p:ext uri="{BB962C8B-B14F-4D97-AF65-F5344CB8AC3E}">
        <p14:creationId xmlns:p14="http://schemas.microsoft.com/office/powerpoint/2010/main" val="2093388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Capacity providers track the total resource reservation by all the different types of application containers in your cluster. This produces a total reservation metric which is used to adjust the size of an EC2 Autoscaling Group that provides capacity for running containers.</a:t>
            </a: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48</a:t>
            </a:fld>
            <a:endParaRPr lang="en-US" dirty="0"/>
          </a:p>
        </p:txBody>
      </p:sp>
    </p:spTree>
    <p:extLst>
      <p:ext uri="{BB962C8B-B14F-4D97-AF65-F5344CB8AC3E}">
        <p14:creationId xmlns:p14="http://schemas.microsoft.com/office/powerpoint/2010/main" val="14077576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Here is the end to end flow:</a:t>
            </a:r>
          </a:p>
          <a:p>
            <a:pPr algn="l"/>
            <a:r>
              <a:rPr lang="en-US" b="0" i="0" dirty="0">
                <a:effectLst/>
                <a:latin typeface="Open Sans" panose="020B0606030504020204" pitchFamily="34" charset="0"/>
              </a:rPr>
              <a:t>I would like to run 10 copies of my container. ECS initiates launching those 10 containers by creating 10 proposed containers in a pending state. If there is available EC2 capacity to host the containers, then they will be placed immediately. If there is not enough EC2 capacity registered to the cluster this is where the capacity provider kicks in. The ECS capacity provider sees that cluster reservation is exceeding my upper bound. It calculates that the cluster needs an additional two EC2 instances in order to maintain a little bit of headroom inside the cluster. Then it configures the EC2 Auto Scaling Group to launch those two additional EC2 instances.</a:t>
            </a:r>
          </a:p>
        </p:txBody>
      </p:sp>
      <p:sp>
        <p:nvSpPr>
          <p:cNvPr id="4" name="Slide Number Placeholder 3"/>
          <p:cNvSpPr>
            <a:spLocks noGrp="1"/>
          </p:cNvSpPr>
          <p:nvPr>
            <p:ph type="sldNum" sz="quarter" idx="5"/>
          </p:nvPr>
        </p:nvSpPr>
        <p:spPr/>
        <p:txBody>
          <a:bodyPr/>
          <a:lstStyle/>
          <a:p>
            <a:fld id="{69C3F2ED-74C5-7D4F-8560-0CC253E9A436}" type="slidenum">
              <a:rPr lang="en-US" smtClean="0"/>
              <a:pPr/>
              <a:t>49</a:t>
            </a:fld>
            <a:endParaRPr lang="en-US" dirty="0"/>
          </a:p>
        </p:txBody>
      </p:sp>
    </p:spTree>
    <p:extLst>
      <p:ext uri="{BB962C8B-B14F-4D97-AF65-F5344CB8AC3E}">
        <p14:creationId xmlns:p14="http://schemas.microsoft.com/office/powerpoint/2010/main" val="14604766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Your target capacity for a capacity provider could be any number between zero percent and 100%. An easy way to configure the capacity provider is to set target capacity to 100%. This allows the cluster to scale to zero when all your containers stop, and it will attempt to avoid wasted capacity. However, this will also cause additional latency for container launches, as ECS will have to launch EC2 instances on the fly when scaling out the number of containers for a service.</a:t>
            </a:r>
          </a:p>
          <a:p>
            <a:pPr algn="l"/>
            <a:r>
              <a:rPr lang="en-US" b="0" i="0" dirty="0">
                <a:effectLst/>
                <a:latin typeface="Open Sans" panose="020B0606030504020204" pitchFamily="34" charset="0"/>
              </a:rPr>
              <a:t>So in general you will likely want to keep just a little headroom in the cluster in case you need to scale up quickly, or you want to do a deployment and roll out a new task version. A target capacity percentage of 90% can result in far faster auto scaling and deployments.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50</a:t>
            </a:fld>
            <a:endParaRPr lang="en-US" dirty="0"/>
          </a:p>
        </p:txBody>
      </p:sp>
    </p:spTree>
    <p:extLst>
      <p:ext uri="{BB962C8B-B14F-4D97-AF65-F5344CB8AC3E}">
        <p14:creationId xmlns:p14="http://schemas.microsoft.com/office/powerpoint/2010/main" val="22892090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Capacity providers also manage the cluster scale in. If you have tasks running on an EC2 instance, the capacity will protect that EC2 instance from termination. Once the EC2 instance no longer has containers running on it, the capacity provider will release the termination protection, allowing the EC2 instance to be stopped automatically by the Auto Scaling Group.</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51</a:t>
            </a:fld>
            <a:endParaRPr lang="en-US" dirty="0"/>
          </a:p>
        </p:txBody>
      </p:sp>
    </p:spTree>
    <p:extLst>
      <p:ext uri="{BB962C8B-B14F-4D97-AF65-F5344CB8AC3E}">
        <p14:creationId xmlns:p14="http://schemas.microsoft.com/office/powerpoint/2010/main" val="42680432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You can spread your container deployments across multiple capacity providers. For example, in this diagram a </a:t>
            </a:r>
            <a:r>
              <a:rPr lang="en-US" b="0" i="0" dirty="0" err="1">
                <a:effectLst/>
                <a:latin typeface="Open Sans" panose="020B0606030504020204" pitchFamily="34" charset="0"/>
              </a:rPr>
              <a:t>capcity</a:t>
            </a:r>
            <a:r>
              <a:rPr lang="en-US" b="0" i="0" dirty="0">
                <a:effectLst/>
                <a:latin typeface="Open Sans" panose="020B0606030504020204" pitchFamily="34" charset="0"/>
              </a:rPr>
              <a:t> provider is configured to run six copies of my container, with three containers running in AWS </a:t>
            </a:r>
            <a:r>
              <a:rPr lang="en-US" b="0" i="0" dirty="0" err="1">
                <a:effectLst/>
                <a:latin typeface="Open Sans" panose="020B0606030504020204" pitchFamily="34" charset="0"/>
              </a:rPr>
              <a:t>Fargate</a:t>
            </a:r>
            <a:r>
              <a:rPr lang="en-US" b="0" i="0" dirty="0">
                <a:effectLst/>
                <a:latin typeface="Open Sans" panose="020B0606030504020204" pitchFamily="34" charset="0"/>
              </a:rPr>
              <a:t> on-demand, and thee containers running in AWS </a:t>
            </a:r>
            <a:r>
              <a:rPr lang="en-US" b="0" i="0" dirty="0" err="1">
                <a:effectLst/>
                <a:latin typeface="Open Sans" panose="020B0606030504020204" pitchFamily="34" charset="0"/>
              </a:rPr>
              <a:t>Fargate</a:t>
            </a:r>
            <a:r>
              <a:rPr lang="en-US" b="0" i="0" dirty="0">
                <a:effectLst/>
                <a:latin typeface="Open Sans" panose="020B0606030504020204" pitchFamily="34" charset="0"/>
              </a:rPr>
              <a:t> Spot.</a:t>
            </a:r>
          </a:p>
          <a:p>
            <a:br>
              <a:rPr lang="en-US" dirty="0"/>
            </a:br>
            <a:endParaRPr lang="en-US" dirty="0"/>
          </a:p>
        </p:txBody>
      </p:sp>
      <p:sp>
        <p:nvSpPr>
          <p:cNvPr id="4" name="Slide Number Placeholder 3"/>
          <p:cNvSpPr>
            <a:spLocks noGrp="1"/>
          </p:cNvSpPr>
          <p:nvPr>
            <p:ph type="sldNum" sz="quarter" idx="5"/>
          </p:nvPr>
        </p:nvSpPr>
        <p:spPr/>
        <p:txBody>
          <a:bodyPr/>
          <a:lstStyle/>
          <a:p>
            <a:fld id="{69C3F2ED-74C5-7D4F-8560-0CC253E9A436}" type="slidenum">
              <a:rPr lang="en-US" smtClean="0"/>
              <a:pPr/>
              <a:t>52</a:t>
            </a:fld>
            <a:endParaRPr lang="en-US" dirty="0"/>
          </a:p>
        </p:txBody>
      </p:sp>
    </p:spTree>
    <p:extLst>
      <p:ext uri="{BB962C8B-B14F-4D97-AF65-F5344CB8AC3E}">
        <p14:creationId xmlns:p14="http://schemas.microsoft.com/office/powerpoint/2010/main" val="3844972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Capacity provider strategies enable you to specify a base and a weight for task distribution.</a:t>
            </a:r>
          </a:p>
          <a:p>
            <a:pPr algn="l"/>
            <a:r>
              <a:rPr lang="en-US" b="0" i="0" dirty="0">
                <a:effectLst/>
                <a:latin typeface="Open Sans" panose="020B0606030504020204" pitchFamily="34" charset="0"/>
              </a:rPr>
              <a:t>The base is the initial baseline number of tasks that you want to place into a capacity provider.</a:t>
            </a:r>
          </a:p>
          <a:p>
            <a:pPr algn="l"/>
            <a:r>
              <a:rPr lang="en-US" b="0" i="0" dirty="0">
                <a:effectLst/>
                <a:latin typeface="Open Sans" panose="020B0606030504020204" pitchFamily="34" charset="0"/>
              </a:rPr>
              <a:t>The weight kicks in once the base number of tasks have been placed. It defines the ratio to use when distributing additional tasks across different capacity providers. Here are a couple examples to better explain how that works.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53</a:t>
            </a:fld>
            <a:endParaRPr lang="en-US" dirty="0"/>
          </a:p>
        </p:txBody>
      </p:sp>
    </p:spTree>
    <p:extLst>
      <p:ext uri="{BB962C8B-B14F-4D97-AF65-F5344CB8AC3E}">
        <p14:creationId xmlns:p14="http://schemas.microsoft.com/office/powerpoint/2010/main" val="21362209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strategy helps you fully utilize one set of EC2 instances first. This could be useful if you want to prioritize placement onto a specific class of EC2 instances, or a specific reserved set of EC2 instances. The base of 50 specifies to launch the first 50 tasks onto that set of EC2 instances. But the weight is zero, so that means to stop putting new tasks on these EC2 instances once the first 50 have been placed.</a:t>
            </a:r>
          </a:p>
          <a:p>
            <a:pPr algn="l"/>
            <a:r>
              <a:rPr lang="en-US" b="0" i="0" dirty="0">
                <a:effectLst/>
                <a:latin typeface="Open Sans" panose="020B0606030504020204" pitchFamily="34" charset="0"/>
              </a:rPr>
              <a:t>The other EC2 auto scaling group has a base of zero and a weight of one. This means to avoid placing any tasks through this capacity provider initially, but then after the baseline set of 50 tasks has been placed, launch 100% of additional tasks using the second capacity provider.</a:t>
            </a:r>
          </a:p>
        </p:txBody>
      </p:sp>
      <p:sp>
        <p:nvSpPr>
          <p:cNvPr id="4" name="Slide Number Placeholder 3"/>
          <p:cNvSpPr>
            <a:spLocks noGrp="1"/>
          </p:cNvSpPr>
          <p:nvPr>
            <p:ph type="sldNum" sz="quarter" idx="5"/>
          </p:nvPr>
        </p:nvSpPr>
        <p:spPr/>
        <p:txBody>
          <a:bodyPr/>
          <a:lstStyle/>
          <a:p>
            <a:fld id="{69C3F2ED-74C5-7D4F-8560-0CC253E9A436}" type="slidenum">
              <a:rPr lang="en-US" smtClean="0"/>
              <a:pPr/>
              <a:t>54</a:t>
            </a:fld>
            <a:endParaRPr lang="en-US" dirty="0"/>
          </a:p>
        </p:txBody>
      </p:sp>
    </p:spTree>
    <p:extLst>
      <p:ext uri="{BB962C8B-B14F-4D97-AF65-F5344CB8AC3E}">
        <p14:creationId xmlns:p14="http://schemas.microsoft.com/office/powerpoint/2010/main" val="30854810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Open Sans" panose="020B0606030504020204" pitchFamily="34" charset="0"/>
              </a:rPr>
              <a:t>This strategy is good if you want to minimize the cost of traffic bursts. It is configured to launch a baseline capacity of 100 tasks using the AWS </a:t>
            </a:r>
            <a:r>
              <a:rPr lang="en-US" b="0" i="0" dirty="0" err="1">
                <a:effectLst/>
                <a:latin typeface="Open Sans" panose="020B0606030504020204" pitchFamily="34" charset="0"/>
              </a:rPr>
              <a:t>Fargate</a:t>
            </a:r>
            <a:r>
              <a:rPr lang="en-US" b="0" i="0" dirty="0">
                <a:effectLst/>
                <a:latin typeface="Open Sans" panose="020B0606030504020204" pitchFamily="34" charset="0"/>
              </a:rPr>
              <a:t> on-demand capacity provider. But above 100 tasks, launch one task using AWS </a:t>
            </a:r>
            <a:r>
              <a:rPr lang="en-US" b="0" i="0" dirty="0" err="1">
                <a:effectLst/>
                <a:latin typeface="Open Sans" panose="020B0606030504020204" pitchFamily="34" charset="0"/>
              </a:rPr>
              <a:t>Fargate</a:t>
            </a:r>
            <a:r>
              <a:rPr lang="en-US" b="0" i="0" dirty="0">
                <a:effectLst/>
                <a:latin typeface="Open Sans" panose="020B0606030504020204" pitchFamily="34" charset="0"/>
              </a:rPr>
              <a:t> on-demand for every three tasks launched using AWS </a:t>
            </a:r>
            <a:r>
              <a:rPr lang="en-US" b="0" i="0" dirty="0" err="1">
                <a:effectLst/>
                <a:latin typeface="Open Sans" panose="020B0606030504020204" pitchFamily="34" charset="0"/>
              </a:rPr>
              <a:t>Fargate</a:t>
            </a:r>
            <a:r>
              <a:rPr lang="en-US" b="0" i="0" dirty="0">
                <a:effectLst/>
                <a:latin typeface="Open Sans" panose="020B0606030504020204" pitchFamily="34" charset="0"/>
              </a:rPr>
              <a:t> spot.</a:t>
            </a:r>
          </a:p>
          <a:p>
            <a:pPr algn="l"/>
            <a:r>
              <a:rPr lang="en-US" b="0" i="0" dirty="0">
                <a:effectLst/>
                <a:latin typeface="Open Sans" panose="020B0606030504020204" pitchFamily="34" charset="0"/>
              </a:rPr>
              <a:t>This allows you to increase the quality of your service as it scales up, but at a discounted rate by launching three fourths of the additional capacity using AWS </a:t>
            </a:r>
            <a:r>
              <a:rPr lang="en-US" b="0" i="0" dirty="0" err="1">
                <a:effectLst/>
                <a:latin typeface="Open Sans" panose="020B0606030504020204" pitchFamily="34" charset="0"/>
              </a:rPr>
              <a:t>Fargate</a:t>
            </a:r>
            <a:r>
              <a:rPr lang="en-US" b="0" i="0" dirty="0">
                <a:effectLst/>
                <a:latin typeface="Open Sans" panose="020B0606030504020204" pitchFamily="34" charset="0"/>
              </a:rPr>
              <a:t> Spot instead of on-demand. As a result you may be able to achieve lower latency and have more workload burst absorption capability at the same cost as using 100% on-demand capacity.</a:t>
            </a:r>
          </a:p>
          <a:p>
            <a:pPr algn="l"/>
            <a:r>
              <a:rPr lang="en-US" b="0" i="0" dirty="0">
                <a:effectLst/>
                <a:latin typeface="Open Sans" panose="020B0606030504020204" pitchFamily="34" charset="0"/>
              </a:rPr>
              <a:t>If you’d like to experiment with capacity providers check out the </a:t>
            </a:r>
            <a:r>
              <a:rPr lang="en-US" b="0" i="0" u="sng" dirty="0">
                <a:effectLst/>
                <a:latin typeface="Open Sans" panose="020B0606030504020204" pitchFamily="34" charset="0"/>
                <a:hlinkClick r:id="rId3"/>
              </a:rPr>
              <a:t>ECS on EC2 capacity providers CloudFormation pattern</a:t>
            </a:r>
            <a:r>
              <a:rPr lang="en-US" b="0" i="0" dirty="0">
                <a:effectLst/>
                <a:latin typeface="Open Sans" panose="020B0606030504020204" pitchFamily="34" charset="0"/>
              </a:rPr>
              <a:t>.</a:t>
            </a:r>
          </a:p>
        </p:txBody>
      </p:sp>
      <p:sp>
        <p:nvSpPr>
          <p:cNvPr id="4" name="Slide Number Placeholder 3"/>
          <p:cNvSpPr>
            <a:spLocks noGrp="1"/>
          </p:cNvSpPr>
          <p:nvPr>
            <p:ph type="sldNum" sz="quarter" idx="5"/>
          </p:nvPr>
        </p:nvSpPr>
        <p:spPr/>
        <p:txBody>
          <a:bodyPr/>
          <a:lstStyle/>
          <a:p>
            <a:fld id="{69C3F2ED-74C5-7D4F-8560-0CC253E9A436}" type="slidenum">
              <a:rPr lang="en-US" smtClean="0"/>
              <a:pPr/>
              <a:t>55</a:t>
            </a:fld>
            <a:endParaRPr lang="en-US" dirty="0"/>
          </a:p>
        </p:txBody>
      </p:sp>
    </p:spTree>
    <p:extLst>
      <p:ext uri="{BB962C8B-B14F-4D97-AF65-F5344CB8AC3E}">
        <p14:creationId xmlns:p14="http://schemas.microsoft.com/office/powerpoint/2010/main" val="27903790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effectLst/>
                <a:latin typeface="Open Sans" panose="020B0606030504020204" pitchFamily="34" charset="0"/>
              </a:rPr>
              <a:t>Scaling container deployments has to start with an application first mindset. We aren’t thinking in VM’s, we are thinking in application containers. VM’s are just generic capacity that comes in later to provide computing horsepower for the containers.</a:t>
            </a:r>
          </a:p>
          <a:p>
            <a:pPr algn="l">
              <a:buFont typeface="+mj-lt"/>
              <a:buAutoNum type="arabicPeriod"/>
            </a:pPr>
            <a:r>
              <a:rPr lang="en-US" b="0" i="0" dirty="0">
                <a:effectLst/>
                <a:latin typeface="Open Sans" panose="020B0606030504020204" pitchFamily="34" charset="0"/>
              </a:rPr>
              <a:t>Use load tests to define the right performance envelope for your service’s application container.</a:t>
            </a:r>
          </a:p>
          <a:p>
            <a:pPr algn="l">
              <a:buFont typeface="+mj-lt"/>
              <a:buAutoNum type="arabicPeriod"/>
            </a:pPr>
            <a:r>
              <a:rPr lang="en-US" b="0" i="0" dirty="0">
                <a:effectLst/>
                <a:latin typeface="Open Sans" panose="020B0606030504020204" pitchFamily="34" charset="0"/>
              </a:rPr>
              <a:t>Performance envelope tuning is not a one-time thing. Plan to keep the performance envelope updated as you add new features, optimize existing code paths, and as you upgrade the compute infrastructure that you have underneath your containers.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57</a:t>
            </a:fld>
            <a:endParaRPr lang="en-US" dirty="0"/>
          </a:p>
        </p:txBody>
      </p:sp>
    </p:spTree>
    <p:extLst>
      <p:ext uri="{BB962C8B-B14F-4D97-AF65-F5344CB8AC3E}">
        <p14:creationId xmlns:p14="http://schemas.microsoft.com/office/powerpoint/2010/main" val="23017785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startAt="4"/>
            </a:pPr>
            <a:r>
              <a:rPr lang="en-US" b="0" i="0" dirty="0">
                <a:effectLst/>
                <a:latin typeface="Open Sans" panose="020B0606030504020204" pitchFamily="34" charset="0"/>
              </a:rPr>
              <a:t>Base your horizontal scaling on the aggregate resource metric that your application runs out of first when you’re load testing. Your goal is to create a “sawtooth pattern” that keeps that resource utilization metric within reasonable bounds.</a:t>
            </a:r>
          </a:p>
          <a:p>
            <a:pPr algn="l">
              <a:buFont typeface="+mj-lt"/>
              <a:buAutoNum type="arabicPeriod" startAt="4"/>
            </a:pPr>
            <a:r>
              <a:rPr lang="en-US" b="0" i="0" dirty="0">
                <a:effectLst/>
                <a:latin typeface="Open Sans" panose="020B0606030504020204" pitchFamily="34" charset="0"/>
              </a:rPr>
              <a:t>When it comes to the underlying VM capacity to actually horizontally scale onto, default to thinking about using AWS </a:t>
            </a:r>
            <a:r>
              <a:rPr lang="en-US" b="0" i="0" dirty="0" err="1">
                <a:effectLst/>
                <a:latin typeface="Open Sans" panose="020B0606030504020204" pitchFamily="34" charset="0"/>
              </a:rPr>
              <a:t>Fargate</a:t>
            </a:r>
            <a:r>
              <a:rPr lang="en-US" b="0" i="0" dirty="0">
                <a:effectLst/>
                <a:latin typeface="Open Sans" panose="020B0606030504020204" pitchFamily="34" charset="0"/>
              </a:rPr>
              <a:t> first if you want easy, worry free capacity.</a:t>
            </a:r>
          </a:p>
          <a:p>
            <a:pPr algn="l">
              <a:buFont typeface="+mj-lt"/>
              <a:buAutoNum type="arabicPeriod" startAt="4"/>
            </a:pPr>
            <a:r>
              <a:rPr lang="en-US" b="0" i="0" dirty="0">
                <a:effectLst/>
                <a:latin typeface="Open Sans" panose="020B0606030504020204" pitchFamily="34" charset="0"/>
              </a:rPr>
              <a:t>If you do want to manage EC2 capacity, then EC2 capacity providers are there to save the day and help you launch the correct number of EC2 instances as capacity to run your containers across.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58</a:t>
            </a:fld>
            <a:endParaRPr lang="en-US" dirty="0"/>
          </a:p>
        </p:txBody>
      </p:sp>
    </p:spTree>
    <p:extLst>
      <p:ext uri="{BB962C8B-B14F-4D97-AF65-F5344CB8AC3E}">
        <p14:creationId xmlns:p14="http://schemas.microsoft.com/office/powerpoint/2010/main" val="146081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br>
              <a:rPr lang="en-US" dirty="0"/>
            </a:br>
            <a:br>
              <a:rPr lang="en-US" dirty="0"/>
            </a:br>
            <a:r>
              <a:rPr lang="en-US" dirty="0"/>
              <a:t>https://</a:t>
            </a:r>
            <a:r>
              <a:rPr lang="en-US" dirty="0" err="1"/>
              <a:t>containersonaws.com</a:t>
            </a:r>
            <a:r>
              <a:rPr lang="en-US" dirty="0"/>
              <a:t>/presentations/amazon-</a:t>
            </a:r>
            <a:r>
              <a:rPr lang="en-US" dirty="0" err="1"/>
              <a:t>ecs</a:t>
            </a:r>
            <a:r>
              <a:rPr lang="en-US" dirty="0"/>
              <a:t>-scaling-best-practices/</a:t>
            </a:r>
          </a:p>
        </p:txBody>
      </p:sp>
      <p:sp>
        <p:nvSpPr>
          <p:cNvPr id="4" name="Slide Number Placeholder 3"/>
          <p:cNvSpPr>
            <a:spLocks noGrp="1"/>
          </p:cNvSpPr>
          <p:nvPr>
            <p:ph type="sldNum" sz="quarter" idx="5"/>
          </p:nvPr>
        </p:nvSpPr>
        <p:spPr/>
        <p:txBody>
          <a:bodyPr/>
          <a:lstStyle/>
          <a:p>
            <a:fld id="{69C3F2ED-74C5-7D4F-8560-0CC253E9A436}" type="slidenum">
              <a:rPr lang="en-US" smtClean="0"/>
              <a:pPr/>
              <a:t>59</a:t>
            </a:fld>
            <a:endParaRPr lang="en-US" dirty="0"/>
          </a:p>
        </p:txBody>
      </p:sp>
    </p:spTree>
    <p:extLst>
      <p:ext uri="{BB962C8B-B14F-4D97-AF65-F5344CB8AC3E}">
        <p14:creationId xmlns:p14="http://schemas.microsoft.com/office/powerpoint/2010/main" val="2329290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_TwoSpeakers">
    <p:spTree>
      <p:nvGrpSpPr>
        <p:cNvPr id="1" name=""/>
        <p:cNvGrpSpPr/>
        <p:nvPr/>
      </p:nvGrpSpPr>
      <p:grpSpPr>
        <a:xfrm>
          <a:off x="0" y="0"/>
          <a:ext cx="0" cy="0"/>
          <a:chOff x="0" y="0"/>
          <a:chExt cx="0" cy="0"/>
        </a:xfrm>
      </p:grpSpPr>
      <p:pic>
        <p:nvPicPr>
          <p:cNvPr id="3" name="Picture 2" descr="A picture containing circuit&#10;&#10;Description automatically generated">
            <a:extLst>
              <a:ext uri="{FF2B5EF4-FFF2-40B4-BE49-F238E27FC236}">
                <a16:creationId xmlns:a16="http://schemas.microsoft.com/office/drawing/2014/main" id="{EB79ABD2-77EF-0C4F-B055-29A37E0C20F7}"/>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6" name="Text Placeholder 11"/>
          <p:cNvSpPr>
            <a:spLocks noGrp="1"/>
          </p:cNvSpPr>
          <p:nvPr>
            <p:ph type="body" sz="quarter" idx="10" hasCustomPrompt="1"/>
          </p:nvPr>
        </p:nvSpPr>
        <p:spPr>
          <a:xfrm>
            <a:off x="548640" y="5950356"/>
            <a:ext cx="5892800" cy="996597"/>
          </a:xfrm>
          <a:prstGeom prst="rect">
            <a:avLst/>
          </a:prstGeom>
        </p:spPr>
        <p:txBody>
          <a:bodyPr>
            <a:normAutofit/>
          </a:bodyPr>
          <a:lstStyle>
            <a:lvl1pPr marL="0" indent="0" algn="l">
              <a:buNone/>
              <a:defRPr sz="2600" baseline="0"/>
            </a:lvl1pPr>
          </a:lstStyle>
          <a:p>
            <a:pPr lvl="0"/>
            <a:r>
              <a:rPr lang="en-US" dirty="0"/>
              <a:t>Click to edit presenter, team</a:t>
            </a:r>
          </a:p>
          <a:p>
            <a:pPr lvl="0"/>
            <a:r>
              <a:rPr lang="en-US" dirty="0"/>
              <a:t>Click to edit date, location</a:t>
            </a:r>
          </a:p>
        </p:txBody>
      </p:sp>
      <p:sp>
        <p:nvSpPr>
          <p:cNvPr id="10" name="Text Placeholder 8"/>
          <p:cNvSpPr>
            <a:spLocks noGrp="1"/>
          </p:cNvSpPr>
          <p:nvPr>
            <p:ph type="body" sz="quarter" idx="12" hasCustomPrompt="1"/>
          </p:nvPr>
        </p:nvSpPr>
        <p:spPr>
          <a:xfrm>
            <a:off x="548640" y="3053166"/>
            <a:ext cx="11719981" cy="1191259"/>
          </a:xfrm>
          <a:prstGeom prst="rect">
            <a:avLst/>
          </a:prstGeom>
        </p:spPr>
        <p:txBody>
          <a:bodyPr>
            <a:noAutofit/>
          </a:bodyPr>
          <a:lstStyle>
            <a:lvl1pPr marL="0" indent="0" algn="l">
              <a:buNone/>
              <a:defRPr sz="6400" b="1" i="0" baseline="0">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Click to edit title</a:t>
            </a:r>
          </a:p>
        </p:txBody>
      </p:sp>
      <p:sp>
        <p:nvSpPr>
          <p:cNvPr id="12" name="Text Placeholder 11"/>
          <p:cNvSpPr>
            <a:spLocks noGrp="1"/>
          </p:cNvSpPr>
          <p:nvPr>
            <p:ph type="body" sz="quarter" idx="13" hasCustomPrompt="1"/>
          </p:nvPr>
        </p:nvSpPr>
        <p:spPr>
          <a:xfrm>
            <a:off x="548640" y="4253721"/>
            <a:ext cx="9666531" cy="1231243"/>
          </a:xfrm>
          <a:prstGeom prst="rect">
            <a:avLst/>
          </a:prstGeom>
        </p:spPr>
        <p:txBody>
          <a:bodyPr/>
          <a:lstStyle>
            <a:lvl1pPr marL="0" indent="0" algn="l">
              <a:buNone/>
              <a:defRPr sz="2900"/>
            </a:lvl1pPr>
          </a:lstStyle>
          <a:p>
            <a:pPr lvl="0"/>
            <a:r>
              <a:rPr lang="en-US" dirty="0"/>
              <a:t>Click to edit subtitle</a:t>
            </a:r>
          </a:p>
        </p:txBody>
      </p:sp>
      <p:pic>
        <p:nvPicPr>
          <p:cNvPr id="9" name="Picture 8"/>
          <p:cNvPicPr>
            <a:picLocks noChangeAspect="1"/>
          </p:cNvPicPr>
          <p:nvPr userDrawn="1"/>
        </p:nvPicPr>
        <p:blipFill>
          <a:blip r:embed="rId3"/>
          <a:srcRect/>
          <a:stretch/>
        </p:blipFill>
        <p:spPr>
          <a:xfrm>
            <a:off x="548820" y="731520"/>
            <a:ext cx="1356939" cy="811459"/>
          </a:xfrm>
          <a:prstGeom prst="rect">
            <a:avLst/>
          </a:prstGeom>
        </p:spPr>
      </p:pic>
      <p:sp>
        <p:nvSpPr>
          <p:cNvPr id="7" name="TextBox 6">
            <a:extLst>
              <a:ext uri="{FF2B5EF4-FFF2-40B4-BE49-F238E27FC236}">
                <a16:creationId xmlns:a16="http://schemas.microsoft.com/office/drawing/2014/main" id="{8FA84D03-8133-8347-8776-300EBD9F8B8C}"/>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 </a:t>
            </a:r>
          </a:p>
        </p:txBody>
      </p:sp>
      <p:sp>
        <p:nvSpPr>
          <p:cNvPr id="4" name="Content Placeholder 3">
            <a:extLst>
              <a:ext uri="{FF2B5EF4-FFF2-40B4-BE49-F238E27FC236}">
                <a16:creationId xmlns:a16="http://schemas.microsoft.com/office/drawing/2014/main" id="{8DC4DB24-AA3B-7D40-A2CC-0837CCA5ED90}"/>
              </a:ext>
            </a:extLst>
          </p:cNvPr>
          <p:cNvSpPr>
            <a:spLocks noGrp="1"/>
          </p:cNvSpPr>
          <p:nvPr>
            <p:ph sz="quarter" idx="14"/>
          </p:nvPr>
        </p:nvSpPr>
        <p:spPr>
          <a:xfrm>
            <a:off x="839788" y="7683500"/>
            <a:ext cx="914400" cy="91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70408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_of_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0CA0-5CE7-1A4B-ACE6-C7A15B82CC8C}"/>
              </a:ext>
            </a:extLst>
          </p:cNvPr>
          <p:cNvSpPr>
            <a:spLocks noGrp="1"/>
          </p:cNvSpPr>
          <p:nvPr>
            <p:ph type="title"/>
          </p:nvPr>
        </p:nvSpPr>
        <p:spPr>
          <a:xfrm>
            <a:off x="548640" y="183898"/>
            <a:ext cx="13510260" cy="993392"/>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7710D4E-8635-D746-9FE7-1EE20F49E45F}"/>
              </a:ext>
            </a:extLst>
          </p:cNvPr>
          <p:cNvSpPr>
            <a:spLocks noGrp="1"/>
          </p:cNvSpPr>
          <p:nvPr>
            <p:ph type="body" sz="quarter" idx="10"/>
          </p:nvPr>
        </p:nvSpPr>
        <p:spPr>
          <a:xfrm>
            <a:off x="548640" y="1645920"/>
            <a:ext cx="13510260" cy="4686301"/>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348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Slide_and_Subtitle">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686548D8-D9FB-054A-9AD0-44D0696002ED}"/>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spTree>
    <p:extLst>
      <p:ext uri="{BB962C8B-B14F-4D97-AF65-F5344CB8AC3E}">
        <p14:creationId xmlns:p14="http://schemas.microsoft.com/office/powerpoint/2010/main" val="2124837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C21DCCE-A66B-3244-9665-1280DD6FC4DE}"/>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4029020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_Slide">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22E1C8C4-E63C-3F41-ABD7-B5CC6193865A}"/>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303722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_Slide_SquidInk">
    <p:spTree>
      <p:nvGrpSpPr>
        <p:cNvPr id="1" name=""/>
        <p:cNvGrpSpPr/>
        <p:nvPr/>
      </p:nvGrpSpPr>
      <p:grpSpPr>
        <a:xfrm>
          <a:off x="0" y="0"/>
          <a:ext cx="0" cy="0"/>
          <a:chOff x="0" y="0"/>
          <a:chExt cx="0" cy="0"/>
        </a:xfrm>
      </p:grpSpPr>
      <p:pic>
        <p:nvPicPr>
          <p:cNvPr id="6" name="Picture 5" descr="A picture containing clock&#10;&#10;Description automatically generated">
            <a:extLst>
              <a:ext uri="{FF2B5EF4-FFF2-40B4-BE49-F238E27FC236}">
                <a16:creationId xmlns:a16="http://schemas.microsoft.com/office/drawing/2014/main" id="{8600DD44-FCC7-ED47-B3B5-752A82670092}"/>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Tree>
    <p:extLst>
      <p:ext uri="{BB962C8B-B14F-4D97-AF65-F5344CB8AC3E}">
        <p14:creationId xmlns:p14="http://schemas.microsoft.com/office/powerpoint/2010/main" val="46358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_Bulleted_List">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1460" cy="873186"/>
          </a:xfrm>
        </p:spPr>
        <p:txBody>
          <a:bodyPr/>
          <a:lstStyle/>
          <a:p>
            <a:r>
              <a:rPr lang="en-US" dirty="0"/>
              <a:t>Click to edit Master title style</a:t>
            </a:r>
          </a:p>
        </p:txBody>
      </p:sp>
      <p:sp>
        <p:nvSpPr>
          <p:cNvPr id="3" name="Content Placeholder 2"/>
          <p:cNvSpPr>
            <a:spLocks noGrp="1"/>
          </p:cNvSpPr>
          <p:nvPr>
            <p:ph sz="half" idx="1"/>
          </p:nvPr>
        </p:nvSpPr>
        <p:spPr>
          <a:xfrm>
            <a:off x="548640" y="1645920"/>
            <a:ext cx="13510260" cy="5431155"/>
          </a:xfrm>
          <a:prstGeom prst="rect">
            <a:avLst/>
          </a:prstGeom>
        </p:spPr>
        <p:txBody>
          <a:bodyPr>
            <a:normAutofit/>
          </a:bodyPr>
          <a:lstStyle>
            <a:lvl1pPr>
              <a:defRPr sz="3200"/>
            </a:lvl1pPr>
            <a:lvl2pPr>
              <a:defRPr sz="2900"/>
            </a:lvl2pPr>
            <a:lvl3pPr>
              <a:defRPr sz="2600"/>
            </a:lvl3pPr>
            <a:lvl4pPr marL="2194560" indent="0">
              <a:buNone/>
              <a:defRPr sz="2600"/>
            </a:lvl4pPr>
            <a:lvl5pPr>
              <a:defRPr sz="2560"/>
            </a:lvl5pPr>
            <a:lvl6pPr>
              <a:defRPr sz="2880"/>
            </a:lvl6pPr>
            <a:lvl7pPr>
              <a:defRPr sz="2880"/>
            </a:lvl7pPr>
            <a:lvl8pPr>
              <a:defRPr sz="2880"/>
            </a:lvl8pPr>
            <a:lvl9pPr>
              <a:defRPr sz="288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2639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_Bulleted_Sections">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normAutofit/>
          </a:bodyPr>
          <a:lstStyle>
            <a:lvl1pPr>
              <a:defRPr sz="38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E6C5D45-2516-944B-852E-9416AD28710B}"/>
              </a:ext>
            </a:extLst>
          </p:cNvPr>
          <p:cNvSpPr>
            <a:spLocks noGrp="1"/>
          </p:cNvSpPr>
          <p:nvPr>
            <p:ph type="body" sz="quarter" idx="10"/>
          </p:nvPr>
        </p:nvSpPr>
        <p:spPr>
          <a:xfrm>
            <a:off x="548639" y="1645920"/>
            <a:ext cx="6400800" cy="5089616"/>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4">
            <a:extLst>
              <a:ext uri="{FF2B5EF4-FFF2-40B4-BE49-F238E27FC236}">
                <a16:creationId xmlns:a16="http://schemas.microsoft.com/office/drawing/2014/main" id="{0680DD99-A52C-8C44-9396-106AF36BB473}"/>
              </a:ext>
            </a:extLst>
          </p:cNvPr>
          <p:cNvSpPr>
            <a:spLocks noGrp="1"/>
          </p:cNvSpPr>
          <p:nvPr>
            <p:ph type="body" sz="quarter" idx="11"/>
          </p:nvPr>
        </p:nvSpPr>
        <p:spPr>
          <a:xfrm>
            <a:off x="7658100" y="1645920"/>
            <a:ext cx="6400800" cy="5089616"/>
          </a:xfrm>
          <a:prstGeom prst="rect">
            <a:avLst/>
          </a:prstGeom>
        </p:spPr>
        <p:txBody>
          <a:bodyPr/>
          <a:lstStyle>
            <a:lvl5pPr>
              <a:defRPr sz="1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3519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and_Image">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8" name="Picture Placeholder 7">
            <a:extLst>
              <a:ext uri="{FF2B5EF4-FFF2-40B4-BE49-F238E27FC236}">
                <a16:creationId xmlns:a16="http://schemas.microsoft.com/office/drawing/2014/main" id="{758B8829-AB11-E54F-AFFF-11D6AD397DEB}"/>
              </a:ext>
            </a:extLst>
          </p:cNvPr>
          <p:cNvSpPr>
            <a:spLocks noGrp="1"/>
          </p:cNvSpPr>
          <p:nvPr>
            <p:ph type="pic" sz="quarter" idx="11"/>
          </p:nvPr>
        </p:nvSpPr>
        <p:spPr>
          <a:xfrm>
            <a:off x="7658100" y="1645920"/>
            <a:ext cx="6400800" cy="5088346"/>
          </a:xfrm>
          <a:prstGeom prst="rect">
            <a:avLst/>
          </a:prstGeom>
        </p:spPr>
        <p:txBody>
          <a:bodyPr/>
          <a:lstStyle/>
          <a:p>
            <a:endParaRPr lang="en-US"/>
          </a:p>
        </p:txBody>
      </p:sp>
      <p:sp>
        <p:nvSpPr>
          <p:cNvPr id="10" name="Text Placeholder 9">
            <a:extLst>
              <a:ext uri="{FF2B5EF4-FFF2-40B4-BE49-F238E27FC236}">
                <a16:creationId xmlns:a16="http://schemas.microsoft.com/office/drawing/2014/main" id="{3305C376-814F-9B49-99E8-6F17D4026FAD}"/>
              </a:ext>
            </a:extLst>
          </p:cNvPr>
          <p:cNvSpPr>
            <a:spLocks noGrp="1"/>
          </p:cNvSpPr>
          <p:nvPr>
            <p:ph type="body" sz="quarter" idx="12" hasCustomPrompt="1"/>
          </p:nvPr>
        </p:nvSpPr>
        <p:spPr>
          <a:xfrm>
            <a:off x="548639" y="1645920"/>
            <a:ext cx="6400800" cy="5087619"/>
          </a:xfrm>
          <a:prstGeom prst="rect">
            <a:avLst/>
          </a:prstGeom>
        </p:spPr>
        <p:txBody>
          <a:bodyPr/>
          <a:lstStyle>
            <a:lvl1pPr marL="0" marR="0" indent="0" algn="l" defTabSz="731520" rtl="0" eaLnBrk="1" fontAlgn="auto" latinLnBrk="0" hangingPunct="1">
              <a:lnSpc>
                <a:spcPct val="100000"/>
              </a:lnSpc>
              <a:spcBef>
                <a:spcPct val="20000"/>
              </a:spcBef>
              <a:spcAft>
                <a:spcPts val="0"/>
              </a:spcAft>
              <a:buClrTx/>
              <a:buSzTx/>
              <a:buFontTx/>
              <a:buNone/>
              <a:tabLst/>
              <a:defRPr sz="1900" b="1">
                <a:latin typeface="+mn-lt"/>
              </a:defRPr>
            </a:lvl1pPr>
          </a:lstStyle>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a:p>
            <a:pPr marL="0" marR="0" lvl="0" indent="0" algn="l" defTabSz="731520" rtl="0" eaLnBrk="1" fontAlgn="auto" latinLnBrk="0" hangingPunct="1">
              <a:lnSpc>
                <a:spcPct val="100000"/>
              </a:lnSpc>
              <a:spcBef>
                <a:spcPct val="20000"/>
              </a:spcBef>
              <a:spcAft>
                <a:spcPts val="0"/>
              </a:spcAft>
              <a:buClrTx/>
              <a:buSzTx/>
              <a:buFontTx/>
              <a:buNone/>
              <a:tabLst/>
              <a:defRPr/>
            </a:pPr>
            <a:r>
              <a:rPr kumimoji="0" lang="en-US" sz="1920" b="1"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Lorem ipsum dolor sit </a:t>
            </a:r>
            <a:r>
              <a:rPr kumimoji="0" lang="en-US" sz="1920" b="1" i="0" u="none" strike="noStrike" kern="1200" cap="none" spc="0" normalizeH="0" baseline="0" noProof="0" dirty="0" err="1">
                <a:ln>
                  <a:noFill/>
                </a:ln>
                <a:solidFill>
                  <a:srgbClr val="FFFFFF"/>
                </a:solidFill>
                <a:effectLst/>
                <a:uLnTx/>
                <a:uFillTx/>
                <a:latin typeface="Amazon Ember Regular" charset="0"/>
                <a:ea typeface="+mn-ea"/>
                <a:cs typeface="Amazon Ember Regular" charset="0"/>
              </a:rPr>
              <a:t>amet</a:t>
            </a:r>
            <a:r>
              <a:rPr kumimoji="0" lang="en-US" sz="1920" b="0" i="0" u="none" strike="noStrike" kern="1200" cap="none" spc="0" normalizeH="0" baseline="0" noProof="0" dirty="0">
                <a:ln>
                  <a:noFill/>
                </a:ln>
                <a:solidFill>
                  <a:srgbClr val="FFFFFF"/>
                </a:solidFill>
                <a:effectLst/>
                <a:uLnTx/>
                <a:uFillTx/>
                <a:latin typeface="Amazon Ember Regular" charset="0"/>
                <a:ea typeface="+mn-ea"/>
                <a:cs typeface="Amazon Ember Regular"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consectetuer</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adipiscing</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elit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sed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diam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nonummy</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nibh</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euismod</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tincidunt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ut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laoreet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dolore magna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aliquam</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erat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r>
              <a:rPr kumimoji="0" lang="en-US" sz="1920" b="0" i="0" u="none" strike="noStrike" kern="1200" cap="none" spc="0" normalizeH="0" baseline="0" noProof="0" dirty="0" err="1">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volutpat</a:t>
            </a:r>
            <a:r>
              <a:rPr kumimoji="0" lang="en-US" sz="1920" b="0" i="0" u="none" strike="noStrike" kern="1200" cap="none" spc="0" normalizeH="0" baseline="0" noProof="0" dirty="0">
                <a:ln>
                  <a:noFill/>
                </a:ln>
                <a:solidFill>
                  <a:srgbClr val="FFFFFF"/>
                </a:solidFill>
                <a:effectLst/>
                <a:uLnTx/>
                <a:uFillTx/>
                <a:latin typeface="Amazon Ember Light" panose="020B0403020204020204" pitchFamily="34" charset="0"/>
                <a:ea typeface="Amazon Ember Light" panose="020B0403020204020204" pitchFamily="34" charset="0"/>
                <a:cs typeface="Amazon Ember Light" panose="020B0403020204020204" pitchFamily="34" charset="0"/>
              </a:rPr>
              <a:t>. </a:t>
            </a:r>
          </a:p>
          <a:p>
            <a:pPr marL="0" marR="0" lvl="0" indent="0" algn="l" defTabSz="73152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mazon Ember Regular" charset="0"/>
              <a:ea typeface="+mn-ea"/>
              <a:cs typeface="Amazon Ember Regular" charset="0"/>
            </a:endParaRPr>
          </a:p>
        </p:txBody>
      </p:sp>
    </p:spTree>
    <p:extLst>
      <p:ext uri="{BB962C8B-B14F-4D97-AF65-F5344CB8AC3E}">
        <p14:creationId xmlns:p14="http://schemas.microsoft.com/office/powerpoint/2010/main" val="184175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Collage">
    <p:spTree>
      <p:nvGrpSpPr>
        <p:cNvPr id="1" name=""/>
        <p:cNvGrpSpPr/>
        <p:nvPr/>
      </p:nvGrpSpPr>
      <p:grpSpPr>
        <a:xfrm>
          <a:off x="0" y="0"/>
          <a:ext cx="0" cy="0"/>
          <a:chOff x="0" y="0"/>
          <a:chExt cx="0" cy="0"/>
        </a:xfrm>
      </p:grpSpPr>
      <p:sp>
        <p:nvSpPr>
          <p:cNvPr id="11"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39" y="1645920"/>
            <a:ext cx="4572000" cy="5028635"/>
          </a:xfrm>
          <a:prstGeom prst="rect">
            <a:avLst/>
          </a:prstGeom>
        </p:spPr>
        <p:txBody>
          <a:bodyPr/>
          <a:lstStyle/>
          <a:p>
            <a:endParaRPr lang="en-US" dirty="0"/>
          </a:p>
        </p:txBody>
      </p:sp>
      <p:sp>
        <p:nvSpPr>
          <p:cNvPr id="9" name="Picture Placeholder 4">
            <a:extLst>
              <a:ext uri="{FF2B5EF4-FFF2-40B4-BE49-F238E27FC236}">
                <a16:creationId xmlns:a16="http://schemas.microsoft.com/office/drawing/2014/main" id="{D5A50D07-5C25-B541-89CC-C515FB54B1B4}"/>
              </a:ext>
            </a:extLst>
          </p:cNvPr>
          <p:cNvSpPr>
            <a:spLocks noGrp="1"/>
          </p:cNvSpPr>
          <p:nvPr>
            <p:ph type="pic" sz="quarter" idx="11"/>
          </p:nvPr>
        </p:nvSpPr>
        <p:spPr>
          <a:xfrm>
            <a:off x="9509760" y="1645920"/>
            <a:ext cx="4572000" cy="5028635"/>
          </a:xfrm>
          <a:prstGeom prst="rect">
            <a:avLst/>
          </a:prstGeom>
        </p:spPr>
        <p:txBody>
          <a:bodyPr/>
          <a:lstStyle/>
          <a:p>
            <a:endParaRPr lang="en-US"/>
          </a:p>
        </p:txBody>
      </p:sp>
      <p:sp>
        <p:nvSpPr>
          <p:cNvPr id="10" name="Picture Placeholder 4">
            <a:extLst>
              <a:ext uri="{FF2B5EF4-FFF2-40B4-BE49-F238E27FC236}">
                <a16:creationId xmlns:a16="http://schemas.microsoft.com/office/drawing/2014/main" id="{0FF44110-D1F4-664B-9593-798283322862}"/>
              </a:ext>
            </a:extLst>
          </p:cNvPr>
          <p:cNvSpPr>
            <a:spLocks noGrp="1"/>
          </p:cNvSpPr>
          <p:nvPr>
            <p:ph type="pic" sz="quarter" idx="12"/>
          </p:nvPr>
        </p:nvSpPr>
        <p:spPr>
          <a:xfrm>
            <a:off x="5486400" y="1645920"/>
            <a:ext cx="3657600" cy="2686296"/>
          </a:xfrm>
          <a:prstGeom prst="rect">
            <a:avLst/>
          </a:prstGeom>
        </p:spPr>
        <p:txBody>
          <a:bodyPr/>
          <a:lstStyle/>
          <a:p>
            <a:endParaRPr lang="en-US"/>
          </a:p>
        </p:txBody>
      </p:sp>
      <p:sp>
        <p:nvSpPr>
          <p:cNvPr id="12" name="Picture Placeholder 4">
            <a:extLst>
              <a:ext uri="{FF2B5EF4-FFF2-40B4-BE49-F238E27FC236}">
                <a16:creationId xmlns:a16="http://schemas.microsoft.com/office/drawing/2014/main" id="{886DFCC3-A169-A648-A099-3583B633E69B}"/>
              </a:ext>
            </a:extLst>
          </p:cNvPr>
          <p:cNvSpPr>
            <a:spLocks noGrp="1"/>
          </p:cNvSpPr>
          <p:nvPr>
            <p:ph type="pic" sz="quarter" idx="13"/>
          </p:nvPr>
        </p:nvSpPr>
        <p:spPr>
          <a:xfrm>
            <a:off x="5486400" y="4767345"/>
            <a:ext cx="3657600" cy="1892899"/>
          </a:xfrm>
          <a:prstGeom prst="rect">
            <a:avLst/>
          </a:prstGeom>
        </p:spPr>
        <p:txBody>
          <a:bodyPr/>
          <a:lstStyle/>
          <a:p>
            <a:endParaRPr lang="en-US"/>
          </a:p>
        </p:txBody>
      </p:sp>
    </p:spTree>
    <p:extLst>
      <p:ext uri="{BB962C8B-B14F-4D97-AF65-F5344CB8AC3E}">
        <p14:creationId xmlns:p14="http://schemas.microsoft.com/office/powerpoint/2010/main" val="290128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_Image">
    <p:spTree>
      <p:nvGrpSpPr>
        <p:cNvPr id="1" name=""/>
        <p:cNvGrpSpPr/>
        <p:nvPr/>
      </p:nvGrpSpPr>
      <p:grpSpPr>
        <a:xfrm>
          <a:off x="0" y="0"/>
          <a:ext cx="0" cy="0"/>
          <a:chOff x="0" y="0"/>
          <a:chExt cx="0" cy="0"/>
        </a:xfrm>
      </p:grpSpPr>
      <p:sp>
        <p:nvSpPr>
          <p:cNvPr id="11" name="Title 1"/>
          <p:cNvSpPr>
            <a:spLocks noGrp="1"/>
          </p:cNvSpPr>
          <p:nvPr>
            <p:ph type="title"/>
          </p:nvPr>
        </p:nvSpPr>
        <p:spPr>
          <a:xfrm>
            <a:off x="538862" y="183898"/>
            <a:ext cx="13520037" cy="873186"/>
          </a:xfrm>
        </p:spPr>
        <p:txBody>
          <a:bodyPr>
            <a:normAutofit/>
          </a:bodyPr>
          <a:lstStyle>
            <a:lvl1pPr>
              <a:defRPr sz="3800">
                <a:solidFill>
                  <a:schemeClr val="tx1"/>
                </a:solidFill>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40" y="1645920"/>
            <a:ext cx="8330183" cy="5028635"/>
          </a:xfrm>
          <a:prstGeom prst="rect">
            <a:avLst/>
          </a:prstGeom>
        </p:spPr>
        <p:txBody>
          <a:bodyPr/>
          <a:lstStyle/>
          <a:p>
            <a:endParaRPr lang="en-US" dirty="0"/>
          </a:p>
        </p:txBody>
      </p:sp>
      <p:sp>
        <p:nvSpPr>
          <p:cNvPr id="9" name="Picture Placeholder 4">
            <a:extLst>
              <a:ext uri="{FF2B5EF4-FFF2-40B4-BE49-F238E27FC236}">
                <a16:creationId xmlns:a16="http://schemas.microsoft.com/office/drawing/2014/main" id="{D5A50D07-5C25-B541-89CC-C515FB54B1B4}"/>
              </a:ext>
            </a:extLst>
          </p:cNvPr>
          <p:cNvSpPr>
            <a:spLocks noGrp="1"/>
          </p:cNvSpPr>
          <p:nvPr>
            <p:ph type="pic" sz="quarter" idx="11"/>
          </p:nvPr>
        </p:nvSpPr>
        <p:spPr>
          <a:xfrm>
            <a:off x="9326880" y="1645920"/>
            <a:ext cx="4754880" cy="5028635"/>
          </a:xfrm>
          <a:prstGeom prst="rect">
            <a:avLst/>
          </a:prstGeom>
        </p:spPr>
        <p:txBody>
          <a:bodyPr/>
          <a:lstStyle/>
          <a:p>
            <a:endParaRPr lang="en-US"/>
          </a:p>
        </p:txBody>
      </p:sp>
    </p:spTree>
    <p:extLst>
      <p:ext uri="{BB962C8B-B14F-4D97-AF65-F5344CB8AC3E}">
        <p14:creationId xmlns:p14="http://schemas.microsoft.com/office/powerpoint/2010/main" val="45102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_Image_Center">
    <p:spTree>
      <p:nvGrpSpPr>
        <p:cNvPr id="1" name=""/>
        <p:cNvGrpSpPr/>
        <p:nvPr/>
      </p:nvGrpSpPr>
      <p:grpSpPr>
        <a:xfrm>
          <a:off x="0" y="0"/>
          <a:ext cx="0" cy="0"/>
          <a:chOff x="0" y="0"/>
          <a:chExt cx="0" cy="0"/>
        </a:xfrm>
      </p:grpSpPr>
      <p:sp>
        <p:nvSpPr>
          <p:cNvPr id="11" name="Title 1"/>
          <p:cNvSpPr>
            <a:spLocks noGrp="1"/>
          </p:cNvSpPr>
          <p:nvPr>
            <p:ph type="title"/>
          </p:nvPr>
        </p:nvSpPr>
        <p:spPr>
          <a:xfrm>
            <a:off x="548640" y="183898"/>
            <a:ext cx="13510260" cy="873186"/>
          </a:xfrm>
        </p:spPr>
        <p:txBody>
          <a:bodyPr>
            <a:normAutofit/>
          </a:bodyPr>
          <a:lstStyle>
            <a:lvl1pPr>
              <a:defRPr sz="3800"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548640" y="1645920"/>
            <a:ext cx="13514832" cy="5338152"/>
          </a:xfrm>
          <a:prstGeom prst="rect">
            <a:avLst/>
          </a:prstGeom>
        </p:spPr>
        <p:txBody>
          <a:bodyPr/>
          <a:lstStyle/>
          <a:p>
            <a:endParaRPr lang="en-US"/>
          </a:p>
        </p:txBody>
      </p:sp>
    </p:spTree>
    <p:extLst>
      <p:ext uri="{BB962C8B-B14F-4D97-AF65-F5344CB8AC3E}">
        <p14:creationId xmlns:p14="http://schemas.microsoft.com/office/powerpoint/2010/main" val="3345301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_Bleed_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78145AC-79A9-834A-BE03-ED99E1BFF7AC}"/>
              </a:ext>
            </a:extLst>
          </p:cNvPr>
          <p:cNvSpPr>
            <a:spLocks noGrp="1"/>
          </p:cNvSpPr>
          <p:nvPr>
            <p:ph type="pic" sz="quarter" idx="10"/>
          </p:nvPr>
        </p:nvSpPr>
        <p:spPr>
          <a:xfrm>
            <a:off x="0" y="1"/>
            <a:ext cx="14630400" cy="8229598"/>
          </a:xfrm>
          <a:prstGeom prst="rect">
            <a:avLst/>
          </a:prstGeom>
        </p:spPr>
        <p:txBody>
          <a:bodyPr/>
          <a:lstStyle/>
          <a:p>
            <a:endParaRPr lang="en-US" dirty="0"/>
          </a:p>
        </p:txBody>
      </p:sp>
      <p:sp>
        <p:nvSpPr>
          <p:cNvPr id="11" name="Title 1"/>
          <p:cNvSpPr>
            <a:spLocks noGrp="1"/>
          </p:cNvSpPr>
          <p:nvPr>
            <p:ph type="title"/>
          </p:nvPr>
        </p:nvSpPr>
        <p:spPr>
          <a:xfrm>
            <a:off x="548640" y="183898"/>
            <a:ext cx="13510260" cy="873186"/>
          </a:xfrm>
        </p:spPr>
        <p:txBody>
          <a:bodyPr>
            <a:normAutofit/>
          </a:bodyPr>
          <a:lstStyle>
            <a:lvl1pPr>
              <a:defRPr sz="38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243516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Logo_Customer_Wall">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2307"/>
          </a:xfrm>
        </p:spPr>
        <p:txBody>
          <a:bodyPr/>
          <a:lstStyle/>
          <a:p>
            <a:r>
              <a:rPr lang="en-US" dirty="0"/>
              <a:t>Click to edit Master title style</a:t>
            </a:r>
          </a:p>
        </p:txBody>
      </p:sp>
      <p:sp>
        <p:nvSpPr>
          <p:cNvPr id="4" name="Rectangle 3">
            <a:extLst>
              <a:ext uri="{FF2B5EF4-FFF2-40B4-BE49-F238E27FC236}">
                <a16:creationId xmlns:a16="http://schemas.microsoft.com/office/drawing/2014/main" id="{1A65E46D-C0D2-7642-AF47-40070CB7653A}"/>
              </a:ext>
            </a:extLst>
          </p:cNvPr>
          <p:cNvSpPr/>
          <p:nvPr userDrawn="1"/>
        </p:nvSpPr>
        <p:spPr>
          <a:xfrm>
            <a:off x="0" y="1645920"/>
            <a:ext cx="14630400" cy="532964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08" dirty="0"/>
          </a:p>
        </p:txBody>
      </p:sp>
      <p:sp>
        <p:nvSpPr>
          <p:cNvPr id="15" name="Picture Placeholder 2"/>
          <p:cNvSpPr>
            <a:spLocks noGrp="1"/>
          </p:cNvSpPr>
          <p:nvPr>
            <p:ph type="pic" sz="quarter" idx="16"/>
          </p:nvPr>
        </p:nvSpPr>
        <p:spPr>
          <a:xfrm>
            <a:off x="946674" y="2502419"/>
            <a:ext cx="2028989" cy="1518157"/>
          </a:xfrm>
          <a:prstGeom prst="rect">
            <a:avLst/>
          </a:prstGeom>
        </p:spPr>
        <p:txBody>
          <a:bodyPr>
            <a:normAutofit/>
          </a:bodyPr>
          <a:lstStyle>
            <a:lvl1pPr>
              <a:defRPr sz="2240">
                <a:solidFill>
                  <a:schemeClr val="bg1"/>
                </a:solidFill>
              </a:defRPr>
            </a:lvl1pPr>
          </a:lstStyle>
          <a:p>
            <a:r>
              <a:rPr lang="en-US" dirty="0"/>
              <a:t>Drag picture to placeholder or click icon to add</a:t>
            </a:r>
          </a:p>
        </p:txBody>
      </p:sp>
      <p:sp>
        <p:nvSpPr>
          <p:cNvPr id="16" name="Picture Placeholder 2"/>
          <p:cNvSpPr>
            <a:spLocks noGrp="1"/>
          </p:cNvSpPr>
          <p:nvPr>
            <p:ph type="pic" sz="quarter" idx="17"/>
          </p:nvPr>
        </p:nvSpPr>
        <p:spPr>
          <a:xfrm>
            <a:off x="4328298"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7" name="Picture Placeholder 2"/>
          <p:cNvSpPr>
            <a:spLocks noGrp="1"/>
          </p:cNvSpPr>
          <p:nvPr>
            <p:ph type="pic" sz="quarter" idx="18"/>
          </p:nvPr>
        </p:nvSpPr>
        <p:spPr>
          <a:xfrm>
            <a:off x="7709922"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8" name="Picture Placeholder 2"/>
          <p:cNvSpPr>
            <a:spLocks noGrp="1"/>
          </p:cNvSpPr>
          <p:nvPr>
            <p:ph type="pic" sz="quarter" idx="19"/>
          </p:nvPr>
        </p:nvSpPr>
        <p:spPr>
          <a:xfrm>
            <a:off x="11091547" y="2502419"/>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19" name="Picture Placeholder 2">
            <a:extLst>
              <a:ext uri="{FF2B5EF4-FFF2-40B4-BE49-F238E27FC236}">
                <a16:creationId xmlns:a16="http://schemas.microsoft.com/office/drawing/2014/main" id="{F1543634-A736-BA4B-A10A-31EE0B13FC13}"/>
              </a:ext>
            </a:extLst>
          </p:cNvPr>
          <p:cNvSpPr>
            <a:spLocks noGrp="1"/>
          </p:cNvSpPr>
          <p:nvPr>
            <p:ph type="pic" sz="quarter" idx="20"/>
          </p:nvPr>
        </p:nvSpPr>
        <p:spPr>
          <a:xfrm>
            <a:off x="946674"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0" name="Picture Placeholder 2">
            <a:extLst>
              <a:ext uri="{FF2B5EF4-FFF2-40B4-BE49-F238E27FC236}">
                <a16:creationId xmlns:a16="http://schemas.microsoft.com/office/drawing/2014/main" id="{31DBC551-9315-1F45-A672-93EB06007494}"/>
              </a:ext>
            </a:extLst>
          </p:cNvPr>
          <p:cNvSpPr>
            <a:spLocks noGrp="1"/>
          </p:cNvSpPr>
          <p:nvPr>
            <p:ph type="pic" sz="quarter" idx="21"/>
          </p:nvPr>
        </p:nvSpPr>
        <p:spPr>
          <a:xfrm>
            <a:off x="4328298"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1" name="Picture Placeholder 2">
            <a:extLst>
              <a:ext uri="{FF2B5EF4-FFF2-40B4-BE49-F238E27FC236}">
                <a16:creationId xmlns:a16="http://schemas.microsoft.com/office/drawing/2014/main" id="{AB66963A-7841-B341-A47C-7BEFE1F8B8CA}"/>
              </a:ext>
            </a:extLst>
          </p:cNvPr>
          <p:cNvSpPr>
            <a:spLocks noGrp="1"/>
          </p:cNvSpPr>
          <p:nvPr>
            <p:ph type="pic" sz="quarter" idx="22"/>
          </p:nvPr>
        </p:nvSpPr>
        <p:spPr>
          <a:xfrm>
            <a:off x="7709922" y="4696978"/>
            <a:ext cx="2028989" cy="1518157"/>
          </a:xfrm>
          <a:prstGeom prst="rect">
            <a:avLst/>
          </a:prstGeom>
        </p:spPr>
        <p:txBody>
          <a:bodyPr>
            <a:normAutofit/>
          </a:bodyPr>
          <a:lstStyle>
            <a:lvl1pPr>
              <a:defRPr sz="2240">
                <a:solidFill>
                  <a:schemeClr val="bg1"/>
                </a:solidFill>
              </a:defRPr>
            </a:lvl1pPr>
          </a:lstStyle>
          <a:p>
            <a:r>
              <a:rPr lang="en-US"/>
              <a:t>Drag picture to placeholder or click icon to add</a:t>
            </a:r>
            <a:endParaRPr lang="en-US" dirty="0"/>
          </a:p>
        </p:txBody>
      </p:sp>
      <p:sp>
        <p:nvSpPr>
          <p:cNvPr id="22" name="Picture Placeholder 2">
            <a:extLst>
              <a:ext uri="{FF2B5EF4-FFF2-40B4-BE49-F238E27FC236}">
                <a16:creationId xmlns:a16="http://schemas.microsoft.com/office/drawing/2014/main" id="{7E808491-1004-3A44-87DD-41D21C9E39C3}"/>
              </a:ext>
            </a:extLst>
          </p:cNvPr>
          <p:cNvSpPr>
            <a:spLocks noGrp="1"/>
          </p:cNvSpPr>
          <p:nvPr>
            <p:ph type="pic" sz="quarter" idx="23"/>
          </p:nvPr>
        </p:nvSpPr>
        <p:spPr>
          <a:xfrm>
            <a:off x="11091547" y="4696978"/>
            <a:ext cx="2028989" cy="1518157"/>
          </a:xfrm>
          <a:prstGeom prst="rect">
            <a:avLst/>
          </a:prstGeom>
        </p:spPr>
        <p:txBody>
          <a:bodyPr>
            <a:normAutofit/>
          </a:bodyPr>
          <a:lstStyle>
            <a:lvl1pPr>
              <a:defRPr sz="2240">
                <a:solidFill>
                  <a:schemeClr val="bg1"/>
                </a:solidFill>
              </a:defRPr>
            </a:lvl1pPr>
          </a:lstStyle>
          <a:p>
            <a:r>
              <a:rPr lang="en-US" dirty="0"/>
              <a:t>Drag picture to placeholder or click icon to add</a:t>
            </a:r>
          </a:p>
        </p:txBody>
      </p:sp>
    </p:spTree>
    <p:extLst>
      <p:ext uri="{BB962C8B-B14F-4D97-AF65-F5344CB8AC3E}">
        <p14:creationId xmlns:p14="http://schemas.microsoft.com/office/powerpoint/2010/main" val="2302505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_Logo_Customer_Wall">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9" name="Picture Placeholder 2"/>
          <p:cNvSpPr>
            <a:spLocks noGrp="1"/>
          </p:cNvSpPr>
          <p:nvPr>
            <p:ph type="pic" sz="quarter" idx="20"/>
          </p:nvPr>
        </p:nvSpPr>
        <p:spPr>
          <a:xfrm>
            <a:off x="543902" y="1873467"/>
            <a:ext cx="3078480" cy="1761067"/>
          </a:xfrm>
          <a:prstGeom prst="rect">
            <a:avLst/>
          </a:prstGeom>
        </p:spPr>
        <p:txBody>
          <a:bodyPr>
            <a:normAutofit/>
          </a:bodyPr>
          <a:lstStyle>
            <a:lvl1pPr>
              <a:defRPr sz="2200">
                <a:solidFill>
                  <a:srgbClr val="C2C2C1"/>
                </a:solidFill>
              </a:defRPr>
            </a:lvl1pPr>
          </a:lstStyle>
          <a:p>
            <a:r>
              <a:rPr lang="en-US" dirty="0"/>
              <a:t>Drag picture to placeholder or click icon to add</a:t>
            </a:r>
          </a:p>
        </p:txBody>
      </p:sp>
      <p:sp>
        <p:nvSpPr>
          <p:cNvPr id="10" name="Picture Placeholder 2"/>
          <p:cNvSpPr>
            <a:spLocks noGrp="1"/>
          </p:cNvSpPr>
          <p:nvPr>
            <p:ph type="pic" sz="quarter" idx="21"/>
          </p:nvPr>
        </p:nvSpPr>
        <p:spPr>
          <a:xfrm>
            <a:off x="5566893" y="1873467"/>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1" name="Picture Placeholder 2"/>
          <p:cNvSpPr>
            <a:spLocks noGrp="1"/>
          </p:cNvSpPr>
          <p:nvPr>
            <p:ph type="pic" sz="quarter" idx="22"/>
          </p:nvPr>
        </p:nvSpPr>
        <p:spPr>
          <a:xfrm>
            <a:off x="10599958" y="1873467"/>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2" name="Picture Placeholder 2"/>
          <p:cNvSpPr>
            <a:spLocks noGrp="1"/>
          </p:cNvSpPr>
          <p:nvPr>
            <p:ph type="pic" sz="quarter" idx="23"/>
          </p:nvPr>
        </p:nvSpPr>
        <p:spPr>
          <a:xfrm>
            <a:off x="543902"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3" name="Picture Placeholder 2"/>
          <p:cNvSpPr>
            <a:spLocks noGrp="1"/>
          </p:cNvSpPr>
          <p:nvPr>
            <p:ph type="pic" sz="quarter" idx="24"/>
          </p:nvPr>
        </p:nvSpPr>
        <p:spPr>
          <a:xfrm>
            <a:off x="5566893"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
        <p:nvSpPr>
          <p:cNvPr id="14" name="Picture Placeholder 2"/>
          <p:cNvSpPr>
            <a:spLocks noGrp="1"/>
          </p:cNvSpPr>
          <p:nvPr>
            <p:ph type="pic" sz="quarter" idx="25"/>
          </p:nvPr>
        </p:nvSpPr>
        <p:spPr>
          <a:xfrm>
            <a:off x="10599958" y="4451796"/>
            <a:ext cx="3078480" cy="1761067"/>
          </a:xfrm>
          <a:prstGeom prst="rect">
            <a:avLst/>
          </a:prstGeom>
        </p:spPr>
        <p:txBody>
          <a:bodyPr>
            <a:normAutofit/>
          </a:bodyPr>
          <a:lstStyle>
            <a:lvl1pPr>
              <a:defRPr sz="2200">
                <a:solidFill>
                  <a:srgbClr val="C2C2C1"/>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3273093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0260" cy="873186"/>
          </a:xfrm>
        </p:spPr>
        <p:txBody>
          <a:bodyPr/>
          <a:lstStyle>
            <a:lvl1pPr>
              <a:defRPr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4" name="Table Placeholder 3">
            <a:extLst>
              <a:ext uri="{FF2B5EF4-FFF2-40B4-BE49-F238E27FC236}">
                <a16:creationId xmlns:a16="http://schemas.microsoft.com/office/drawing/2014/main" id="{D7DA888D-68DB-9B44-9614-56AAAAE93DF7}"/>
              </a:ext>
            </a:extLst>
          </p:cNvPr>
          <p:cNvSpPr>
            <a:spLocks noGrp="1"/>
          </p:cNvSpPr>
          <p:nvPr>
            <p:ph type="tbl" sz="quarter" idx="10"/>
          </p:nvPr>
        </p:nvSpPr>
        <p:spPr>
          <a:xfrm>
            <a:off x="548640" y="1645920"/>
            <a:ext cx="13510260" cy="5003800"/>
          </a:xfrm>
          <a:prstGeom prst="rect">
            <a:avLst/>
          </a:prstGeom>
        </p:spPr>
        <p:txBody>
          <a:bodyPr/>
          <a:lstStyle/>
          <a:p>
            <a:endParaRPr lang="en-US" dirty="0"/>
          </a:p>
        </p:txBody>
      </p:sp>
    </p:spTree>
    <p:extLst>
      <p:ext uri="{BB962C8B-B14F-4D97-AF65-F5344CB8AC3E}">
        <p14:creationId xmlns:p14="http://schemas.microsoft.com/office/powerpoint/2010/main" val="2636968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3186"/>
          </a:xfrm>
        </p:spPr>
        <p:txBody>
          <a:bodyPr/>
          <a:lstStyle>
            <a:lvl1pPr>
              <a:defRPr b="1" i="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7" name="Chart Placeholder 5">
            <a:extLst>
              <a:ext uri="{FF2B5EF4-FFF2-40B4-BE49-F238E27FC236}">
                <a16:creationId xmlns:a16="http://schemas.microsoft.com/office/drawing/2014/main" id="{B3C77AD1-4897-A546-B977-5EB6406DD175}"/>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1547361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e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6" name="Chart Placeholder 5">
            <a:extLst>
              <a:ext uri="{FF2B5EF4-FFF2-40B4-BE49-F238E27FC236}">
                <a16:creationId xmlns:a16="http://schemas.microsoft.com/office/drawing/2014/main" id="{A878172D-692F-8A47-81EA-89C129774DB9}"/>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46706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ne_Chart">
    <p:spTree>
      <p:nvGrpSpPr>
        <p:cNvPr id="1" name=""/>
        <p:cNvGrpSpPr/>
        <p:nvPr/>
      </p:nvGrpSpPr>
      <p:grpSpPr>
        <a:xfrm>
          <a:off x="0" y="0"/>
          <a:ext cx="0" cy="0"/>
          <a:chOff x="0" y="0"/>
          <a:chExt cx="0" cy="0"/>
        </a:xfrm>
      </p:grpSpPr>
      <p:sp>
        <p:nvSpPr>
          <p:cNvPr id="2" name="Title 1"/>
          <p:cNvSpPr>
            <a:spLocks noGrp="1"/>
          </p:cNvSpPr>
          <p:nvPr>
            <p:ph type="title"/>
          </p:nvPr>
        </p:nvSpPr>
        <p:spPr>
          <a:xfrm>
            <a:off x="548639" y="183898"/>
            <a:ext cx="13509463" cy="87230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Chart Placeholder 5">
            <a:extLst>
              <a:ext uri="{FF2B5EF4-FFF2-40B4-BE49-F238E27FC236}">
                <a16:creationId xmlns:a16="http://schemas.microsoft.com/office/drawing/2014/main" id="{08142378-5C5C-8B40-AD27-B9BE74F6EA71}"/>
              </a:ext>
            </a:extLst>
          </p:cNvPr>
          <p:cNvSpPr>
            <a:spLocks noGrp="1"/>
          </p:cNvSpPr>
          <p:nvPr>
            <p:ph type="chart" sz="quarter" idx="10"/>
          </p:nvPr>
        </p:nvSpPr>
        <p:spPr>
          <a:xfrm>
            <a:off x="548640" y="1645920"/>
            <a:ext cx="13510260" cy="5445760"/>
          </a:xfrm>
          <a:prstGeom prst="rect">
            <a:avLst/>
          </a:prstGeom>
        </p:spPr>
        <p:txBody>
          <a:bodyPr/>
          <a:lstStyle/>
          <a:p>
            <a:endParaRPr lang="en-US" dirty="0"/>
          </a:p>
        </p:txBody>
      </p:sp>
    </p:spTree>
    <p:extLst>
      <p:ext uri="{BB962C8B-B14F-4D97-AF65-F5344CB8AC3E}">
        <p14:creationId xmlns:p14="http://schemas.microsoft.com/office/powerpoint/2010/main" val="3083304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_Slide_and_Subtitle">
    <p:spTree>
      <p:nvGrpSpPr>
        <p:cNvPr id="1" name=""/>
        <p:cNvGrpSpPr/>
        <p:nvPr/>
      </p:nvGrpSpPr>
      <p:grpSpPr>
        <a:xfrm>
          <a:off x="0" y="0"/>
          <a:ext cx="0" cy="0"/>
          <a:chOff x="0" y="0"/>
          <a:chExt cx="0" cy="0"/>
        </a:xfrm>
      </p:grpSpPr>
      <p:pic>
        <p:nvPicPr>
          <p:cNvPr id="19" name="Picture 18" descr="A close up of a logo&#10;&#10;Description automatically generated">
            <a:extLst>
              <a:ext uri="{FF2B5EF4-FFF2-40B4-BE49-F238E27FC236}">
                <a16:creationId xmlns:a16="http://schemas.microsoft.com/office/drawing/2014/main" id="{1BB08B99-C266-CB41-AD06-12C934901626}"/>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le 1"/>
          <p:cNvSpPr>
            <a:spLocks noGrp="1"/>
          </p:cNvSpPr>
          <p:nvPr>
            <p:ph type="title" hasCustomPrompt="1"/>
          </p:nvPr>
        </p:nvSpPr>
        <p:spPr>
          <a:xfrm>
            <a:off x="548640" y="3108960"/>
            <a:ext cx="12435840" cy="1488168"/>
          </a:xfrm>
        </p:spPr>
        <p:txBody>
          <a:bodyPr anchor="ctr">
            <a:noAutofit/>
          </a:bodyPr>
          <a:lstStyle>
            <a:lvl1pPr algn="l">
              <a:defRPr sz="9600" b="1" cap="none">
                <a:solidFill>
                  <a:schemeClr val="tx1"/>
                </a:solidFill>
              </a:defRPr>
            </a:lvl1pPr>
          </a:lstStyle>
          <a:p>
            <a:r>
              <a:rPr lang="en-US" dirty="0"/>
              <a:t>Q&amp;A</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spTree>
    <p:extLst>
      <p:ext uri="{BB962C8B-B14F-4D97-AF65-F5344CB8AC3E}">
        <p14:creationId xmlns:p14="http://schemas.microsoft.com/office/powerpoint/2010/main" val="3414820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_Slide_and_Subtit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340E26-B0F6-0540-8F51-9CF877A48E26}"/>
              </a:ext>
            </a:extLst>
          </p:cNvPr>
          <p:cNvSpPr/>
          <p:nvPr userDrawn="1"/>
        </p:nvSpPr>
        <p:spPr>
          <a:xfrm>
            <a:off x="12984480" y="7351776"/>
            <a:ext cx="1328928" cy="68275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548640" y="3108960"/>
            <a:ext cx="12435840" cy="1488168"/>
          </a:xfrm>
        </p:spPr>
        <p:txBody>
          <a:bodyPr anchor="ctr">
            <a:noAutofit/>
          </a:bodyPr>
          <a:lstStyle>
            <a:lvl1pPr algn="l">
              <a:defRPr sz="6400" b="1" i="0" cap="none">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Thank you!</a:t>
            </a:r>
          </a:p>
        </p:txBody>
      </p:sp>
      <p:sp>
        <p:nvSpPr>
          <p:cNvPr id="7" name="Text Placeholder 6">
            <a:extLst>
              <a:ext uri="{FF2B5EF4-FFF2-40B4-BE49-F238E27FC236}">
                <a16:creationId xmlns:a16="http://schemas.microsoft.com/office/drawing/2014/main" id="{A9C2E74A-1C76-BA45-B688-EBC1722762EA}"/>
              </a:ext>
            </a:extLst>
          </p:cNvPr>
          <p:cNvSpPr>
            <a:spLocks noGrp="1"/>
          </p:cNvSpPr>
          <p:nvPr>
            <p:ph type="body" sz="quarter" idx="10"/>
          </p:nvPr>
        </p:nvSpPr>
        <p:spPr>
          <a:xfrm>
            <a:off x="548640" y="4752341"/>
            <a:ext cx="8219440" cy="783078"/>
          </a:xfrm>
          <a:prstGeom prst="rect">
            <a:avLst/>
          </a:prstGeom>
        </p:spPr>
        <p:txBody>
          <a:bodyPr/>
          <a:lstStyle>
            <a:lvl1pPr>
              <a:defRPr sz="2900"/>
            </a:lvl1pPr>
            <a:lvl2pPr marL="731520" indent="0">
              <a:buNone/>
              <a:defRPr/>
            </a:lvl2pPr>
          </a:lstStyle>
          <a:p>
            <a:pPr lvl="0"/>
            <a:r>
              <a:rPr lang="en-US" dirty="0"/>
              <a:t>Edit Master text styles</a:t>
            </a:r>
          </a:p>
        </p:txBody>
      </p:sp>
      <p:pic>
        <p:nvPicPr>
          <p:cNvPr id="5" name="Picture 4" descr="A picture containing circuit&#10;&#10;Description automatically generated">
            <a:extLst>
              <a:ext uri="{FF2B5EF4-FFF2-40B4-BE49-F238E27FC236}">
                <a16:creationId xmlns:a16="http://schemas.microsoft.com/office/drawing/2014/main" id="{5B69008D-B32B-6543-BFC2-D908D36396FB}"/>
              </a:ext>
            </a:extLst>
          </p:cNvPr>
          <p:cNvPicPr>
            <a:picLocks noChangeAspect="1"/>
          </p:cNvPicPr>
          <p:nvPr userDrawn="1"/>
        </p:nvPicPr>
        <p:blipFill>
          <a:blip r:embed="rId2"/>
          <a:stretch>
            <a:fillRect/>
          </a:stretch>
        </p:blipFill>
        <p:spPr>
          <a:xfrm>
            <a:off x="0" y="0"/>
            <a:ext cx="14630400" cy="8229600"/>
          </a:xfrm>
          <a:prstGeom prst="rect">
            <a:avLst/>
          </a:prstGeom>
        </p:spPr>
      </p:pic>
      <p:pic>
        <p:nvPicPr>
          <p:cNvPr id="6" name="Picture 5">
            <a:extLst>
              <a:ext uri="{FF2B5EF4-FFF2-40B4-BE49-F238E27FC236}">
                <a16:creationId xmlns:a16="http://schemas.microsoft.com/office/drawing/2014/main" id="{EE6547C1-AC56-604D-B886-E570A90227CB}"/>
              </a:ext>
            </a:extLst>
          </p:cNvPr>
          <p:cNvPicPr>
            <a:picLocks noChangeAspect="1"/>
          </p:cNvPicPr>
          <p:nvPr userDrawn="1"/>
        </p:nvPicPr>
        <p:blipFill>
          <a:blip r:embed="rId3"/>
          <a:srcRect/>
          <a:stretch/>
        </p:blipFill>
        <p:spPr>
          <a:xfrm>
            <a:off x="548820" y="731520"/>
            <a:ext cx="1356939" cy="811459"/>
          </a:xfrm>
          <a:prstGeom prst="rect">
            <a:avLst/>
          </a:prstGeom>
        </p:spPr>
      </p:pic>
    </p:spTree>
    <p:extLst>
      <p:ext uri="{BB962C8B-B14F-4D97-AF65-F5344CB8AC3E}">
        <p14:creationId xmlns:p14="http://schemas.microsoft.com/office/powerpoint/2010/main" val="3192394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_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47E4-E7F7-9646-880C-2CDC95018CBE}"/>
              </a:ext>
            </a:extLst>
          </p:cNvPr>
          <p:cNvSpPr>
            <a:spLocks noGrp="1"/>
          </p:cNvSpPr>
          <p:nvPr>
            <p:ph type="title"/>
          </p:nvPr>
        </p:nvSpPr>
        <p:spPr>
          <a:xfrm>
            <a:off x="548639" y="183898"/>
            <a:ext cx="13514832" cy="904122"/>
          </a:xfrm>
        </p:spPr>
        <p:txBody>
          <a:bodyPr/>
          <a:lstStyle>
            <a:lvl1pPr>
              <a:defRPr>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4" name="TextBox 3">
            <a:extLst>
              <a:ext uri="{FF2B5EF4-FFF2-40B4-BE49-F238E27FC236}">
                <a16:creationId xmlns:a16="http://schemas.microsoft.com/office/drawing/2014/main" id="{C680CA43-5C49-A347-BAC4-268F3B7F1BC4}"/>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a:t>
            </a:r>
          </a:p>
        </p:txBody>
      </p:sp>
      <p:pic>
        <p:nvPicPr>
          <p:cNvPr id="5" name="Picture 4">
            <a:extLst>
              <a:ext uri="{FF2B5EF4-FFF2-40B4-BE49-F238E27FC236}">
                <a16:creationId xmlns:a16="http://schemas.microsoft.com/office/drawing/2014/main" id="{95568472-78C1-FD4C-80A1-628CA86D3F06}"/>
              </a:ext>
            </a:extLst>
          </p:cNvPr>
          <p:cNvPicPr>
            <a:picLocks noChangeAspect="1"/>
          </p:cNvPicPr>
          <p:nvPr userDrawn="1"/>
        </p:nvPicPr>
        <p:blipFill>
          <a:blip r:embed="rId2"/>
          <a:srcRect/>
          <a:stretch/>
        </p:blipFill>
        <p:spPr>
          <a:xfrm>
            <a:off x="13349613" y="7531058"/>
            <a:ext cx="709192" cy="424102"/>
          </a:xfrm>
          <a:prstGeom prst="rect">
            <a:avLst/>
          </a:prstGeom>
        </p:spPr>
      </p:pic>
    </p:spTree>
    <p:extLst>
      <p:ext uri="{BB962C8B-B14F-4D97-AF65-F5344CB8AC3E}">
        <p14:creationId xmlns:p14="http://schemas.microsoft.com/office/powerpoint/2010/main" val="2381838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able_of_Contents">
    <p:spTree>
      <p:nvGrpSpPr>
        <p:cNvPr id="1" name=""/>
        <p:cNvGrpSpPr/>
        <p:nvPr/>
      </p:nvGrpSpPr>
      <p:grpSpPr>
        <a:xfrm>
          <a:off x="0" y="0"/>
          <a:ext cx="0" cy="0"/>
          <a:chOff x="0" y="0"/>
          <a:chExt cx="0" cy="0"/>
        </a:xfrm>
      </p:grpSpPr>
      <p:sp>
        <p:nvSpPr>
          <p:cNvPr id="2" name="Title 1"/>
          <p:cNvSpPr>
            <a:spLocks noGrp="1"/>
          </p:cNvSpPr>
          <p:nvPr>
            <p:ph type="title"/>
          </p:nvPr>
        </p:nvSpPr>
        <p:spPr>
          <a:xfrm>
            <a:off x="548640" y="183898"/>
            <a:ext cx="13514832" cy="873186"/>
          </a:xfrm>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544947" y="1645920"/>
            <a:ext cx="13514832" cy="5686282"/>
          </a:xfrm>
          <a:prstGeom prst="rect">
            <a:avLst/>
          </a:prstGeom>
        </p:spPr>
        <p:txBody>
          <a:bodyPr/>
          <a:lstStyle>
            <a:lvl1pPr marL="0" indent="0">
              <a:buNone/>
              <a:defRPr>
                <a:solidFill>
                  <a:schemeClr val="tx2"/>
                </a:solidFill>
              </a:defRPr>
            </a:lvl1pPr>
            <a:lvl2pPr marL="1188720" indent="-457200">
              <a:buFont typeface="Arial"/>
              <a:buChar char="•"/>
              <a:defRPr>
                <a:solidFill>
                  <a:schemeClr val="tx2"/>
                </a:solidFill>
              </a:defRPr>
            </a:lvl2pPr>
            <a:lvl3pPr marL="1828800" indent="-365760">
              <a:buFont typeface="Arial"/>
              <a:buChar cha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9559696"/>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ow_to_Use">
    <p:spTree>
      <p:nvGrpSpPr>
        <p:cNvPr id="1" name=""/>
        <p:cNvGrpSpPr/>
        <p:nvPr/>
      </p:nvGrpSpPr>
      <p:grpSpPr>
        <a:xfrm>
          <a:off x="0" y="0"/>
          <a:ext cx="0" cy="0"/>
          <a:chOff x="0" y="0"/>
          <a:chExt cx="0" cy="0"/>
        </a:xfrm>
      </p:grpSpPr>
      <p:sp>
        <p:nvSpPr>
          <p:cNvPr id="4" name="TextBox 3"/>
          <p:cNvSpPr txBox="1"/>
          <p:nvPr userDrawn="1"/>
        </p:nvSpPr>
        <p:spPr>
          <a:xfrm>
            <a:off x="4516341" y="-4548146"/>
            <a:ext cx="184731" cy="801438"/>
          </a:xfrm>
          <a:prstGeom prst="rect">
            <a:avLst/>
          </a:prstGeom>
          <a:noFill/>
        </p:spPr>
        <p:txBody>
          <a:bodyPr wrap="none" rtlCol="0">
            <a:spAutoFit/>
          </a:bodyPr>
          <a:lstStyle/>
          <a:p>
            <a:endParaRPr lang="en-US" sz="4608" dirty="0"/>
          </a:p>
        </p:txBody>
      </p:sp>
      <p:sp>
        <p:nvSpPr>
          <p:cNvPr id="2" name="Rectangle 1">
            <a:extLst>
              <a:ext uri="{FF2B5EF4-FFF2-40B4-BE49-F238E27FC236}">
                <a16:creationId xmlns:a16="http://schemas.microsoft.com/office/drawing/2014/main" id="{4D133B37-BB08-4347-B71D-D01F225ECB4D}"/>
              </a:ext>
            </a:extLst>
          </p:cNvPr>
          <p:cNvSpPr/>
          <p:nvPr userDrawn="1"/>
        </p:nvSpPr>
        <p:spPr>
          <a:xfrm>
            <a:off x="0" y="0"/>
            <a:ext cx="14630400" cy="8229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userDrawn="1"/>
        </p:nvSpPr>
        <p:spPr>
          <a:xfrm>
            <a:off x="11897959" y="9767944"/>
            <a:ext cx="184731" cy="801438"/>
          </a:xfrm>
          <a:prstGeom prst="rect">
            <a:avLst/>
          </a:prstGeom>
          <a:noFill/>
        </p:spPr>
        <p:txBody>
          <a:bodyPr wrap="none" rtlCol="0">
            <a:spAutoFit/>
          </a:bodyPr>
          <a:lstStyle/>
          <a:p>
            <a:endParaRPr lang="en-US" sz="4608"/>
          </a:p>
        </p:txBody>
      </p:sp>
      <p:sp>
        <p:nvSpPr>
          <p:cNvPr id="9" name="TextBox 8">
            <a:extLst>
              <a:ext uri="{FF2B5EF4-FFF2-40B4-BE49-F238E27FC236}">
                <a16:creationId xmlns:a16="http://schemas.microsoft.com/office/drawing/2014/main" id="{1B954A5E-A2DC-9041-9311-DBC4F345DE43}"/>
              </a:ext>
            </a:extLst>
          </p:cNvPr>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 </a:t>
            </a:r>
          </a:p>
        </p:txBody>
      </p:sp>
      <p:pic>
        <p:nvPicPr>
          <p:cNvPr id="11" name="Picture 10">
            <a:extLst>
              <a:ext uri="{FF2B5EF4-FFF2-40B4-BE49-F238E27FC236}">
                <a16:creationId xmlns:a16="http://schemas.microsoft.com/office/drawing/2014/main" id="{078E12B8-1389-044D-9E65-845118C8F28C}"/>
              </a:ext>
            </a:extLst>
          </p:cNvPr>
          <p:cNvPicPr>
            <a:picLocks noChangeAspect="1"/>
          </p:cNvPicPr>
          <p:nvPr userDrawn="1"/>
        </p:nvPicPr>
        <p:blipFill>
          <a:blip r:embed="rId2"/>
          <a:srcRect/>
          <a:stretch/>
        </p:blipFill>
        <p:spPr>
          <a:xfrm>
            <a:off x="13349613" y="7531058"/>
            <a:ext cx="709192" cy="424102"/>
          </a:xfrm>
          <a:prstGeom prst="rect">
            <a:avLst/>
          </a:prstGeom>
        </p:spPr>
      </p:pic>
    </p:spTree>
    <p:extLst>
      <p:ext uri="{BB962C8B-B14F-4D97-AF65-F5344CB8AC3E}">
        <p14:creationId xmlns:p14="http://schemas.microsoft.com/office/powerpoint/2010/main" val="4266760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39" y="183898"/>
            <a:ext cx="13514832" cy="137160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548639" y="1645920"/>
            <a:ext cx="13514832" cy="568628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538863" y="7683901"/>
            <a:ext cx="7115490" cy="172355"/>
          </a:xfrm>
          <a:prstGeom prst="rect">
            <a:avLst/>
          </a:prstGeom>
          <a:noFill/>
        </p:spPr>
        <p:txBody>
          <a:bodyPr wrap="square" lIns="0" tIns="0" rIns="0" bIns="0" rtlCol="0">
            <a:spAutoFit/>
          </a:bodyPr>
          <a:lstStyle/>
          <a:p>
            <a:pPr marL="0" marR="0" indent="0" algn="l" defTabSz="731520" rtl="0" eaLnBrk="1" fontAlgn="auto" latinLnBrk="0" hangingPunct="1">
              <a:lnSpc>
                <a:spcPct val="100000"/>
              </a:lnSpc>
              <a:spcBef>
                <a:spcPts val="0"/>
              </a:spcBef>
              <a:spcAft>
                <a:spcPts val="0"/>
              </a:spcAft>
              <a:buClrTx/>
              <a:buSzTx/>
              <a:buFontTx/>
              <a:buNone/>
              <a:tabLst/>
              <a:defRPr/>
            </a:pPr>
            <a:r>
              <a:rPr lang="en-US" sz="1120" b="0" i="0" dirty="0">
                <a:solidFill>
                  <a:schemeClr val="tx1">
                    <a:lumMod val="75000"/>
                  </a:schemeClr>
                </a:solidFill>
                <a:latin typeface="Amazon Ember" panose="020B0603020204020204" pitchFamily="34" charset="0"/>
                <a:ea typeface="Amazon Ember" panose="020B0603020204020204" pitchFamily="34" charset="0"/>
                <a:cs typeface="Amazon Ember" panose="020B0603020204020204" pitchFamily="34" charset="0"/>
              </a:rPr>
              <a:t>© 2023, Amazon Web Services, Inc. or its Affiliates. All rights reserved.</a:t>
            </a:r>
          </a:p>
        </p:txBody>
      </p:sp>
      <p:pic>
        <p:nvPicPr>
          <p:cNvPr id="7" name="Picture 6"/>
          <p:cNvPicPr>
            <a:picLocks noChangeAspect="1"/>
          </p:cNvPicPr>
          <p:nvPr userDrawn="1"/>
        </p:nvPicPr>
        <p:blipFill>
          <a:blip r:embed="rId26"/>
          <a:srcRect/>
          <a:stretch/>
        </p:blipFill>
        <p:spPr>
          <a:xfrm>
            <a:off x="13349613" y="7531058"/>
            <a:ext cx="709192" cy="424102"/>
          </a:xfrm>
          <a:prstGeom prst="rect">
            <a:avLst/>
          </a:prstGeom>
        </p:spPr>
      </p:pic>
    </p:spTree>
    <p:extLst>
      <p:ext uri="{BB962C8B-B14F-4D97-AF65-F5344CB8AC3E}">
        <p14:creationId xmlns:p14="http://schemas.microsoft.com/office/powerpoint/2010/main" val="14311777"/>
      </p:ext>
    </p:extLst>
  </p:cSld>
  <p:clrMap bg1="dk1" tx1="lt1" bg2="dk2" tx2="lt2" accent1="accent1" accent2="accent2" accent3="accent3" accent4="accent4" accent5="accent5" accent6="accent6" hlink="hlink" folHlink="folHlink"/>
  <p:sldLayoutIdLst>
    <p:sldLayoutId id="2147483711" r:id="rId1"/>
    <p:sldLayoutId id="2147483696" r:id="rId2"/>
    <p:sldLayoutId id="2147483677" r:id="rId3"/>
    <p:sldLayoutId id="2147483700" r:id="rId4"/>
    <p:sldLayoutId id="2147483713" r:id="rId5"/>
    <p:sldLayoutId id="2147483697" r:id="rId6"/>
    <p:sldLayoutId id="2147483689" r:id="rId7"/>
    <p:sldLayoutId id="2147483678" r:id="rId8"/>
    <p:sldLayoutId id="2147483707" r:id="rId9"/>
    <p:sldLayoutId id="2147483679" r:id="rId10"/>
    <p:sldLayoutId id="2147483703" r:id="rId11"/>
    <p:sldLayoutId id="2147483704" r:id="rId12"/>
    <p:sldLayoutId id="2147483705" r:id="rId13"/>
    <p:sldLayoutId id="2147483690" r:id="rId14"/>
    <p:sldLayoutId id="2147483691" r:id="rId15"/>
    <p:sldLayoutId id="2147483692" r:id="rId16"/>
    <p:sldLayoutId id="2147483702" r:id="rId17"/>
    <p:sldLayoutId id="2147483680" r:id="rId18"/>
    <p:sldLayoutId id="2147483701" r:id="rId19"/>
    <p:sldLayoutId id="2147483712" r:id="rId20"/>
    <p:sldLayoutId id="2147483714" r:id="rId21"/>
    <p:sldLayoutId id="2147483706" r:id="rId22"/>
    <p:sldLayoutId id="2147483709" r:id="rId23"/>
    <p:sldLayoutId id="2147483710" r:id="rId24"/>
  </p:sldLayoutIdLst>
  <p:txStyles>
    <p:title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p:titleStyle>
    <p:body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p:bodyStyle>
    <p:other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 userDrawn="1">
          <p15:clr>
            <a:srgbClr val="F26B43"/>
          </p15:clr>
        </p15:guide>
        <p15:guide id="2" pos="8856" userDrawn="1">
          <p15:clr>
            <a:srgbClr val="F26B43"/>
          </p15:clr>
        </p15:guide>
        <p15:guide id="3" orient="horz" pos="1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2.png"/><Relationship Id="rId7" Type="http://schemas.openxmlformats.org/officeDocument/2006/relationships/image" Target="../media/image10.png"/><Relationship Id="rId12"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7.png"/><Relationship Id="rId5" Type="http://schemas.openxmlformats.org/officeDocument/2006/relationships/image" Target="../media/image20.png"/><Relationship Id="rId10" Type="http://schemas.openxmlformats.org/officeDocument/2006/relationships/image" Target="../media/image13.svg"/><Relationship Id="rId4" Type="http://schemas.openxmlformats.org/officeDocument/2006/relationships/image" Target="../media/image23.sv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13.svg"/><Relationship Id="rId4" Type="http://schemas.openxmlformats.org/officeDocument/2006/relationships/image" Target="../media/image23.sv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0.png"/><Relationship Id="rId7"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1.svg"/><Relationship Id="rId9" Type="http://schemas.openxmlformats.org/officeDocument/2006/relationships/image" Target="../media/image27.png"/></Relationships>
</file>

<file path=ppt/slides/_rels/slide3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2.png"/><Relationship Id="rId7" Type="http://schemas.openxmlformats.org/officeDocument/2006/relationships/image" Target="../media/image12.png"/><Relationship Id="rId12" Type="http://schemas.openxmlformats.org/officeDocument/2006/relationships/image" Target="../media/image30.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29.png"/><Relationship Id="rId5" Type="http://schemas.openxmlformats.org/officeDocument/2006/relationships/image" Target="../media/image10.png"/><Relationship Id="rId10" Type="http://schemas.openxmlformats.org/officeDocument/2006/relationships/image" Target="../media/image28.png"/><Relationship Id="rId4" Type="http://schemas.openxmlformats.org/officeDocument/2006/relationships/image" Target="../media/image23.svg"/><Relationship Id="rId9"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3.sv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3.sv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7.png"/><Relationship Id="rId4" Type="http://schemas.openxmlformats.org/officeDocument/2006/relationships/image" Target="../media/image36.svg"/></Relationships>
</file>

<file path=ppt/slides/_rels/slide4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2.png"/><Relationship Id="rId7"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23.svg"/><Relationship Id="rId9" Type="http://schemas.openxmlformats.org/officeDocument/2006/relationships/image" Target="../media/image21.sv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5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7.png"/><Relationship Id="rId10" Type="http://schemas.openxmlformats.org/officeDocument/2006/relationships/image" Target="../media/image41.svg"/><Relationship Id="rId4" Type="http://schemas.openxmlformats.org/officeDocument/2006/relationships/image" Target="../media/image36.svg"/><Relationship Id="rId9"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2.png"/><Relationship Id="rId7"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23.svg"/><Relationship Id="rId9"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36.svg"/><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92947D-1CEF-924B-ADF8-D0E4B52EE51A}"/>
              </a:ext>
            </a:extLst>
          </p:cNvPr>
          <p:cNvSpPr>
            <a:spLocks noGrp="1"/>
          </p:cNvSpPr>
          <p:nvPr>
            <p:ph type="body" sz="quarter" idx="10"/>
          </p:nvPr>
        </p:nvSpPr>
        <p:spPr>
          <a:xfrm>
            <a:off x="548639" y="5876215"/>
            <a:ext cx="6951911" cy="996597"/>
          </a:xfrm>
        </p:spPr>
        <p:txBody>
          <a:bodyPr>
            <a:normAutofit fontScale="85000" lnSpcReduction="20000"/>
          </a:bodyPr>
          <a:lstStyle/>
          <a:p>
            <a:r>
              <a:rPr lang="en-US" dirty="0"/>
              <a:t>Nathan Peck</a:t>
            </a:r>
          </a:p>
          <a:p>
            <a:br>
              <a:rPr lang="en-US" dirty="0"/>
            </a:br>
            <a:r>
              <a:rPr lang="en-US" dirty="0"/>
              <a:t>Senior Developer Advocate, Amazon Web Services</a:t>
            </a:r>
          </a:p>
        </p:txBody>
      </p:sp>
      <p:sp>
        <p:nvSpPr>
          <p:cNvPr id="6" name="Text Placeholder 5">
            <a:extLst>
              <a:ext uri="{FF2B5EF4-FFF2-40B4-BE49-F238E27FC236}">
                <a16:creationId xmlns:a16="http://schemas.microsoft.com/office/drawing/2014/main" id="{DEB6A515-CE08-5146-8E7D-131F486B0482}"/>
              </a:ext>
            </a:extLst>
          </p:cNvPr>
          <p:cNvSpPr>
            <a:spLocks noGrp="1"/>
          </p:cNvSpPr>
          <p:nvPr>
            <p:ph type="body" sz="quarter" idx="12"/>
          </p:nvPr>
        </p:nvSpPr>
        <p:spPr>
          <a:xfrm>
            <a:off x="548640" y="3053166"/>
            <a:ext cx="11719981" cy="2149029"/>
          </a:xfrm>
        </p:spPr>
        <p:txBody>
          <a:bodyPr/>
          <a:lstStyle/>
          <a:p>
            <a:pPr fontAlgn="ctr"/>
            <a:r>
              <a:rPr lang="en-US" dirty="0"/>
              <a:t>Amazon ECS Scalability Best Practices</a:t>
            </a:r>
          </a:p>
        </p:txBody>
      </p:sp>
    </p:spTree>
    <p:extLst>
      <p:ext uri="{BB962C8B-B14F-4D97-AF65-F5344CB8AC3E}">
        <p14:creationId xmlns:p14="http://schemas.microsoft.com/office/powerpoint/2010/main" val="3088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D838E4-BD93-3F41-894D-C133848F2E16}"/>
              </a:ext>
            </a:extLst>
          </p:cNvPr>
          <p:cNvSpPr>
            <a:spLocks noGrp="1"/>
          </p:cNvSpPr>
          <p:nvPr>
            <p:ph type="title"/>
          </p:nvPr>
        </p:nvSpPr>
        <p:spPr/>
        <p:txBody>
          <a:bodyPr/>
          <a:lstStyle/>
          <a:p>
            <a:r>
              <a:rPr lang="en-US" dirty="0">
                <a:solidFill>
                  <a:schemeClr val="tx1"/>
                </a:solidFill>
              </a:rPr>
              <a:t>Application scaling mindset</a:t>
            </a:r>
          </a:p>
        </p:txBody>
      </p:sp>
      <p:sp>
        <p:nvSpPr>
          <p:cNvPr id="3" name="Text Placeholder 2">
            <a:extLst>
              <a:ext uri="{FF2B5EF4-FFF2-40B4-BE49-F238E27FC236}">
                <a16:creationId xmlns:a16="http://schemas.microsoft.com/office/drawing/2014/main" id="{20C9DF1E-45A2-D545-B6A8-7FE089C0EBB4}"/>
              </a:ext>
            </a:extLst>
          </p:cNvPr>
          <p:cNvSpPr>
            <a:spLocks noGrp="1"/>
          </p:cNvSpPr>
          <p:nvPr>
            <p:ph type="body" sz="quarter" idx="10"/>
          </p:nvPr>
        </p:nvSpPr>
        <p:spPr>
          <a:xfrm>
            <a:off x="548639" y="4752341"/>
            <a:ext cx="9040203" cy="783078"/>
          </a:xfrm>
        </p:spPr>
        <p:txBody>
          <a:bodyPr/>
          <a:lstStyle/>
          <a:p>
            <a:r>
              <a:rPr lang="en-US" dirty="0"/>
              <a:t>How to think about scaling in a containerized world</a:t>
            </a:r>
          </a:p>
        </p:txBody>
      </p:sp>
    </p:spTree>
    <p:extLst>
      <p:ext uri="{BB962C8B-B14F-4D97-AF65-F5344CB8AC3E}">
        <p14:creationId xmlns:p14="http://schemas.microsoft.com/office/powerpoint/2010/main" val="249615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A6D3-82D4-2C49-8C0D-FCF39EB94E2A}"/>
              </a:ext>
            </a:extLst>
          </p:cNvPr>
          <p:cNvSpPr>
            <a:spLocks noGrp="1"/>
          </p:cNvSpPr>
          <p:nvPr>
            <p:ph type="title"/>
          </p:nvPr>
        </p:nvSpPr>
        <p:spPr>
          <a:xfrm>
            <a:off x="560070" y="604028"/>
            <a:ext cx="13510260" cy="829356"/>
          </a:xfrm>
        </p:spPr>
        <p:txBody>
          <a:bodyPr/>
          <a:lstStyle/>
          <a:p>
            <a:r>
              <a:rPr lang="en-US" dirty="0"/>
              <a:t>Traditionally scaling was all based around VM instances.</a:t>
            </a:r>
          </a:p>
        </p:txBody>
      </p:sp>
      <p:sp>
        <p:nvSpPr>
          <p:cNvPr id="10" name="Text Placeholder 2">
            <a:extLst>
              <a:ext uri="{FF2B5EF4-FFF2-40B4-BE49-F238E27FC236}">
                <a16:creationId xmlns:a16="http://schemas.microsoft.com/office/drawing/2014/main" id="{98C82F62-1DDE-8F4B-BE0A-C4519FB1EEC9}"/>
              </a:ext>
            </a:extLst>
          </p:cNvPr>
          <p:cNvSpPr>
            <a:spLocks noGrp="1"/>
          </p:cNvSpPr>
          <p:nvPr>
            <p:ph type="body" sz="quarter" idx="10"/>
          </p:nvPr>
        </p:nvSpPr>
        <p:spPr>
          <a:xfrm>
            <a:off x="2082527" y="5543579"/>
            <a:ext cx="4520102" cy="1092000"/>
          </a:xfrm>
        </p:spPr>
        <p:txBody>
          <a:bodyPr/>
          <a:lstStyle/>
          <a:p>
            <a:r>
              <a:rPr lang="en-US" dirty="0"/>
              <a:t>Horizontal scaling: Launch more instances</a:t>
            </a:r>
          </a:p>
        </p:txBody>
      </p:sp>
      <p:pic>
        <p:nvPicPr>
          <p:cNvPr id="5" name="Graphic 4">
            <a:extLst>
              <a:ext uri="{FF2B5EF4-FFF2-40B4-BE49-F238E27FC236}">
                <a16:creationId xmlns:a16="http://schemas.microsoft.com/office/drawing/2014/main" id="{FDF3194A-7694-8344-9FE9-17326051D6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83027" y="3175685"/>
            <a:ext cx="2080055" cy="2080055"/>
          </a:xfrm>
          <a:prstGeom prst="rect">
            <a:avLst/>
          </a:prstGeom>
        </p:spPr>
      </p:pic>
      <p:pic>
        <p:nvPicPr>
          <p:cNvPr id="6" name="Graphic 5">
            <a:extLst>
              <a:ext uri="{FF2B5EF4-FFF2-40B4-BE49-F238E27FC236}">
                <a16:creationId xmlns:a16="http://schemas.microsoft.com/office/drawing/2014/main" id="{173FF310-4134-134E-8E25-A63E921280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2573" y="3175685"/>
            <a:ext cx="2080055" cy="2080055"/>
          </a:xfrm>
          <a:prstGeom prst="rect">
            <a:avLst/>
          </a:prstGeom>
        </p:spPr>
      </p:pic>
      <p:pic>
        <p:nvPicPr>
          <p:cNvPr id="7" name="Graphic 6">
            <a:extLst>
              <a:ext uri="{FF2B5EF4-FFF2-40B4-BE49-F238E27FC236}">
                <a16:creationId xmlns:a16="http://schemas.microsoft.com/office/drawing/2014/main" id="{F2AE74A9-F258-5943-B414-C5BF0869AF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1" y="1935891"/>
            <a:ext cx="3319849" cy="3319849"/>
          </a:xfrm>
          <a:prstGeom prst="rect">
            <a:avLst/>
          </a:prstGeom>
        </p:spPr>
      </p:pic>
      <p:sp>
        <p:nvSpPr>
          <p:cNvPr id="11" name="Text Placeholder 2">
            <a:extLst>
              <a:ext uri="{FF2B5EF4-FFF2-40B4-BE49-F238E27FC236}">
                <a16:creationId xmlns:a16="http://schemas.microsoft.com/office/drawing/2014/main" id="{9A53AF78-EFED-AA4A-BDFC-7AD5949625D0}"/>
              </a:ext>
            </a:extLst>
          </p:cNvPr>
          <p:cNvSpPr txBox="1">
            <a:spLocks/>
          </p:cNvSpPr>
          <p:nvPr/>
        </p:nvSpPr>
        <p:spPr>
          <a:xfrm>
            <a:off x="8252667" y="5543578"/>
            <a:ext cx="4520102" cy="147505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Vertical scaling:</a:t>
            </a:r>
            <a:br>
              <a:rPr lang="en-US" dirty="0"/>
            </a:br>
            <a:r>
              <a:rPr lang="en-US" dirty="0"/>
              <a:t>Launch a more powerful instance class</a:t>
            </a:r>
          </a:p>
        </p:txBody>
      </p:sp>
    </p:spTree>
    <p:extLst>
      <p:ext uri="{BB962C8B-B14F-4D97-AF65-F5344CB8AC3E}">
        <p14:creationId xmlns:p14="http://schemas.microsoft.com/office/powerpoint/2010/main" val="416273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A6D3-82D4-2C49-8C0D-FCF39EB94E2A}"/>
              </a:ext>
            </a:extLst>
          </p:cNvPr>
          <p:cNvSpPr>
            <a:spLocks noGrp="1"/>
          </p:cNvSpPr>
          <p:nvPr>
            <p:ph type="title"/>
          </p:nvPr>
        </p:nvSpPr>
        <p:spPr>
          <a:xfrm>
            <a:off x="560070" y="604028"/>
            <a:ext cx="13510260" cy="1432590"/>
          </a:xfrm>
        </p:spPr>
        <p:txBody>
          <a:bodyPr/>
          <a:lstStyle/>
          <a:p>
            <a:r>
              <a:rPr lang="en-US" dirty="0"/>
              <a:t>Problem: Instance based scaling expects the application to adapt to the instance that it is on.</a:t>
            </a:r>
          </a:p>
        </p:txBody>
      </p:sp>
      <p:sp>
        <p:nvSpPr>
          <p:cNvPr id="12" name="Text Placeholder 2">
            <a:extLst>
              <a:ext uri="{FF2B5EF4-FFF2-40B4-BE49-F238E27FC236}">
                <a16:creationId xmlns:a16="http://schemas.microsoft.com/office/drawing/2014/main" id="{393EF2D3-52D4-8D41-AD06-176468072241}"/>
              </a:ext>
            </a:extLst>
          </p:cNvPr>
          <p:cNvSpPr>
            <a:spLocks noGrp="1"/>
          </p:cNvSpPr>
          <p:nvPr>
            <p:ph type="body" sz="quarter" idx="10"/>
          </p:nvPr>
        </p:nvSpPr>
        <p:spPr>
          <a:xfrm>
            <a:off x="4760075" y="3196742"/>
            <a:ext cx="2369128" cy="541929"/>
          </a:xfrm>
        </p:spPr>
        <p:txBody>
          <a:bodyPr/>
          <a:lstStyle/>
          <a:p>
            <a:r>
              <a:rPr lang="en-US" dirty="0"/>
              <a:t>8 x vCPU</a:t>
            </a:r>
          </a:p>
        </p:txBody>
      </p:sp>
      <p:pic>
        <p:nvPicPr>
          <p:cNvPr id="5" name="Graphic 4">
            <a:extLst>
              <a:ext uri="{FF2B5EF4-FFF2-40B4-BE49-F238E27FC236}">
                <a16:creationId xmlns:a16="http://schemas.microsoft.com/office/drawing/2014/main" id="{FDF3194A-7694-8344-9FE9-17326051D6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5538" y="3266817"/>
            <a:ext cx="2080055" cy="2080055"/>
          </a:xfrm>
          <a:prstGeom prst="rect">
            <a:avLst/>
          </a:prstGeom>
        </p:spPr>
      </p:pic>
      <p:pic>
        <p:nvPicPr>
          <p:cNvPr id="9" name="Graphic 8">
            <a:extLst>
              <a:ext uri="{FF2B5EF4-FFF2-40B4-BE49-F238E27FC236}">
                <a16:creationId xmlns:a16="http://schemas.microsoft.com/office/drawing/2014/main" id="{E5222A34-A9F5-0146-B765-6199FD82E7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4002" y="3003580"/>
            <a:ext cx="928255" cy="928255"/>
          </a:xfrm>
          <a:prstGeom prst="rect">
            <a:avLst/>
          </a:prstGeom>
        </p:spPr>
      </p:pic>
      <p:pic>
        <p:nvPicPr>
          <p:cNvPr id="14" name="Graphic 13">
            <a:extLst>
              <a:ext uri="{FF2B5EF4-FFF2-40B4-BE49-F238E27FC236}">
                <a16:creationId xmlns:a16="http://schemas.microsoft.com/office/drawing/2014/main" id="{D74066C1-6715-174E-A239-EA8160BF70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24001" y="4635561"/>
            <a:ext cx="928256" cy="928256"/>
          </a:xfrm>
          <a:prstGeom prst="rect">
            <a:avLst/>
          </a:prstGeom>
        </p:spPr>
      </p:pic>
      <p:sp>
        <p:nvSpPr>
          <p:cNvPr id="15" name="Text Placeholder 2">
            <a:extLst>
              <a:ext uri="{FF2B5EF4-FFF2-40B4-BE49-F238E27FC236}">
                <a16:creationId xmlns:a16="http://schemas.microsoft.com/office/drawing/2014/main" id="{62DDDA43-30CC-564D-894E-F74B43F0BA2B}"/>
              </a:ext>
            </a:extLst>
          </p:cNvPr>
          <p:cNvSpPr txBox="1">
            <a:spLocks/>
          </p:cNvSpPr>
          <p:nvPr/>
        </p:nvSpPr>
        <p:spPr>
          <a:xfrm>
            <a:off x="4760075" y="4746437"/>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16 GB memory</a:t>
            </a:r>
          </a:p>
        </p:txBody>
      </p:sp>
      <p:pic>
        <p:nvPicPr>
          <p:cNvPr id="17" name="Graphic 16">
            <a:extLst>
              <a:ext uri="{FF2B5EF4-FFF2-40B4-BE49-F238E27FC236}">
                <a16:creationId xmlns:a16="http://schemas.microsoft.com/office/drawing/2014/main" id="{5A4585DB-CECE-BB4B-BEF9-4035FC321DF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77355" y="3119711"/>
            <a:ext cx="2473034" cy="2473034"/>
          </a:xfrm>
          <a:prstGeom prst="rect">
            <a:avLst/>
          </a:prstGeom>
        </p:spPr>
      </p:pic>
      <p:sp>
        <p:nvSpPr>
          <p:cNvPr id="18" name="Text Placeholder 2">
            <a:extLst>
              <a:ext uri="{FF2B5EF4-FFF2-40B4-BE49-F238E27FC236}">
                <a16:creationId xmlns:a16="http://schemas.microsoft.com/office/drawing/2014/main" id="{F4FA0E82-1943-3145-94D6-DF7B4B4848FD}"/>
              </a:ext>
            </a:extLst>
          </p:cNvPr>
          <p:cNvSpPr txBox="1">
            <a:spLocks/>
          </p:cNvSpPr>
          <p:nvPr/>
        </p:nvSpPr>
        <p:spPr>
          <a:xfrm>
            <a:off x="1762436" y="6267543"/>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Instance capacity</a:t>
            </a:r>
          </a:p>
        </p:txBody>
      </p:sp>
      <p:sp>
        <p:nvSpPr>
          <p:cNvPr id="19" name="Text Placeholder 2">
            <a:extLst>
              <a:ext uri="{FF2B5EF4-FFF2-40B4-BE49-F238E27FC236}">
                <a16:creationId xmlns:a16="http://schemas.microsoft.com/office/drawing/2014/main" id="{16726F39-0E2A-774F-8EFF-593600F273EC}"/>
              </a:ext>
            </a:extLst>
          </p:cNvPr>
          <p:cNvSpPr txBox="1">
            <a:spLocks/>
          </p:cNvSpPr>
          <p:nvPr/>
        </p:nvSpPr>
        <p:spPr>
          <a:xfrm>
            <a:off x="8673988" y="6262945"/>
            <a:ext cx="4460107"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Application consumption</a:t>
            </a:r>
          </a:p>
        </p:txBody>
      </p:sp>
      <p:pic>
        <p:nvPicPr>
          <p:cNvPr id="20" name="Graphic 19">
            <a:extLst>
              <a:ext uri="{FF2B5EF4-FFF2-40B4-BE49-F238E27FC236}">
                <a16:creationId xmlns:a16="http://schemas.microsoft.com/office/drawing/2014/main" id="{B81C86C0-EE12-D540-9D4E-D334B8E582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65129" y="2926549"/>
            <a:ext cx="928255" cy="928255"/>
          </a:xfrm>
          <a:prstGeom prst="rect">
            <a:avLst/>
          </a:prstGeom>
        </p:spPr>
      </p:pic>
      <p:sp>
        <p:nvSpPr>
          <p:cNvPr id="21" name="Text Placeholder 2">
            <a:extLst>
              <a:ext uri="{FF2B5EF4-FFF2-40B4-BE49-F238E27FC236}">
                <a16:creationId xmlns:a16="http://schemas.microsoft.com/office/drawing/2014/main" id="{F629A414-FAD6-F246-8AEE-F1D97A7C9AA5}"/>
              </a:ext>
            </a:extLst>
          </p:cNvPr>
          <p:cNvSpPr txBox="1">
            <a:spLocks/>
          </p:cNvSpPr>
          <p:nvPr/>
        </p:nvSpPr>
        <p:spPr>
          <a:xfrm>
            <a:off x="11701202" y="3119711"/>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2 x vCPU</a:t>
            </a:r>
          </a:p>
        </p:txBody>
      </p:sp>
      <p:pic>
        <p:nvPicPr>
          <p:cNvPr id="22" name="Graphic 21">
            <a:extLst>
              <a:ext uri="{FF2B5EF4-FFF2-40B4-BE49-F238E27FC236}">
                <a16:creationId xmlns:a16="http://schemas.microsoft.com/office/drawing/2014/main" id="{89707D4A-BC26-004B-A7A0-4639B53A44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65128" y="4558530"/>
            <a:ext cx="928256" cy="928256"/>
          </a:xfrm>
          <a:prstGeom prst="rect">
            <a:avLst/>
          </a:prstGeom>
        </p:spPr>
      </p:pic>
      <p:sp>
        <p:nvSpPr>
          <p:cNvPr id="23" name="Text Placeholder 2">
            <a:extLst>
              <a:ext uri="{FF2B5EF4-FFF2-40B4-BE49-F238E27FC236}">
                <a16:creationId xmlns:a16="http://schemas.microsoft.com/office/drawing/2014/main" id="{6A1DF13B-4C3B-3543-978A-AFA89D3D55C0}"/>
              </a:ext>
            </a:extLst>
          </p:cNvPr>
          <p:cNvSpPr txBox="1">
            <a:spLocks/>
          </p:cNvSpPr>
          <p:nvPr/>
        </p:nvSpPr>
        <p:spPr>
          <a:xfrm>
            <a:off x="11701202" y="4669406"/>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6 GB memory</a:t>
            </a:r>
          </a:p>
        </p:txBody>
      </p:sp>
      <p:cxnSp>
        <p:nvCxnSpPr>
          <p:cNvPr id="25" name="Straight Connector 24">
            <a:extLst>
              <a:ext uri="{FF2B5EF4-FFF2-40B4-BE49-F238E27FC236}">
                <a16:creationId xmlns:a16="http://schemas.microsoft.com/office/drawing/2014/main" id="{53D2FB15-8109-694E-85AA-89A75D2B8726}"/>
              </a:ext>
            </a:extLst>
          </p:cNvPr>
          <p:cNvCxnSpPr/>
          <p:nvPr/>
        </p:nvCxnSpPr>
        <p:spPr>
          <a:xfrm>
            <a:off x="7315200" y="2266473"/>
            <a:ext cx="0" cy="495992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369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FD19FDE-9722-2341-8FB9-22B3E086C4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7641" y="3280671"/>
            <a:ext cx="2080055" cy="2080055"/>
          </a:xfrm>
          <a:prstGeom prst="rect">
            <a:avLst/>
          </a:prstGeom>
        </p:spPr>
      </p:pic>
      <p:sp>
        <p:nvSpPr>
          <p:cNvPr id="5" name="Rectangle 4">
            <a:extLst>
              <a:ext uri="{FF2B5EF4-FFF2-40B4-BE49-F238E27FC236}">
                <a16:creationId xmlns:a16="http://schemas.microsoft.com/office/drawing/2014/main" id="{47D86CCB-CB42-A247-AA20-562D6193A9DA}"/>
              </a:ext>
            </a:extLst>
          </p:cNvPr>
          <p:cNvSpPr/>
          <p:nvPr/>
        </p:nvSpPr>
        <p:spPr>
          <a:xfrm>
            <a:off x="4544290" y="508176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B336DE-8299-F143-A978-C272652F4F7C}"/>
              </a:ext>
            </a:extLst>
          </p:cNvPr>
          <p:cNvSpPr/>
          <p:nvPr/>
        </p:nvSpPr>
        <p:spPr>
          <a:xfrm>
            <a:off x="4544290" y="4375179"/>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651B0A3-3402-4446-BA09-E0E1D673A43E}"/>
              </a:ext>
            </a:extLst>
          </p:cNvPr>
          <p:cNvSpPr/>
          <p:nvPr/>
        </p:nvSpPr>
        <p:spPr>
          <a:xfrm>
            <a:off x="4544290" y="3668598"/>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778356A-90ED-E343-A788-F5A64773C0F6}"/>
              </a:ext>
            </a:extLst>
          </p:cNvPr>
          <p:cNvSpPr/>
          <p:nvPr/>
        </p:nvSpPr>
        <p:spPr>
          <a:xfrm>
            <a:off x="4544290" y="296201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B9FE5B-CCB0-3C4D-83F1-CDC9D33E0435}"/>
              </a:ext>
            </a:extLst>
          </p:cNvPr>
          <p:cNvSpPr/>
          <p:nvPr/>
        </p:nvSpPr>
        <p:spPr>
          <a:xfrm>
            <a:off x="5399424" y="508176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29594D4-C810-9E41-BF52-3C998ACEBECB}"/>
              </a:ext>
            </a:extLst>
          </p:cNvPr>
          <p:cNvSpPr/>
          <p:nvPr/>
        </p:nvSpPr>
        <p:spPr>
          <a:xfrm>
            <a:off x="5399424" y="4375179"/>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3BCEA68-1989-B84C-AC46-73EC2513F5C5}"/>
              </a:ext>
            </a:extLst>
          </p:cNvPr>
          <p:cNvSpPr/>
          <p:nvPr/>
        </p:nvSpPr>
        <p:spPr>
          <a:xfrm>
            <a:off x="5399424" y="3668598"/>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C5AB34E-1D95-5944-9BD6-3C3E90A7FA52}"/>
              </a:ext>
            </a:extLst>
          </p:cNvPr>
          <p:cNvSpPr/>
          <p:nvPr/>
        </p:nvSpPr>
        <p:spPr>
          <a:xfrm>
            <a:off x="5399424" y="296201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31C9CBC-3F66-7841-8464-F2BB88F31363}"/>
              </a:ext>
            </a:extLst>
          </p:cNvPr>
          <p:cNvSpPr/>
          <p:nvPr/>
        </p:nvSpPr>
        <p:spPr>
          <a:xfrm>
            <a:off x="7530714"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9A793C2-8199-9848-9968-427059EED0E9}"/>
              </a:ext>
            </a:extLst>
          </p:cNvPr>
          <p:cNvSpPr/>
          <p:nvPr/>
        </p:nvSpPr>
        <p:spPr>
          <a:xfrm>
            <a:off x="7530714"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E5005DC-7B26-DF45-8725-D4EAC4E323FC}"/>
              </a:ext>
            </a:extLst>
          </p:cNvPr>
          <p:cNvSpPr/>
          <p:nvPr/>
        </p:nvSpPr>
        <p:spPr>
          <a:xfrm>
            <a:off x="7530714" y="3668597"/>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CA21454-2F7B-F442-875D-23020DC3F113}"/>
              </a:ext>
            </a:extLst>
          </p:cNvPr>
          <p:cNvSpPr/>
          <p:nvPr/>
        </p:nvSpPr>
        <p:spPr>
          <a:xfrm>
            <a:off x="7530714" y="2962016"/>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56C4F0F-4134-1A4A-A477-0E69C9A1B775}"/>
              </a:ext>
            </a:extLst>
          </p:cNvPr>
          <p:cNvSpPr/>
          <p:nvPr/>
        </p:nvSpPr>
        <p:spPr>
          <a:xfrm>
            <a:off x="8385848"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F6FA46C-40A4-4E42-89FB-D287AB12B2E2}"/>
              </a:ext>
            </a:extLst>
          </p:cNvPr>
          <p:cNvSpPr/>
          <p:nvPr/>
        </p:nvSpPr>
        <p:spPr>
          <a:xfrm>
            <a:off x="8385848"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9A5DAC5-EA3F-8D48-9BB0-ACDB8B63E212}"/>
              </a:ext>
            </a:extLst>
          </p:cNvPr>
          <p:cNvSpPr/>
          <p:nvPr/>
        </p:nvSpPr>
        <p:spPr>
          <a:xfrm>
            <a:off x="8385848" y="3668597"/>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10CE92F-7818-2648-AF57-C48EA4F895A4}"/>
              </a:ext>
            </a:extLst>
          </p:cNvPr>
          <p:cNvSpPr/>
          <p:nvPr/>
        </p:nvSpPr>
        <p:spPr>
          <a:xfrm>
            <a:off x="8385848" y="2962016"/>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30070E2-594F-6447-9216-324F61E86A5B}"/>
              </a:ext>
            </a:extLst>
          </p:cNvPr>
          <p:cNvSpPr/>
          <p:nvPr/>
        </p:nvSpPr>
        <p:spPr>
          <a:xfrm>
            <a:off x="9244833"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E36509E-66B8-D548-91B0-80CDB2C79B90}"/>
              </a:ext>
            </a:extLst>
          </p:cNvPr>
          <p:cNvSpPr/>
          <p:nvPr/>
        </p:nvSpPr>
        <p:spPr>
          <a:xfrm>
            <a:off x="9244833"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C17FC91-F2F5-0D4D-835F-6C9DE38F590C}"/>
              </a:ext>
            </a:extLst>
          </p:cNvPr>
          <p:cNvSpPr/>
          <p:nvPr/>
        </p:nvSpPr>
        <p:spPr>
          <a:xfrm>
            <a:off x="9244833" y="366859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4A4531-FA57-2041-8143-3989081D8310}"/>
              </a:ext>
            </a:extLst>
          </p:cNvPr>
          <p:cNvSpPr/>
          <p:nvPr/>
        </p:nvSpPr>
        <p:spPr>
          <a:xfrm>
            <a:off x="9244833" y="2962016"/>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8851067-26DF-804B-950F-1269D6F3F654}"/>
              </a:ext>
            </a:extLst>
          </p:cNvPr>
          <p:cNvSpPr/>
          <p:nvPr/>
        </p:nvSpPr>
        <p:spPr>
          <a:xfrm>
            <a:off x="10099967" y="5081759"/>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6CA395E-3713-B240-A3D3-5274EF4A9640}"/>
              </a:ext>
            </a:extLst>
          </p:cNvPr>
          <p:cNvSpPr/>
          <p:nvPr/>
        </p:nvSpPr>
        <p:spPr>
          <a:xfrm>
            <a:off x="10099967" y="4375178"/>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CCC3D35-BFDB-CD4F-8218-1BB4F175DF95}"/>
              </a:ext>
            </a:extLst>
          </p:cNvPr>
          <p:cNvSpPr/>
          <p:nvPr/>
        </p:nvSpPr>
        <p:spPr>
          <a:xfrm>
            <a:off x="10099967" y="366859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EF2DC53-3F32-F441-924C-9F626A4F583F}"/>
              </a:ext>
            </a:extLst>
          </p:cNvPr>
          <p:cNvSpPr/>
          <p:nvPr/>
        </p:nvSpPr>
        <p:spPr>
          <a:xfrm>
            <a:off x="10099967" y="2962016"/>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Graphic 28">
            <a:extLst>
              <a:ext uri="{FF2B5EF4-FFF2-40B4-BE49-F238E27FC236}">
                <a16:creationId xmlns:a16="http://schemas.microsoft.com/office/drawing/2014/main" id="{ECCD4514-97C8-3E4F-8209-531978A8D1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96410" y="3084181"/>
            <a:ext cx="2473034" cy="2473034"/>
          </a:xfrm>
          <a:prstGeom prst="rect">
            <a:avLst/>
          </a:prstGeom>
        </p:spPr>
      </p:pic>
      <p:sp>
        <p:nvSpPr>
          <p:cNvPr id="30" name="Text Placeholder 2">
            <a:extLst>
              <a:ext uri="{FF2B5EF4-FFF2-40B4-BE49-F238E27FC236}">
                <a16:creationId xmlns:a16="http://schemas.microsoft.com/office/drawing/2014/main" id="{FE0089DC-DD51-1F48-9F9E-5C3CDA825FC6}"/>
              </a:ext>
            </a:extLst>
          </p:cNvPr>
          <p:cNvSpPr txBox="1">
            <a:spLocks/>
          </p:cNvSpPr>
          <p:nvPr/>
        </p:nvSpPr>
        <p:spPr>
          <a:xfrm>
            <a:off x="4544290" y="5991575"/>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25% CPU</a:t>
            </a:r>
          </a:p>
        </p:txBody>
      </p:sp>
      <p:sp>
        <p:nvSpPr>
          <p:cNvPr id="31" name="Text Placeholder 2">
            <a:extLst>
              <a:ext uri="{FF2B5EF4-FFF2-40B4-BE49-F238E27FC236}">
                <a16:creationId xmlns:a16="http://schemas.microsoft.com/office/drawing/2014/main" id="{FCD87F22-5455-B343-AF59-05E00C0C1B44}"/>
              </a:ext>
            </a:extLst>
          </p:cNvPr>
          <p:cNvSpPr txBox="1">
            <a:spLocks/>
          </p:cNvSpPr>
          <p:nvPr/>
        </p:nvSpPr>
        <p:spPr>
          <a:xfrm>
            <a:off x="8043609" y="6062849"/>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50% Memory</a:t>
            </a:r>
          </a:p>
        </p:txBody>
      </p:sp>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604028"/>
            <a:ext cx="13510260" cy="1432590"/>
          </a:xfrm>
        </p:spPr>
        <p:txBody>
          <a:bodyPr/>
          <a:lstStyle/>
          <a:p>
            <a:r>
              <a:rPr lang="en-US" dirty="0"/>
              <a:t>Problem: Applications often don’t have enough load to fully utilize the instances they are running on.</a:t>
            </a:r>
          </a:p>
        </p:txBody>
      </p:sp>
    </p:spTree>
    <p:extLst>
      <p:ext uri="{BB962C8B-B14F-4D97-AF65-F5344CB8AC3E}">
        <p14:creationId xmlns:p14="http://schemas.microsoft.com/office/powerpoint/2010/main" val="3128852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FD19FDE-9722-2341-8FB9-22B3E086C4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7641" y="3280671"/>
            <a:ext cx="2080055" cy="2080055"/>
          </a:xfrm>
          <a:prstGeom prst="rect">
            <a:avLst/>
          </a:prstGeom>
        </p:spPr>
      </p:pic>
      <p:sp>
        <p:nvSpPr>
          <p:cNvPr id="5" name="Rectangle 4">
            <a:extLst>
              <a:ext uri="{FF2B5EF4-FFF2-40B4-BE49-F238E27FC236}">
                <a16:creationId xmlns:a16="http://schemas.microsoft.com/office/drawing/2014/main" id="{47D86CCB-CB42-A247-AA20-562D6193A9DA}"/>
              </a:ext>
            </a:extLst>
          </p:cNvPr>
          <p:cNvSpPr/>
          <p:nvPr/>
        </p:nvSpPr>
        <p:spPr>
          <a:xfrm>
            <a:off x="4544290" y="508176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B336DE-8299-F143-A978-C272652F4F7C}"/>
              </a:ext>
            </a:extLst>
          </p:cNvPr>
          <p:cNvSpPr/>
          <p:nvPr/>
        </p:nvSpPr>
        <p:spPr>
          <a:xfrm>
            <a:off x="4544290" y="4375179"/>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651B0A3-3402-4446-BA09-E0E1D673A43E}"/>
              </a:ext>
            </a:extLst>
          </p:cNvPr>
          <p:cNvSpPr/>
          <p:nvPr/>
        </p:nvSpPr>
        <p:spPr>
          <a:xfrm>
            <a:off x="4544290" y="3668598"/>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778356A-90ED-E343-A788-F5A64773C0F6}"/>
              </a:ext>
            </a:extLst>
          </p:cNvPr>
          <p:cNvSpPr/>
          <p:nvPr/>
        </p:nvSpPr>
        <p:spPr>
          <a:xfrm>
            <a:off x="4544290" y="296201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B9FE5B-CCB0-3C4D-83F1-CDC9D33E0435}"/>
              </a:ext>
            </a:extLst>
          </p:cNvPr>
          <p:cNvSpPr/>
          <p:nvPr/>
        </p:nvSpPr>
        <p:spPr>
          <a:xfrm>
            <a:off x="5399424" y="508176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29594D4-C810-9E41-BF52-3C998ACEBECB}"/>
              </a:ext>
            </a:extLst>
          </p:cNvPr>
          <p:cNvSpPr/>
          <p:nvPr/>
        </p:nvSpPr>
        <p:spPr>
          <a:xfrm>
            <a:off x="5399424" y="4375179"/>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3BCEA68-1989-B84C-AC46-73EC2513F5C5}"/>
              </a:ext>
            </a:extLst>
          </p:cNvPr>
          <p:cNvSpPr/>
          <p:nvPr/>
        </p:nvSpPr>
        <p:spPr>
          <a:xfrm>
            <a:off x="5399424" y="3668598"/>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C5AB34E-1D95-5944-9BD6-3C3E90A7FA52}"/>
              </a:ext>
            </a:extLst>
          </p:cNvPr>
          <p:cNvSpPr/>
          <p:nvPr/>
        </p:nvSpPr>
        <p:spPr>
          <a:xfrm>
            <a:off x="5399424" y="2962017"/>
            <a:ext cx="762000" cy="6373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31C9CBC-3F66-7841-8464-F2BB88F31363}"/>
              </a:ext>
            </a:extLst>
          </p:cNvPr>
          <p:cNvSpPr/>
          <p:nvPr/>
        </p:nvSpPr>
        <p:spPr>
          <a:xfrm>
            <a:off x="7530714"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9A793C2-8199-9848-9968-427059EED0E9}"/>
              </a:ext>
            </a:extLst>
          </p:cNvPr>
          <p:cNvSpPr/>
          <p:nvPr/>
        </p:nvSpPr>
        <p:spPr>
          <a:xfrm>
            <a:off x="7530714"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E5005DC-7B26-DF45-8725-D4EAC4E323FC}"/>
              </a:ext>
            </a:extLst>
          </p:cNvPr>
          <p:cNvSpPr/>
          <p:nvPr/>
        </p:nvSpPr>
        <p:spPr>
          <a:xfrm>
            <a:off x="7530714" y="366859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CA21454-2F7B-F442-875D-23020DC3F113}"/>
              </a:ext>
            </a:extLst>
          </p:cNvPr>
          <p:cNvSpPr/>
          <p:nvPr/>
        </p:nvSpPr>
        <p:spPr>
          <a:xfrm>
            <a:off x="7530714"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56C4F0F-4134-1A4A-A477-0E69C9A1B775}"/>
              </a:ext>
            </a:extLst>
          </p:cNvPr>
          <p:cNvSpPr/>
          <p:nvPr/>
        </p:nvSpPr>
        <p:spPr>
          <a:xfrm>
            <a:off x="8385848"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F6FA46C-40A4-4E42-89FB-D287AB12B2E2}"/>
              </a:ext>
            </a:extLst>
          </p:cNvPr>
          <p:cNvSpPr/>
          <p:nvPr/>
        </p:nvSpPr>
        <p:spPr>
          <a:xfrm>
            <a:off x="8385848"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9A5DAC5-EA3F-8D48-9BB0-ACDB8B63E212}"/>
              </a:ext>
            </a:extLst>
          </p:cNvPr>
          <p:cNvSpPr/>
          <p:nvPr/>
        </p:nvSpPr>
        <p:spPr>
          <a:xfrm>
            <a:off x="8385848" y="366859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10CE92F-7818-2648-AF57-C48EA4F895A4}"/>
              </a:ext>
            </a:extLst>
          </p:cNvPr>
          <p:cNvSpPr/>
          <p:nvPr/>
        </p:nvSpPr>
        <p:spPr>
          <a:xfrm>
            <a:off x="8385848"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30070E2-594F-6447-9216-324F61E86A5B}"/>
              </a:ext>
            </a:extLst>
          </p:cNvPr>
          <p:cNvSpPr/>
          <p:nvPr/>
        </p:nvSpPr>
        <p:spPr>
          <a:xfrm>
            <a:off x="9244833"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E36509E-66B8-D548-91B0-80CDB2C79B90}"/>
              </a:ext>
            </a:extLst>
          </p:cNvPr>
          <p:cNvSpPr/>
          <p:nvPr/>
        </p:nvSpPr>
        <p:spPr>
          <a:xfrm>
            <a:off x="9244833"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C17FC91-F2F5-0D4D-835F-6C9DE38F590C}"/>
              </a:ext>
            </a:extLst>
          </p:cNvPr>
          <p:cNvSpPr/>
          <p:nvPr/>
        </p:nvSpPr>
        <p:spPr>
          <a:xfrm>
            <a:off x="9244833" y="366859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4A4531-FA57-2041-8143-3989081D8310}"/>
              </a:ext>
            </a:extLst>
          </p:cNvPr>
          <p:cNvSpPr/>
          <p:nvPr/>
        </p:nvSpPr>
        <p:spPr>
          <a:xfrm>
            <a:off x="9244833"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8851067-26DF-804B-950F-1269D6F3F654}"/>
              </a:ext>
            </a:extLst>
          </p:cNvPr>
          <p:cNvSpPr/>
          <p:nvPr/>
        </p:nvSpPr>
        <p:spPr>
          <a:xfrm>
            <a:off x="10099967" y="5081759"/>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6CA395E-3713-B240-A3D3-5274EF4A9640}"/>
              </a:ext>
            </a:extLst>
          </p:cNvPr>
          <p:cNvSpPr/>
          <p:nvPr/>
        </p:nvSpPr>
        <p:spPr>
          <a:xfrm>
            <a:off x="10099967" y="4375178"/>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CCC3D35-BFDB-CD4F-8218-1BB4F175DF95}"/>
              </a:ext>
            </a:extLst>
          </p:cNvPr>
          <p:cNvSpPr/>
          <p:nvPr/>
        </p:nvSpPr>
        <p:spPr>
          <a:xfrm>
            <a:off x="10099967" y="3668597"/>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EF2DC53-3F32-F441-924C-9F626A4F583F}"/>
              </a:ext>
            </a:extLst>
          </p:cNvPr>
          <p:cNvSpPr/>
          <p:nvPr/>
        </p:nvSpPr>
        <p:spPr>
          <a:xfrm>
            <a:off x="10099967" y="2962016"/>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Graphic 28">
            <a:extLst>
              <a:ext uri="{FF2B5EF4-FFF2-40B4-BE49-F238E27FC236}">
                <a16:creationId xmlns:a16="http://schemas.microsoft.com/office/drawing/2014/main" id="{ECCD4514-97C8-3E4F-8209-531978A8D1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98193" y="2637479"/>
            <a:ext cx="1737699" cy="1737699"/>
          </a:xfrm>
          <a:prstGeom prst="rect">
            <a:avLst/>
          </a:prstGeom>
        </p:spPr>
      </p:pic>
      <p:sp>
        <p:nvSpPr>
          <p:cNvPr id="30" name="Text Placeholder 2">
            <a:extLst>
              <a:ext uri="{FF2B5EF4-FFF2-40B4-BE49-F238E27FC236}">
                <a16:creationId xmlns:a16="http://schemas.microsoft.com/office/drawing/2014/main" id="{FE0089DC-DD51-1F48-9F9E-5C3CDA825FC6}"/>
              </a:ext>
            </a:extLst>
          </p:cNvPr>
          <p:cNvSpPr txBox="1">
            <a:spLocks/>
          </p:cNvSpPr>
          <p:nvPr/>
        </p:nvSpPr>
        <p:spPr>
          <a:xfrm>
            <a:off x="4658036" y="6115143"/>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50% CPU</a:t>
            </a:r>
          </a:p>
        </p:txBody>
      </p:sp>
      <p:sp>
        <p:nvSpPr>
          <p:cNvPr id="31" name="Text Placeholder 2">
            <a:extLst>
              <a:ext uri="{FF2B5EF4-FFF2-40B4-BE49-F238E27FC236}">
                <a16:creationId xmlns:a16="http://schemas.microsoft.com/office/drawing/2014/main" id="{FCD87F22-5455-B343-AF59-05E00C0C1B44}"/>
              </a:ext>
            </a:extLst>
          </p:cNvPr>
          <p:cNvSpPr txBox="1">
            <a:spLocks/>
          </p:cNvSpPr>
          <p:nvPr/>
        </p:nvSpPr>
        <p:spPr>
          <a:xfrm>
            <a:off x="8159085" y="6115143"/>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75% Memory</a:t>
            </a:r>
          </a:p>
        </p:txBody>
      </p:sp>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604028"/>
            <a:ext cx="13510260" cy="1432590"/>
          </a:xfrm>
        </p:spPr>
        <p:txBody>
          <a:bodyPr/>
          <a:lstStyle/>
          <a:p>
            <a:r>
              <a:rPr lang="en-US" dirty="0"/>
              <a:t>Solution: Combine applications onto instances for better instance utilization.</a:t>
            </a:r>
          </a:p>
        </p:txBody>
      </p:sp>
      <p:pic>
        <p:nvPicPr>
          <p:cNvPr id="33" name="Graphic 32">
            <a:extLst>
              <a:ext uri="{FF2B5EF4-FFF2-40B4-BE49-F238E27FC236}">
                <a16:creationId xmlns:a16="http://schemas.microsoft.com/office/drawing/2014/main" id="{764C599C-D363-BB48-91BC-60A4D224B4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798193" y="4212910"/>
            <a:ext cx="1737699" cy="1737699"/>
          </a:xfrm>
          <a:prstGeom prst="rect">
            <a:avLst/>
          </a:prstGeom>
        </p:spPr>
      </p:pic>
    </p:spTree>
    <p:extLst>
      <p:ext uri="{BB962C8B-B14F-4D97-AF65-F5344CB8AC3E}">
        <p14:creationId xmlns:p14="http://schemas.microsoft.com/office/powerpoint/2010/main" val="2068360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FD19FDE-9722-2341-8FB9-22B3E086C4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7641" y="3280671"/>
            <a:ext cx="2080055" cy="2080055"/>
          </a:xfrm>
          <a:prstGeom prst="rect">
            <a:avLst/>
          </a:prstGeom>
        </p:spPr>
      </p:pic>
      <p:sp>
        <p:nvSpPr>
          <p:cNvPr id="13" name="Rectangle 12">
            <a:extLst>
              <a:ext uri="{FF2B5EF4-FFF2-40B4-BE49-F238E27FC236}">
                <a16:creationId xmlns:a16="http://schemas.microsoft.com/office/drawing/2014/main" id="{F31C9CBC-3F66-7841-8464-F2BB88F31363}"/>
              </a:ext>
            </a:extLst>
          </p:cNvPr>
          <p:cNvSpPr/>
          <p:nvPr/>
        </p:nvSpPr>
        <p:spPr>
          <a:xfrm>
            <a:off x="4810961"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9A793C2-8199-9848-9968-427059EED0E9}"/>
              </a:ext>
            </a:extLst>
          </p:cNvPr>
          <p:cNvSpPr/>
          <p:nvPr/>
        </p:nvSpPr>
        <p:spPr>
          <a:xfrm>
            <a:off x="4810961"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E5005DC-7B26-DF45-8725-D4EAC4E323FC}"/>
              </a:ext>
            </a:extLst>
          </p:cNvPr>
          <p:cNvSpPr/>
          <p:nvPr/>
        </p:nvSpPr>
        <p:spPr>
          <a:xfrm>
            <a:off x="4810961" y="3668597"/>
            <a:ext cx="762000" cy="637309"/>
          </a:xfrm>
          <a:prstGeom prst="rect">
            <a:avLst/>
          </a:prstGeom>
          <a:pattFill prst="wdUpDiag">
            <a:fgClr>
              <a:schemeClr val="accent1"/>
            </a:fgClr>
            <a:bgClr>
              <a:schemeClr val="accent2"/>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CA21454-2F7B-F442-875D-23020DC3F113}"/>
              </a:ext>
            </a:extLst>
          </p:cNvPr>
          <p:cNvSpPr/>
          <p:nvPr/>
        </p:nvSpPr>
        <p:spPr>
          <a:xfrm>
            <a:off x="4810961"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56C4F0F-4134-1A4A-A477-0E69C9A1B775}"/>
              </a:ext>
            </a:extLst>
          </p:cNvPr>
          <p:cNvSpPr/>
          <p:nvPr/>
        </p:nvSpPr>
        <p:spPr>
          <a:xfrm>
            <a:off x="5666095"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F6FA46C-40A4-4E42-89FB-D287AB12B2E2}"/>
              </a:ext>
            </a:extLst>
          </p:cNvPr>
          <p:cNvSpPr/>
          <p:nvPr/>
        </p:nvSpPr>
        <p:spPr>
          <a:xfrm>
            <a:off x="5666095"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9A5DAC5-EA3F-8D48-9BB0-ACDB8B63E212}"/>
              </a:ext>
            </a:extLst>
          </p:cNvPr>
          <p:cNvSpPr/>
          <p:nvPr/>
        </p:nvSpPr>
        <p:spPr>
          <a:xfrm>
            <a:off x="5666095" y="3668597"/>
            <a:ext cx="762000" cy="637309"/>
          </a:xfrm>
          <a:prstGeom prst="rect">
            <a:avLst/>
          </a:prstGeom>
          <a:pattFill prst="wdUpDiag">
            <a:fgClr>
              <a:schemeClr val="accent1"/>
            </a:fgClr>
            <a:bgClr>
              <a:schemeClr val="accent2"/>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10CE92F-7818-2648-AF57-C48EA4F895A4}"/>
              </a:ext>
            </a:extLst>
          </p:cNvPr>
          <p:cNvSpPr/>
          <p:nvPr/>
        </p:nvSpPr>
        <p:spPr>
          <a:xfrm>
            <a:off x="5666095"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30070E2-594F-6447-9216-324F61E86A5B}"/>
              </a:ext>
            </a:extLst>
          </p:cNvPr>
          <p:cNvSpPr/>
          <p:nvPr/>
        </p:nvSpPr>
        <p:spPr>
          <a:xfrm>
            <a:off x="6525080" y="508175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E36509E-66B8-D548-91B0-80CDB2C79B90}"/>
              </a:ext>
            </a:extLst>
          </p:cNvPr>
          <p:cNvSpPr/>
          <p:nvPr/>
        </p:nvSpPr>
        <p:spPr>
          <a:xfrm>
            <a:off x="6525080" y="4375178"/>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C17FC91-F2F5-0D4D-835F-6C9DE38F590C}"/>
              </a:ext>
            </a:extLst>
          </p:cNvPr>
          <p:cNvSpPr/>
          <p:nvPr/>
        </p:nvSpPr>
        <p:spPr>
          <a:xfrm>
            <a:off x="6525080" y="3668597"/>
            <a:ext cx="762000" cy="637309"/>
          </a:xfrm>
          <a:prstGeom prst="rect">
            <a:avLst/>
          </a:prstGeom>
          <a:pattFill prst="wdUpDiag">
            <a:fgClr>
              <a:schemeClr val="accent1"/>
            </a:fgClr>
            <a:bgClr>
              <a:schemeClr val="accent2"/>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4A4531-FA57-2041-8143-3989081D8310}"/>
              </a:ext>
            </a:extLst>
          </p:cNvPr>
          <p:cNvSpPr/>
          <p:nvPr/>
        </p:nvSpPr>
        <p:spPr>
          <a:xfrm>
            <a:off x="6525080"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8851067-26DF-804B-950F-1269D6F3F654}"/>
              </a:ext>
            </a:extLst>
          </p:cNvPr>
          <p:cNvSpPr/>
          <p:nvPr/>
        </p:nvSpPr>
        <p:spPr>
          <a:xfrm>
            <a:off x="7380214" y="5081759"/>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6CA395E-3713-B240-A3D3-5274EF4A9640}"/>
              </a:ext>
            </a:extLst>
          </p:cNvPr>
          <p:cNvSpPr/>
          <p:nvPr/>
        </p:nvSpPr>
        <p:spPr>
          <a:xfrm>
            <a:off x="7380214" y="4375178"/>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CCC3D35-BFDB-CD4F-8218-1BB4F175DF95}"/>
              </a:ext>
            </a:extLst>
          </p:cNvPr>
          <p:cNvSpPr/>
          <p:nvPr/>
        </p:nvSpPr>
        <p:spPr>
          <a:xfrm>
            <a:off x="7380214" y="366859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EF2DC53-3F32-F441-924C-9F626A4F583F}"/>
              </a:ext>
            </a:extLst>
          </p:cNvPr>
          <p:cNvSpPr/>
          <p:nvPr/>
        </p:nvSpPr>
        <p:spPr>
          <a:xfrm>
            <a:off x="7380214" y="296201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Graphic 28">
            <a:extLst>
              <a:ext uri="{FF2B5EF4-FFF2-40B4-BE49-F238E27FC236}">
                <a16:creationId xmlns:a16="http://schemas.microsoft.com/office/drawing/2014/main" id="{ECCD4514-97C8-3E4F-8209-531978A8D1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08103" y="2637479"/>
            <a:ext cx="1737699" cy="1737699"/>
          </a:xfrm>
          <a:prstGeom prst="rect">
            <a:avLst/>
          </a:prstGeom>
        </p:spPr>
      </p:pic>
      <p:sp>
        <p:nvSpPr>
          <p:cNvPr id="31" name="Text Placeholder 2">
            <a:extLst>
              <a:ext uri="{FF2B5EF4-FFF2-40B4-BE49-F238E27FC236}">
                <a16:creationId xmlns:a16="http://schemas.microsoft.com/office/drawing/2014/main" id="{FCD87F22-5455-B343-AF59-05E00C0C1B44}"/>
              </a:ext>
            </a:extLst>
          </p:cNvPr>
          <p:cNvSpPr txBox="1">
            <a:spLocks/>
          </p:cNvSpPr>
          <p:nvPr/>
        </p:nvSpPr>
        <p:spPr>
          <a:xfrm>
            <a:off x="5610679" y="6115142"/>
            <a:ext cx="3352801"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100% CPU</a:t>
            </a:r>
          </a:p>
        </p:txBody>
      </p:sp>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604028"/>
            <a:ext cx="13510260" cy="1432590"/>
          </a:xfrm>
        </p:spPr>
        <p:txBody>
          <a:bodyPr/>
          <a:lstStyle/>
          <a:p>
            <a:r>
              <a:rPr lang="en-US" dirty="0"/>
              <a:t>Problem: Under heavier usage applications may contend with each other for the instance resources.</a:t>
            </a:r>
          </a:p>
        </p:txBody>
      </p:sp>
      <p:pic>
        <p:nvPicPr>
          <p:cNvPr id="33" name="Graphic 32">
            <a:extLst>
              <a:ext uri="{FF2B5EF4-FFF2-40B4-BE49-F238E27FC236}">
                <a16:creationId xmlns:a16="http://schemas.microsoft.com/office/drawing/2014/main" id="{764C599C-D363-BB48-91BC-60A4D224B4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08103" y="4212910"/>
            <a:ext cx="1737699" cy="1737699"/>
          </a:xfrm>
          <a:prstGeom prst="rect">
            <a:avLst/>
          </a:prstGeom>
        </p:spPr>
      </p:pic>
    </p:spTree>
    <p:extLst>
      <p:ext uri="{BB962C8B-B14F-4D97-AF65-F5344CB8AC3E}">
        <p14:creationId xmlns:p14="http://schemas.microsoft.com/office/powerpoint/2010/main" val="974391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FD19FDE-9722-2341-8FB9-22B3E086C4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7641" y="3280671"/>
            <a:ext cx="2080055" cy="2080055"/>
          </a:xfrm>
          <a:prstGeom prst="rect">
            <a:avLst/>
          </a:prstGeom>
        </p:spPr>
      </p:pic>
      <p:pic>
        <p:nvPicPr>
          <p:cNvPr id="29" name="Graphic 28">
            <a:extLst>
              <a:ext uri="{FF2B5EF4-FFF2-40B4-BE49-F238E27FC236}">
                <a16:creationId xmlns:a16="http://schemas.microsoft.com/office/drawing/2014/main" id="{ECCD4514-97C8-3E4F-8209-531978A8D1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31549" y="2637479"/>
            <a:ext cx="1737699" cy="1737699"/>
          </a:xfrm>
          <a:prstGeom prst="rect">
            <a:avLst/>
          </a:prstGeom>
        </p:spPr>
      </p:pic>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604028"/>
            <a:ext cx="13510260" cy="1432590"/>
          </a:xfrm>
        </p:spPr>
        <p:txBody>
          <a:bodyPr/>
          <a:lstStyle/>
          <a:p>
            <a:r>
              <a:rPr lang="en-US" dirty="0"/>
              <a:t>Solution: Containers allow you to configure limits per application so they don’t compete with each other.</a:t>
            </a:r>
          </a:p>
        </p:txBody>
      </p:sp>
      <p:pic>
        <p:nvPicPr>
          <p:cNvPr id="33" name="Graphic 32">
            <a:extLst>
              <a:ext uri="{FF2B5EF4-FFF2-40B4-BE49-F238E27FC236}">
                <a16:creationId xmlns:a16="http://schemas.microsoft.com/office/drawing/2014/main" id="{764C599C-D363-BB48-91BC-60A4D224B4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31549" y="4212910"/>
            <a:ext cx="1737699" cy="1737699"/>
          </a:xfrm>
          <a:prstGeom prst="rect">
            <a:avLst/>
          </a:prstGeom>
        </p:spPr>
      </p:pic>
      <p:sp>
        <p:nvSpPr>
          <p:cNvPr id="34" name="Rectangle 33">
            <a:extLst>
              <a:ext uri="{FF2B5EF4-FFF2-40B4-BE49-F238E27FC236}">
                <a16:creationId xmlns:a16="http://schemas.microsoft.com/office/drawing/2014/main" id="{1D717D55-58A3-BD4C-BA04-A8B20A7DAA60}"/>
              </a:ext>
            </a:extLst>
          </p:cNvPr>
          <p:cNvSpPr/>
          <p:nvPr/>
        </p:nvSpPr>
        <p:spPr>
          <a:xfrm>
            <a:off x="4547538"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1CE929DF-C081-A84D-9F93-EB3749B64CDC}"/>
              </a:ext>
            </a:extLst>
          </p:cNvPr>
          <p:cNvSpPr/>
          <p:nvPr/>
        </p:nvSpPr>
        <p:spPr>
          <a:xfrm>
            <a:off x="4547538"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42DF33D-31B8-E047-9B23-40CCE91A1FE0}"/>
              </a:ext>
            </a:extLst>
          </p:cNvPr>
          <p:cNvSpPr/>
          <p:nvPr/>
        </p:nvSpPr>
        <p:spPr>
          <a:xfrm>
            <a:off x="4547538"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94D98F4-134B-2143-AE9D-0E57481DD361}"/>
              </a:ext>
            </a:extLst>
          </p:cNvPr>
          <p:cNvSpPr/>
          <p:nvPr/>
        </p:nvSpPr>
        <p:spPr>
          <a:xfrm>
            <a:off x="4547538"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6DE6B24-6C35-3B4E-973D-603EE2002AD0}"/>
              </a:ext>
            </a:extLst>
          </p:cNvPr>
          <p:cNvSpPr/>
          <p:nvPr/>
        </p:nvSpPr>
        <p:spPr>
          <a:xfrm>
            <a:off x="5402672"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42D4F03-AAB6-9346-8C7A-961C3A90ACFB}"/>
              </a:ext>
            </a:extLst>
          </p:cNvPr>
          <p:cNvSpPr/>
          <p:nvPr/>
        </p:nvSpPr>
        <p:spPr>
          <a:xfrm>
            <a:off x="5402672"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690F3C26-CA2C-BC42-819C-F41E206AB0CB}"/>
              </a:ext>
            </a:extLst>
          </p:cNvPr>
          <p:cNvSpPr/>
          <p:nvPr/>
        </p:nvSpPr>
        <p:spPr>
          <a:xfrm>
            <a:off x="5402672"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C2EEFD86-6F66-2540-AEAF-B3451700EC61}"/>
              </a:ext>
            </a:extLst>
          </p:cNvPr>
          <p:cNvSpPr/>
          <p:nvPr/>
        </p:nvSpPr>
        <p:spPr>
          <a:xfrm>
            <a:off x="5402672"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54A0BDF4-593E-3A4D-BAAF-49282C5F5BF8}"/>
              </a:ext>
            </a:extLst>
          </p:cNvPr>
          <p:cNvSpPr/>
          <p:nvPr/>
        </p:nvSpPr>
        <p:spPr>
          <a:xfrm>
            <a:off x="6261657" y="5245161"/>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4DF36E8D-D027-C34F-B7BD-F609A3897F27}"/>
              </a:ext>
            </a:extLst>
          </p:cNvPr>
          <p:cNvSpPr/>
          <p:nvPr/>
        </p:nvSpPr>
        <p:spPr>
          <a:xfrm>
            <a:off x="6261657" y="453858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AC75D40-9FF4-AF4E-A809-C5324F3BA065}"/>
              </a:ext>
            </a:extLst>
          </p:cNvPr>
          <p:cNvSpPr/>
          <p:nvPr/>
        </p:nvSpPr>
        <p:spPr>
          <a:xfrm>
            <a:off x="6261657" y="3473207"/>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6730B12-25E5-3F49-864C-5C75C41BCF3C}"/>
              </a:ext>
            </a:extLst>
          </p:cNvPr>
          <p:cNvSpPr/>
          <p:nvPr/>
        </p:nvSpPr>
        <p:spPr>
          <a:xfrm>
            <a:off x="6261657" y="2766626"/>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279D1B8-8935-424B-B3C0-DD2E28EBDB9D}"/>
              </a:ext>
            </a:extLst>
          </p:cNvPr>
          <p:cNvSpPr/>
          <p:nvPr/>
        </p:nvSpPr>
        <p:spPr>
          <a:xfrm>
            <a:off x="7333323" y="5081759"/>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BFDE90F2-2F04-A640-85A4-86D161B3CA3C}"/>
              </a:ext>
            </a:extLst>
          </p:cNvPr>
          <p:cNvSpPr/>
          <p:nvPr/>
        </p:nvSpPr>
        <p:spPr>
          <a:xfrm>
            <a:off x="7333323" y="4375178"/>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24C5954E-B911-9A47-878B-784DF8E306C3}"/>
              </a:ext>
            </a:extLst>
          </p:cNvPr>
          <p:cNvSpPr/>
          <p:nvPr/>
        </p:nvSpPr>
        <p:spPr>
          <a:xfrm>
            <a:off x="7333323" y="3668597"/>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7D69A568-F274-8446-B5E2-760D8E6DF415}"/>
              </a:ext>
            </a:extLst>
          </p:cNvPr>
          <p:cNvSpPr/>
          <p:nvPr/>
        </p:nvSpPr>
        <p:spPr>
          <a:xfrm>
            <a:off x="7333323" y="2962016"/>
            <a:ext cx="762000" cy="63730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Text Placeholder 2">
            <a:extLst>
              <a:ext uri="{FF2B5EF4-FFF2-40B4-BE49-F238E27FC236}">
                <a16:creationId xmlns:a16="http://schemas.microsoft.com/office/drawing/2014/main" id="{DD89627F-DF8C-2947-9689-3BC2BAA7DAE0}"/>
              </a:ext>
            </a:extLst>
          </p:cNvPr>
          <p:cNvSpPr txBox="1">
            <a:spLocks/>
          </p:cNvSpPr>
          <p:nvPr/>
        </p:nvSpPr>
        <p:spPr>
          <a:xfrm>
            <a:off x="4460719" y="6231600"/>
            <a:ext cx="4248085" cy="63730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75% CPU Reservation</a:t>
            </a:r>
          </a:p>
        </p:txBody>
      </p:sp>
      <p:sp>
        <p:nvSpPr>
          <p:cNvPr id="52" name="Rectangle 51">
            <a:extLst>
              <a:ext uri="{FF2B5EF4-FFF2-40B4-BE49-F238E27FC236}">
                <a16:creationId xmlns:a16="http://schemas.microsoft.com/office/drawing/2014/main" id="{6DFD010F-DA34-0547-9756-0AD48710B132}"/>
              </a:ext>
            </a:extLst>
          </p:cNvPr>
          <p:cNvSpPr/>
          <p:nvPr/>
        </p:nvSpPr>
        <p:spPr>
          <a:xfrm>
            <a:off x="4460719" y="2672460"/>
            <a:ext cx="2656072" cy="154045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DE3A4772-76D8-D849-9039-FD28CB716C6E}"/>
              </a:ext>
            </a:extLst>
          </p:cNvPr>
          <p:cNvSpPr/>
          <p:nvPr/>
        </p:nvSpPr>
        <p:spPr>
          <a:xfrm>
            <a:off x="4460719" y="4435931"/>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1674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618127" y="645139"/>
            <a:ext cx="13510260" cy="1432590"/>
          </a:xfrm>
        </p:spPr>
        <p:txBody>
          <a:bodyPr/>
          <a:lstStyle/>
          <a:p>
            <a:r>
              <a:rPr lang="en-US" dirty="0"/>
              <a:t>The application container is the actual unit of scaling</a:t>
            </a:r>
          </a:p>
        </p:txBody>
      </p:sp>
      <p:pic>
        <p:nvPicPr>
          <p:cNvPr id="85" name="Graphic 84">
            <a:extLst>
              <a:ext uri="{FF2B5EF4-FFF2-40B4-BE49-F238E27FC236}">
                <a16:creationId xmlns:a16="http://schemas.microsoft.com/office/drawing/2014/main" id="{7BBD945B-7084-0041-8FF4-DA1DE25E93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0102" y="4939648"/>
            <a:ext cx="1737699" cy="1737699"/>
          </a:xfrm>
          <a:prstGeom prst="rect">
            <a:avLst/>
          </a:prstGeom>
        </p:spPr>
      </p:pic>
      <p:pic>
        <p:nvPicPr>
          <p:cNvPr id="86" name="Graphic 85">
            <a:extLst>
              <a:ext uri="{FF2B5EF4-FFF2-40B4-BE49-F238E27FC236}">
                <a16:creationId xmlns:a16="http://schemas.microsoft.com/office/drawing/2014/main" id="{E27EAEE4-A704-BF4D-8EFE-2DFF70C391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80102" y="2563405"/>
            <a:ext cx="1737699" cy="1737699"/>
          </a:xfrm>
          <a:prstGeom prst="rect">
            <a:avLst/>
          </a:prstGeom>
        </p:spPr>
      </p:pic>
      <p:pic>
        <p:nvPicPr>
          <p:cNvPr id="87" name="Graphic 86">
            <a:extLst>
              <a:ext uri="{FF2B5EF4-FFF2-40B4-BE49-F238E27FC236}">
                <a16:creationId xmlns:a16="http://schemas.microsoft.com/office/drawing/2014/main" id="{5AABEC28-2108-A243-AA3A-E70E9FD998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65143" y="3389310"/>
            <a:ext cx="1737699" cy="1737699"/>
          </a:xfrm>
          <a:prstGeom prst="rect">
            <a:avLst/>
          </a:prstGeom>
        </p:spPr>
      </p:pic>
      <p:sp>
        <p:nvSpPr>
          <p:cNvPr id="181" name="Rectangle 180">
            <a:extLst>
              <a:ext uri="{FF2B5EF4-FFF2-40B4-BE49-F238E27FC236}">
                <a16:creationId xmlns:a16="http://schemas.microsoft.com/office/drawing/2014/main" id="{2A8825EF-2FE6-A549-AA47-F924694ADA0E}"/>
              </a:ext>
            </a:extLst>
          </p:cNvPr>
          <p:cNvSpPr/>
          <p:nvPr/>
        </p:nvSpPr>
        <p:spPr>
          <a:xfrm>
            <a:off x="3702157" y="311360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4557291" y="311360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3594391" y="3022061"/>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3788976" y="584750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3788976" y="514092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4644110" y="584750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4644110" y="514092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5503095" y="584750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5503095" y="514092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3702157" y="5038274"/>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1" name="Rectangle 190">
            <a:extLst>
              <a:ext uri="{FF2B5EF4-FFF2-40B4-BE49-F238E27FC236}">
                <a16:creationId xmlns:a16="http://schemas.microsoft.com/office/drawing/2014/main" id="{C4C35335-7EF7-5344-84DF-90393DA35EC8}"/>
              </a:ext>
            </a:extLst>
          </p:cNvPr>
          <p:cNvSpPr/>
          <p:nvPr/>
        </p:nvSpPr>
        <p:spPr>
          <a:xfrm>
            <a:off x="10028429" y="393924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2" name="Rectangle 191">
            <a:extLst>
              <a:ext uri="{FF2B5EF4-FFF2-40B4-BE49-F238E27FC236}">
                <a16:creationId xmlns:a16="http://schemas.microsoft.com/office/drawing/2014/main" id="{5162F6A2-304E-E049-9AF3-63D0F0975F1C}"/>
              </a:ext>
            </a:extLst>
          </p:cNvPr>
          <p:cNvSpPr/>
          <p:nvPr/>
        </p:nvSpPr>
        <p:spPr>
          <a:xfrm>
            <a:off x="9920663" y="384770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7321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BDFD830-5EEE-2D46-9FD0-796D2E0EF267}"/>
              </a:ext>
            </a:extLst>
          </p:cNvPr>
          <p:cNvSpPr>
            <a:spLocks noGrp="1"/>
          </p:cNvSpPr>
          <p:nvPr>
            <p:ph type="title"/>
          </p:nvPr>
        </p:nvSpPr>
        <p:spPr>
          <a:xfrm>
            <a:off x="560070" y="604028"/>
            <a:ext cx="13510260" cy="1432590"/>
          </a:xfrm>
        </p:spPr>
        <p:txBody>
          <a:bodyPr/>
          <a:lstStyle/>
          <a:p>
            <a:r>
              <a:rPr lang="en-US" dirty="0"/>
              <a:t>With container orchestration you focus on the application and </a:t>
            </a:r>
            <a:r>
              <a:rPr lang="en-US" dirty="0">
                <a:solidFill>
                  <a:schemeClr val="accent1"/>
                </a:solidFill>
              </a:rPr>
              <a:t>treat instances as generic capacity</a:t>
            </a:r>
            <a:endParaRPr lang="en-US" dirty="0"/>
          </a:p>
        </p:txBody>
      </p:sp>
      <p:sp>
        <p:nvSpPr>
          <p:cNvPr id="22" name="TextBox 21">
            <a:extLst>
              <a:ext uri="{FF2B5EF4-FFF2-40B4-BE49-F238E27FC236}">
                <a16:creationId xmlns:a16="http://schemas.microsoft.com/office/drawing/2014/main" id="{2BBE36AF-F11E-7341-9E99-7ABB6DF6BB3E}"/>
              </a:ext>
            </a:extLst>
          </p:cNvPr>
          <p:cNvSpPr txBox="1"/>
          <p:nvPr/>
        </p:nvSpPr>
        <p:spPr>
          <a:xfrm>
            <a:off x="5505375" y="5206040"/>
            <a:ext cx="2849915" cy="1384995"/>
          </a:xfrm>
          <a:prstGeom prst="rect">
            <a:avLst/>
          </a:prstGeom>
          <a:noFill/>
        </p:spPr>
        <p:txBody>
          <a:bodyPr wrap="square" rtlCol="0">
            <a:spAutoFit/>
          </a:bodyPr>
          <a:lstStyle/>
          <a:p>
            <a:pPr algn="ctr"/>
            <a:r>
              <a:rPr lang="en-US" sz="2800" dirty="0"/>
              <a:t>Amazon Elastic Container Service</a:t>
            </a:r>
          </a:p>
        </p:txBody>
      </p:sp>
      <p:pic>
        <p:nvPicPr>
          <p:cNvPr id="23" name="Graphic 22">
            <a:extLst>
              <a:ext uri="{FF2B5EF4-FFF2-40B4-BE49-F238E27FC236}">
                <a16:creationId xmlns:a16="http://schemas.microsoft.com/office/drawing/2014/main" id="{1D9B7680-B7C5-094F-80F1-5FDF1AF741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6835" y="3890795"/>
            <a:ext cx="1138894" cy="1138894"/>
          </a:xfrm>
          <a:prstGeom prst="rect">
            <a:avLst/>
          </a:prstGeom>
        </p:spPr>
      </p:pic>
      <p:pic>
        <p:nvPicPr>
          <p:cNvPr id="24" name="Graphic 23">
            <a:extLst>
              <a:ext uri="{FF2B5EF4-FFF2-40B4-BE49-F238E27FC236}">
                <a16:creationId xmlns:a16="http://schemas.microsoft.com/office/drawing/2014/main" id="{B3FC4E90-8FBE-F649-9EC1-D72DC1E85D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1616" y="2903094"/>
            <a:ext cx="1737699" cy="1737699"/>
          </a:xfrm>
          <a:prstGeom prst="rect">
            <a:avLst/>
          </a:prstGeom>
        </p:spPr>
      </p:pic>
      <p:pic>
        <p:nvPicPr>
          <p:cNvPr id="27" name="Graphic 26">
            <a:extLst>
              <a:ext uri="{FF2B5EF4-FFF2-40B4-BE49-F238E27FC236}">
                <a16:creationId xmlns:a16="http://schemas.microsoft.com/office/drawing/2014/main" id="{5A117723-DFA7-9341-BFFE-FF5F396756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9685" y="3047180"/>
            <a:ext cx="541929" cy="541929"/>
          </a:xfrm>
          <a:prstGeom prst="rect">
            <a:avLst/>
          </a:prstGeom>
        </p:spPr>
      </p:pic>
      <p:sp>
        <p:nvSpPr>
          <p:cNvPr id="28" name="Text Placeholder 2">
            <a:extLst>
              <a:ext uri="{FF2B5EF4-FFF2-40B4-BE49-F238E27FC236}">
                <a16:creationId xmlns:a16="http://schemas.microsoft.com/office/drawing/2014/main" id="{78D858EC-282B-3F4D-9858-0698905EF0A2}"/>
              </a:ext>
            </a:extLst>
          </p:cNvPr>
          <p:cNvSpPr txBox="1">
            <a:spLocks/>
          </p:cNvSpPr>
          <p:nvPr/>
        </p:nvSpPr>
        <p:spPr>
          <a:xfrm>
            <a:off x="2987027" y="3083418"/>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1 x vCPU</a:t>
            </a:r>
          </a:p>
        </p:txBody>
      </p:sp>
      <p:pic>
        <p:nvPicPr>
          <p:cNvPr id="29" name="Graphic 28">
            <a:extLst>
              <a:ext uri="{FF2B5EF4-FFF2-40B4-BE49-F238E27FC236}">
                <a16:creationId xmlns:a16="http://schemas.microsoft.com/office/drawing/2014/main" id="{159216F4-A9A9-6E4E-A6CB-067210717B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89685" y="3867577"/>
            <a:ext cx="541929" cy="541929"/>
          </a:xfrm>
          <a:prstGeom prst="rect">
            <a:avLst/>
          </a:prstGeom>
        </p:spPr>
      </p:pic>
      <p:sp>
        <p:nvSpPr>
          <p:cNvPr id="30" name="Text Placeholder 2">
            <a:extLst>
              <a:ext uri="{FF2B5EF4-FFF2-40B4-BE49-F238E27FC236}">
                <a16:creationId xmlns:a16="http://schemas.microsoft.com/office/drawing/2014/main" id="{44F6FC73-603D-9248-9F34-240307AC973A}"/>
              </a:ext>
            </a:extLst>
          </p:cNvPr>
          <p:cNvSpPr txBox="1">
            <a:spLocks/>
          </p:cNvSpPr>
          <p:nvPr/>
        </p:nvSpPr>
        <p:spPr>
          <a:xfrm>
            <a:off x="2987027" y="3890795"/>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2 GB memory</a:t>
            </a:r>
          </a:p>
        </p:txBody>
      </p:sp>
      <p:pic>
        <p:nvPicPr>
          <p:cNvPr id="31" name="Graphic 30">
            <a:extLst>
              <a:ext uri="{FF2B5EF4-FFF2-40B4-BE49-F238E27FC236}">
                <a16:creationId xmlns:a16="http://schemas.microsoft.com/office/drawing/2014/main" id="{8F87237F-B29B-D84D-BFAA-99CFF1BA1E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54620" y="2968870"/>
            <a:ext cx="1240477" cy="1240477"/>
          </a:xfrm>
          <a:prstGeom prst="rect">
            <a:avLst/>
          </a:prstGeom>
        </p:spPr>
      </p:pic>
      <p:pic>
        <p:nvPicPr>
          <p:cNvPr id="33" name="Graphic 32">
            <a:extLst>
              <a:ext uri="{FF2B5EF4-FFF2-40B4-BE49-F238E27FC236}">
                <a16:creationId xmlns:a16="http://schemas.microsoft.com/office/drawing/2014/main" id="{D5D679A6-56ED-3240-9B5A-BF9B9CA4DA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023414" y="2968869"/>
            <a:ext cx="1240477" cy="1240477"/>
          </a:xfrm>
          <a:prstGeom prst="rect">
            <a:avLst/>
          </a:prstGeom>
        </p:spPr>
      </p:pic>
      <p:pic>
        <p:nvPicPr>
          <p:cNvPr id="34" name="Graphic 33">
            <a:extLst>
              <a:ext uri="{FF2B5EF4-FFF2-40B4-BE49-F238E27FC236}">
                <a16:creationId xmlns:a16="http://schemas.microsoft.com/office/drawing/2014/main" id="{AAC407B2-4D46-514E-B230-B81C1E0BF4F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43665" y="2968869"/>
            <a:ext cx="1240477" cy="1240477"/>
          </a:xfrm>
          <a:prstGeom prst="rect">
            <a:avLst/>
          </a:prstGeom>
        </p:spPr>
      </p:pic>
      <p:sp>
        <p:nvSpPr>
          <p:cNvPr id="35" name="Text Placeholder 2">
            <a:extLst>
              <a:ext uri="{FF2B5EF4-FFF2-40B4-BE49-F238E27FC236}">
                <a16:creationId xmlns:a16="http://schemas.microsoft.com/office/drawing/2014/main" id="{F8707124-D55F-0D48-AB82-5A5BB825A8F0}"/>
              </a:ext>
            </a:extLst>
          </p:cNvPr>
          <p:cNvSpPr txBox="1">
            <a:spLocks/>
          </p:cNvSpPr>
          <p:nvPr/>
        </p:nvSpPr>
        <p:spPr>
          <a:xfrm>
            <a:off x="818790" y="5029689"/>
            <a:ext cx="4127283" cy="2202384"/>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my application container, and I want to launch it as a service with 4 copies</a:t>
            </a:r>
          </a:p>
        </p:txBody>
      </p:sp>
      <p:sp>
        <p:nvSpPr>
          <p:cNvPr id="36" name="Text Placeholder 2">
            <a:extLst>
              <a:ext uri="{FF2B5EF4-FFF2-40B4-BE49-F238E27FC236}">
                <a16:creationId xmlns:a16="http://schemas.microsoft.com/office/drawing/2014/main" id="{749CD0A3-673A-0B42-BC56-0ED07BACD85A}"/>
              </a:ext>
            </a:extLst>
          </p:cNvPr>
          <p:cNvSpPr txBox="1">
            <a:spLocks/>
          </p:cNvSpPr>
          <p:nvPr/>
        </p:nvSpPr>
        <p:spPr>
          <a:xfrm>
            <a:off x="9542721" y="4790415"/>
            <a:ext cx="3790099" cy="173769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a collection of EC2 instances to use as capacity</a:t>
            </a:r>
          </a:p>
        </p:txBody>
      </p:sp>
      <p:cxnSp>
        <p:nvCxnSpPr>
          <p:cNvPr id="37" name="Straight Arrow Connector 36">
            <a:extLst>
              <a:ext uri="{FF2B5EF4-FFF2-40B4-BE49-F238E27FC236}">
                <a16:creationId xmlns:a16="http://schemas.microsoft.com/office/drawing/2014/main" id="{B69D6D33-8296-5143-ACDD-518A376DA5CA}"/>
              </a:ext>
            </a:extLst>
          </p:cNvPr>
          <p:cNvCxnSpPr>
            <a:cxnSpLocks/>
          </p:cNvCxnSpPr>
          <p:nvPr/>
        </p:nvCxnSpPr>
        <p:spPr>
          <a:xfrm>
            <a:off x="4695755" y="3589109"/>
            <a:ext cx="1358681" cy="620237"/>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A3A1B23-C8F7-E343-93AF-DA5307C75D90}"/>
              </a:ext>
            </a:extLst>
          </p:cNvPr>
          <p:cNvCxnSpPr>
            <a:cxnSpLocks/>
          </p:cNvCxnSpPr>
          <p:nvPr/>
        </p:nvCxnSpPr>
        <p:spPr>
          <a:xfrm flipH="1">
            <a:off x="7773485" y="3573487"/>
            <a:ext cx="1604962" cy="65148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7909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79886" y="449401"/>
            <a:ext cx="13510260" cy="1432590"/>
          </a:xfrm>
        </p:spPr>
        <p:txBody>
          <a:bodyPr/>
          <a:lstStyle/>
          <a:p>
            <a:r>
              <a:rPr lang="en-US" dirty="0"/>
              <a:t>Elastic Container Service finds a solution to place containers across available EC2 instances to fill your overall application needs</a:t>
            </a:r>
          </a:p>
        </p:txBody>
      </p:sp>
      <p:sp>
        <p:nvSpPr>
          <p:cNvPr id="181" name="Rectangle 180">
            <a:extLst>
              <a:ext uri="{FF2B5EF4-FFF2-40B4-BE49-F238E27FC236}">
                <a16:creationId xmlns:a16="http://schemas.microsoft.com/office/drawing/2014/main" id="{2A8825EF-2FE6-A549-AA47-F924694ADA0E}"/>
              </a:ext>
            </a:extLst>
          </p:cNvPr>
          <p:cNvSpPr/>
          <p:nvPr/>
        </p:nvSpPr>
        <p:spPr>
          <a:xfrm>
            <a:off x="2980467"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3835601"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2872701" y="3152831"/>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3192256"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3192256"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4047390"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4047390"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4906375" y="597705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4906375" y="527047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3105437" y="5167824"/>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1" name="Rectangle 190">
            <a:extLst>
              <a:ext uri="{FF2B5EF4-FFF2-40B4-BE49-F238E27FC236}">
                <a16:creationId xmlns:a16="http://schemas.microsoft.com/office/drawing/2014/main" id="{C4C35335-7EF7-5344-84DF-90393DA35EC8}"/>
              </a:ext>
            </a:extLst>
          </p:cNvPr>
          <p:cNvSpPr/>
          <p:nvPr/>
        </p:nvSpPr>
        <p:spPr>
          <a:xfrm>
            <a:off x="5048858" y="324437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2" name="Rectangle 191">
            <a:extLst>
              <a:ext uri="{FF2B5EF4-FFF2-40B4-BE49-F238E27FC236}">
                <a16:creationId xmlns:a16="http://schemas.microsoft.com/office/drawing/2014/main" id="{5162F6A2-304E-E049-9AF3-63D0F0975F1C}"/>
              </a:ext>
            </a:extLst>
          </p:cNvPr>
          <p:cNvSpPr/>
          <p:nvPr/>
        </p:nvSpPr>
        <p:spPr>
          <a:xfrm>
            <a:off x="4941092" y="315283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6A2045E-226E-854B-B04C-D55E0E0D5D7A}"/>
              </a:ext>
            </a:extLst>
          </p:cNvPr>
          <p:cNvSpPr/>
          <p:nvPr/>
        </p:nvSpPr>
        <p:spPr>
          <a:xfrm>
            <a:off x="8887696"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0EB0EF2-7007-3F43-8C45-D90804B36097}"/>
              </a:ext>
            </a:extLst>
          </p:cNvPr>
          <p:cNvSpPr/>
          <p:nvPr/>
        </p:nvSpPr>
        <p:spPr>
          <a:xfrm>
            <a:off x="8887696"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9C07BCE-5BFA-F743-977D-2A653F75B26F}"/>
              </a:ext>
            </a:extLst>
          </p:cNvPr>
          <p:cNvSpPr/>
          <p:nvPr/>
        </p:nvSpPr>
        <p:spPr>
          <a:xfrm>
            <a:off x="9742830"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28CA509-360C-5843-8939-6529762F8328}"/>
              </a:ext>
            </a:extLst>
          </p:cNvPr>
          <p:cNvSpPr/>
          <p:nvPr/>
        </p:nvSpPr>
        <p:spPr>
          <a:xfrm>
            <a:off x="9742830"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EACAB3F-C983-824F-8811-9E829CE8EB26}"/>
              </a:ext>
            </a:extLst>
          </p:cNvPr>
          <p:cNvSpPr/>
          <p:nvPr/>
        </p:nvSpPr>
        <p:spPr>
          <a:xfrm>
            <a:off x="10601815"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9629EAD-FBE6-D544-B73C-AF082F8D6596}"/>
              </a:ext>
            </a:extLst>
          </p:cNvPr>
          <p:cNvSpPr/>
          <p:nvPr/>
        </p:nvSpPr>
        <p:spPr>
          <a:xfrm>
            <a:off x="10601815"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F931D3A-4B04-D44C-BEC1-32FE6206B2DE}"/>
              </a:ext>
            </a:extLst>
          </p:cNvPr>
          <p:cNvSpPr/>
          <p:nvPr/>
        </p:nvSpPr>
        <p:spPr>
          <a:xfrm>
            <a:off x="8800877" y="2713216"/>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a16="http://schemas.microsoft.com/office/drawing/2014/main" id="{6ED6CA5C-A18F-2945-BB25-5C372D77AE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1302" y="2866825"/>
            <a:ext cx="1311241" cy="1311241"/>
          </a:xfrm>
          <a:prstGeom prst="rect">
            <a:avLst/>
          </a:prstGeom>
        </p:spPr>
      </p:pic>
      <p:pic>
        <p:nvPicPr>
          <p:cNvPr id="26" name="Graphic 25">
            <a:extLst>
              <a:ext uri="{FF2B5EF4-FFF2-40B4-BE49-F238E27FC236}">
                <a16:creationId xmlns:a16="http://schemas.microsoft.com/office/drawing/2014/main" id="{64CFC7D7-F5FB-2040-AD63-E7CC2E5845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2600" y="5227043"/>
            <a:ext cx="1311241" cy="1311241"/>
          </a:xfrm>
          <a:prstGeom prst="rect">
            <a:avLst/>
          </a:prstGeom>
        </p:spPr>
      </p:pic>
      <p:pic>
        <p:nvPicPr>
          <p:cNvPr id="27" name="Graphic 26">
            <a:extLst>
              <a:ext uri="{FF2B5EF4-FFF2-40B4-BE49-F238E27FC236}">
                <a16:creationId xmlns:a16="http://schemas.microsoft.com/office/drawing/2014/main" id="{1652992B-5F9C-C24D-9FB4-9A5CC692C6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2562" y="2713216"/>
            <a:ext cx="1311241" cy="1311241"/>
          </a:xfrm>
          <a:prstGeom prst="rect">
            <a:avLst/>
          </a:prstGeom>
        </p:spPr>
      </p:pic>
      <p:sp>
        <p:nvSpPr>
          <p:cNvPr id="28" name="Rectangle 27">
            <a:extLst>
              <a:ext uri="{FF2B5EF4-FFF2-40B4-BE49-F238E27FC236}">
                <a16:creationId xmlns:a16="http://schemas.microsoft.com/office/drawing/2014/main" id="{4DD62BB1-4CBB-3E46-8954-56BAB6F41713}"/>
              </a:ext>
            </a:extLst>
          </p:cNvPr>
          <p:cNvSpPr/>
          <p:nvPr/>
        </p:nvSpPr>
        <p:spPr>
          <a:xfrm>
            <a:off x="7576059" y="2719074"/>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0AA9A0B-7404-4A41-A2EB-24ECD2A746A7}"/>
              </a:ext>
            </a:extLst>
          </p:cNvPr>
          <p:cNvSpPr/>
          <p:nvPr/>
        </p:nvSpPr>
        <p:spPr>
          <a:xfrm>
            <a:off x="7468293" y="2627534"/>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26357F7-ACB8-DB48-B340-67C26F934B08}"/>
              </a:ext>
            </a:extLst>
          </p:cNvPr>
          <p:cNvSpPr/>
          <p:nvPr/>
        </p:nvSpPr>
        <p:spPr>
          <a:xfrm>
            <a:off x="7576059" y="3754338"/>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E4FFF7F-5866-B041-8C2A-6F9BD1F90E29}"/>
              </a:ext>
            </a:extLst>
          </p:cNvPr>
          <p:cNvSpPr/>
          <p:nvPr/>
        </p:nvSpPr>
        <p:spPr>
          <a:xfrm>
            <a:off x="7468293" y="3662798"/>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3" name="Graphic 32">
            <a:extLst>
              <a:ext uri="{FF2B5EF4-FFF2-40B4-BE49-F238E27FC236}">
                <a16:creationId xmlns:a16="http://schemas.microsoft.com/office/drawing/2014/main" id="{3603F615-7824-1842-9784-A431AFF946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2562" y="5409983"/>
            <a:ext cx="1311241" cy="1311241"/>
          </a:xfrm>
          <a:prstGeom prst="rect">
            <a:avLst/>
          </a:prstGeom>
        </p:spPr>
      </p:pic>
      <p:sp>
        <p:nvSpPr>
          <p:cNvPr id="34" name="Rectangle 33">
            <a:extLst>
              <a:ext uri="{FF2B5EF4-FFF2-40B4-BE49-F238E27FC236}">
                <a16:creationId xmlns:a16="http://schemas.microsoft.com/office/drawing/2014/main" id="{75A573F9-8F55-A940-95DA-3A53218CE09E}"/>
              </a:ext>
            </a:extLst>
          </p:cNvPr>
          <p:cNvSpPr/>
          <p:nvPr/>
        </p:nvSpPr>
        <p:spPr>
          <a:xfrm>
            <a:off x="9587690"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1CDA5A65-6EE1-4149-ABFF-E8118DC9BE31}"/>
              </a:ext>
            </a:extLst>
          </p:cNvPr>
          <p:cNvSpPr/>
          <p:nvPr/>
        </p:nvSpPr>
        <p:spPr>
          <a:xfrm>
            <a:off x="10442824"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A561BDA-A894-D24E-94B4-08CDF026E8D9}"/>
              </a:ext>
            </a:extLst>
          </p:cNvPr>
          <p:cNvSpPr/>
          <p:nvPr/>
        </p:nvSpPr>
        <p:spPr>
          <a:xfrm>
            <a:off x="9479924" y="5227043"/>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921B7BA-D17B-1740-AA6C-BE7BF7D86A66}"/>
              </a:ext>
            </a:extLst>
          </p:cNvPr>
          <p:cNvSpPr/>
          <p:nvPr/>
        </p:nvSpPr>
        <p:spPr>
          <a:xfrm>
            <a:off x="9587690"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449CC96D-39A7-FA4F-B921-C2A81D1CE538}"/>
              </a:ext>
            </a:extLst>
          </p:cNvPr>
          <p:cNvSpPr/>
          <p:nvPr/>
        </p:nvSpPr>
        <p:spPr>
          <a:xfrm>
            <a:off x="10442824"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F6FB1142-AC5C-6940-A938-C120D21BD45E}"/>
              </a:ext>
            </a:extLst>
          </p:cNvPr>
          <p:cNvSpPr/>
          <p:nvPr/>
        </p:nvSpPr>
        <p:spPr>
          <a:xfrm>
            <a:off x="9479924" y="6270365"/>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9DC7E99-E96D-824A-AB4F-B622ACF3CB98}"/>
              </a:ext>
            </a:extLst>
          </p:cNvPr>
          <p:cNvSpPr/>
          <p:nvPr/>
        </p:nvSpPr>
        <p:spPr>
          <a:xfrm>
            <a:off x="7431998"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D99EDE09-3DAC-B34C-8341-530725E038E6}"/>
              </a:ext>
            </a:extLst>
          </p:cNvPr>
          <p:cNvSpPr/>
          <p:nvPr/>
        </p:nvSpPr>
        <p:spPr>
          <a:xfrm>
            <a:off x="8287132"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9273B80B-1C4A-0E46-9613-13C19AD52ABE}"/>
              </a:ext>
            </a:extLst>
          </p:cNvPr>
          <p:cNvSpPr/>
          <p:nvPr/>
        </p:nvSpPr>
        <p:spPr>
          <a:xfrm>
            <a:off x="7324232" y="5227043"/>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2CC7637A-1D4A-A440-8E78-C0BAD0AA4803}"/>
              </a:ext>
            </a:extLst>
          </p:cNvPr>
          <p:cNvSpPr/>
          <p:nvPr/>
        </p:nvSpPr>
        <p:spPr>
          <a:xfrm>
            <a:off x="8228354" y="636190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64EE4DC8-1BC7-394F-82BA-80001FAF55C8}"/>
              </a:ext>
            </a:extLst>
          </p:cNvPr>
          <p:cNvSpPr/>
          <p:nvPr/>
        </p:nvSpPr>
        <p:spPr>
          <a:xfrm>
            <a:off x="8120588" y="6270365"/>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4D7F72C4-64DD-8F47-BF64-3C0DF9C5E299}"/>
              </a:ext>
            </a:extLst>
          </p:cNvPr>
          <p:cNvSpPr/>
          <p:nvPr/>
        </p:nvSpPr>
        <p:spPr>
          <a:xfrm>
            <a:off x="785238" y="258615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D55ED65-DEBE-644B-88FA-2CA3DF06166E}"/>
              </a:ext>
            </a:extLst>
          </p:cNvPr>
          <p:cNvSpPr/>
          <p:nvPr/>
        </p:nvSpPr>
        <p:spPr>
          <a:xfrm>
            <a:off x="812174" y="498690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C58CDAB8-054A-B64D-9963-A5C4459B826E}"/>
              </a:ext>
            </a:extLst>
          </p:cNvPr>
          <p:cNvSpPr/>
          <p:nvPr/>
        </p:nvSpPr>
        <p:spPr>
          <a:xfrm>
            <a:off x="7154153" y="2383927"/>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9BBF3CED-7363-554E-8BE1-DA4371E3D9CD}"/>
              </a:ext>
            </a:extLst>
          </p:cNvPr>
          <p:cNvSpPr/>
          <p:nvPr/>
        </p:nvSpPr>
        <p:spPr>
          <a:xfrm>
            <a:off x="7154153" y="4986908"/>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7747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BDFD830-5EEE-2D46-9FD0-796D2E0EF267}"/>
              </a:ext>
            </a:extLst>
          </p:cNvPr>
          <p:cNvSpPr>
            <a:spLocks noGrp="1"/>
          </p:cNvSpPr>
          <p:nvPr>
            <p:ph type="title"/>
          </p:nvPr>
        </p:nvSpPr>
        <p:spPr>
          <a:xfrm>
            <a:off x="560070" y="604028"/>
            <a:ext cx="13510260" cy="1432590"/>
          </a:xfrm>
        </p:spPr>
        <p:txBody>
          <a:bodyPr/>
          <a:lstStyle/>
          <a:p>
            <a:r>
              <a:rPr lang="en-US" dirty="0"/>
              <a:t>AWS </a:t>
            </a:r>
            <a:r>
              <a:rPr lang="en-US" dirty="0" err="1"/>
              <a:t>Fargate</a:t>
            </a:r>
            <a:r>
              <a:rPr lang="en-US" dirty="0"/>
              <a:t> lets you run containers directly: no EC2</a:t>
            </a:r>
          </a:p>
        </p:txBody>
      </p:sp>
      <p:sp>
        <p:nvSpPr>
          <p:cNvPr id="22" name="TextBox 21">
            <a:extLst>
              <a:ext uri="{FF2B5EF4-FFF2-40B4-BE49-F238E27FC236}">
                <a16:creationId xmlns:a16="http://schemas.microsoft.com/office/drawing/2014/main" id="{2BBE36AF-F11E-7341-9E99-7ABB6DF6BB3E}"/>
              </a:ext>
            </a:extLst>
          </p:cNvPr>
          <p:cNvSpPr txBox="1"/>
          <p:nvPr/>
        </p:nvSpPr>
        <p:spPr>
          <a:xfrm>
            <a:off x="5523785" y="4362425"/>
            <a:ext cx="2849915" cy="1384995"/>
          </a:xfrm>
          <a:prstGeom prst="rect">
            <a:avLst/>
          </a:prstGeom>
          <a:noFill/>
        </p:spPr>
        <p:txBody>
          <a:bodyPr wrap="square" rtlCol="0">
            <a:spAutoFit/>
          </a:bodyPr>
          <a:lstStyle/>
          <a:p>
            <a:pPr algn="ctr"/>
            <a:r>
              <a:rPr lang="en-US" sz="2800" dirty="0"/>
              <a:t>Amazon Elastic Container Service</a:t>
            </a:r>
          </a:p>
        </p:txBody>
      </p:sp>
      <p:pic>
        <p:nvPicPr>
          <p:cNvPr id="23" name="Graphic 22">
            <a:extLst>
              <a:ext uri="{FF2B5EF4-FFF2-40B4-BE49-F238E27FC236}">
                <a16:creationId xmlns:a16="http://schemas.microsoft.com/office/drawing/2014/main" id="{1D9B7680-B7C5-094F-80F1-5FDF1AF741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35245" y="3047180"/>
            <a:ext cx="1138894" cy="1138894"/>
          </a:xfrm>
          <a:prstGeom prst="rect">
            <a:avLst/>
          </a:prstGeom>
        </p:spPr>
      </p:pic>
      <p:pic>
        <p:nvPicPr>
          <p:cNvPr id="24" name="Graphic 23">
            <a:extLst>
              <a:ext uri="{FF2B5EF4-FFF2-40B4-BE49-F238E27FC236}">
                <a16:creationId xmlns:a16="http://schemas.microsoft.com/office/drawing/2014/main" id="{B3FC4E90-8FBE-F649-9EC1-D72DC1E85D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1616" y="2903094"/>
            <a:ext cx="1737699" cy="1737699"/>
          </a:xfrm>
          <a:prstGeom prst="rect">
            <a:avLst/>
          </a:prstGeom>
        </p:spPr>
      </p:pic>
      <p:pic>
        <p:nvPicPr>
          <p:cNvPr id="27" name="Graphic 26">
            <a:extLst>
              <a:ext uri="{FF2B5EF4-FFF2-40B4-BE49-F238E27FC236}">
                <a16:creationId xmlns:a16="http://schemas.microsoft.com/office/drawing/2014/main" id="{5A117723-DFA7-9341-BFFE-FF5F396756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9685" y="3047180"/>
            <a:ext cx="541929" cy="541929"/>
          </a:xfrm>
          <a:prstGeom prst="rect">
            <a:avLst/>
          </a:prstGeom>
        </p:spPr>
      </p:pic>
      <p:sp>
        <p:nvSpPr>
          <p:cNvPr id="28" name="Text Placeholder 2">
            <a:extLst>
              <a:ext uri="{FF2B5EF4-FFF2-40B4-BE49-F238E27FC236}">
                <a16:creationId xmlns:a16="http://schemas.microsoft.com/office/drawing/2014/main" id="{78D858EC-282B-3F4D-9858-0698905EF0A2}"/>
              </a:ext>
            </a:extLst>
          </p:cNvPr>
          <p:cNvSpPr txBox="1">
            <a:spLocks/>
          </p:cNvSpPr>
          <p:nvPr/>
        </p:nvSpPr>
        <p:spPr>
          <a:xfrm>
            <a:off x="2987027" y="3083418"/>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1 x vCPU</a:t>
            </a:r>
          </a:p>
        </p:txBody>
      </p:sp>
      <p:pic>
        <p:nvPicPr>
          <p:cNvPr id="29" name="Graphic 28">
            <a:extLst>
              <a:ext uri="{FF2B5EF4-FFF2-40B4-BE49-F238E27FC236}">
                <a16:creationId xmlns:a16="http://schemas.microsoft.com/office/drawing/2014/main" id="{159216F4-A9A9-6E4E-A6CB-067210717B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89685" y="3867577"/>
            <a:ext cx="541929" cy="541929"/>
          </a:xfrm>
          <a:prstGeom prst="rect">
            <a:avLst/>
          </a:prstGeom>
        </p:spPr>
      </p:pic>
      <p:sp>
        <p:nvSpPr>
          <p:cNvPr id="30" name="Text Placeholder 2">
            <a:extLst>
              <a:ext uri="{FF2B5EF4-FFF2-40B4-BE49-F238E27FC236}">
                <a16:creationId xmlns:a16="http://schemas.microsoft.com/office/drawing/2014/main" id="{44F6FC73-603D-9248-9F34-240307AC973A}"/>
              </a:ext>
            </a:extLst>
          </p:cNvPr>
          <p:cNvSpPr txBox="1">
            <a:spLocks/>
          </p:cNvSpPr>
          <p:nvPr/>
        </p:nvSpPr>
        <p:spPr>
          <a:xfrm>
            <a:off x="2987027" y="3890795"/>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2 GB memory</a:t>
            </a:r>
          </a:p>
        </p:txBody>
      </p:sp>
      <p:sp>
        <p:nvSpPr>
          <p:cNvPr id="35" name="Text Placeholder 2">
            <a:extLst>
              <a:ext uri="{FF2B5EF4-FFF2-40B4-BE49-F238E27FC236}">
                <a16:creationId xmlns:a16="http://schemas.microsoft.com/office/drawing/2014/main" id="{F8707124-D55F-0D48-AB82-5A5BB825A8F0}"/>
              </a:ext>
            </a:extLst>
          </p:cNvPr>
          <p:cNvSpPr txBox="1">
            <a:spLocks/>
          </p:cNvSpPr>
          <p:nvPr/>
        </p:nvSpPr>
        <p:spPr>
          <a:xfrm>
            <a:off x="818790" y="5029689"/>
            <a:ext cx="4127283" cy="2202384"/>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Here is my application container, and I want to launch it as a service with 4 copies</a:t>
            </a:r>
          </a:p>
        </p:txBody>
      </p:sp>
      <p:cxnSp>
        <p:nvCxnSpPr>
          <p:cNvPr id="37" name="Straight Arrow Connector 36">
            <a:extLst>
              <a:ext uri="{FF2B5EF4-FFF2-40B4-BE49-F238E27FC236}">
                <a16:creationId xmlns:a16="http://schemas.microsoft.com/office/drawing/2014/main" id="{B69D6D33-8296-5143-ACDD-518A376DA5CA}"/>
              </a:ext>
            </a:extLst>
          </p:cNvPr>
          <p:cNvCxnSpPr>
            <a:cxnSpLocks/>
          </p:cNvCxnSpPr>
          <p:nvPr/>
        </p:nvCxnSpPr>
        <p:spPr>
          <a:xfrm>
            <a:off x="4649683" y="3616627"/>
            <a:ext cx="1617553" cy="872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A3A1B23-C8F7-E343-93AF-DA5307C75D90}"/>
              </a:ext>
            </a:extLst>
          </p:cNvPr>
          <p:cNvCxnSpPr>
            <a:cxnSpLocks/>
          </p:cNvCxnSpPr>
          <p:nvPr/>
        </p:nvCxnSpPr>
        <p:spPr>
          <a:xfrm>
            <a:off x="7664521" y="3625347"/>
            <a:ext cx="2013735"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26" name="Graphic 14">
            <a:extLst>
              <a:ext uri="{FF2B5EF4-FFF2-40B4-BE49-F238E27FC236}">
                <a16:creationId xmlns:a16="http://schemas.microsoft.com/office/drawing/2014/main" id="{A51B216F-5FDE-3A4A-9A08-2134663877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77698" y="3055900"/>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FD0D5F47-A04F-D54F-8EA3-5BFFB18F5F47}"/>
              </a:ext>
            </a:extLst>
          </p:cNvPr>
          <p:cNvSpPr txBox="1"/>
          <p:nvPr/>
        </p:nvSpPr>
        <p:spPr>
          <a:xfrm>
            <a:off x="8951412" y="4301722"/>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pic>
        <p:nvPicPr>
          <p:cNvPr id="40" name="Graphic 39">
            <a:extLst>
              <a:ext uri="{FF2B5EF4-FFF2-40B4-BE49-F238E27FC236}">
                <a16:creationId xmlns:a16="http://schemas.microsoft.com/office/drawing/2014/main" id="{94BBFDDC-25C5-6E41-A351-41D4A423C9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57779" y="5054922"/>
            <a:ext cx="1239838" cy="1239838"/>
          </a:xfrm>
          <a:prstGeom prst="rect">
            <a:avLst/>
          </a:prstGeom>
        </p:spPr>
      </p:pic>
      <p:pic>
        <p:nvPicPr>
          <p:cNvPr id="41" name="Graphic 40">
            <a:extLst>
              <a:ext uri="{FF2B5EF4-FFF2-40B4-BE49-F238E27FC236}">
                <a16:creationId xmlns:a16="http://schemas.microsoft.com/office/drawing/2014/main" id="{2A0A2B3D-793F-D843-8E0E-3C1DC3957D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48332" y="5054922"/>
            <a:ext cx="1239838" cy="1239838"/>
          </a:xfrm>
          <a:prstGeom prst="rect">
            <a:avLst/>
          </a:prstGeom>
        </p:spPr>
      </p:pic>
      <p:pic>
        <p:nvPicPr>
          <p:cNvPr id="42" name="Graphic 41">
            <a:extLst>
              <a:ext uri="{FF2B5EF4-FFF2-40B4-BE49-F238E27FC236}">
                <a16:creationId xmlns:a16="http://schemas.microsoft.com/office/drawing/2014/main" id="{4D23AB47-4F09-5E4A-AEA2-98D053267A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57779" y="6156114"/>
            <a:ext cx="1239838" cy="1239838"/>
          </a:xfrm>
          <a:prstGeom prst="rect">
            <a:avLst/>
          </a:prstGeom>
        </p:spPr>
      </p:pic>
      <p:pic>
        <p:nvPicPr>
          <p:cNvPr id="43" name="Graphic 42">
            <a:extLst>
              <a:ext uri="{FF2B5EF4-FFF2-40B4-BE49-F238E27FC236}">
                <a16:creationId xmlns:a16="http://schemas.microsoft.com/office/drawing/2014/main" id="{2C35E123-D598-6F4E-BDB3-986E766E4C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48332" y="6156114"/>
            <a:ext cx="1239838" cy="1239838"/>
          </a:xfrm>
          <a:prstGeom prst="rect">
            <a:avLst/>
          </a:prstGeom>
        </p:spPr>
      </p:pic>
    </p:spTree>
    <p:extLst>
      <p:ext uri="{BB962C8B-B14F-4D97-AF65-F5344CB8AC3E}">
        <p14:creationId xmlns:p14="http://schemas.microsoft.com/office/powerpoint/2010/main" val="87721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79886" y="449401"/>
            <a:ext cx="13510260" cy="1432590"/>
          </a:xfrm>
        </p:spPr>
        <p:txBody>
          <a:bodyPr/>
          <a:lstStyle/>
          <a:p>
            <a:r>
              <a:rPr lang="en-US" dirty="0"/>
              <a:t>AWS </a:t>
            </a:r>
            <a:r>
              <a:rPr lang="en-US" dirty="0" err="1"/>
              <a:t>Fargate</a:t>
            </a:r>
            <a:r>
              <a:rPr lang="en-US" dirty="0"/>
              <a:t> launches each container in it’s own isolated</a:t>
            </a:r>
            <a:br>
              <a:rPr lang="en-US" dirty="0"/>
            </a:br>
            <a:r>
              <a:rPr lang="en-US" dirty="0">
                <a:solidFill>
                  <a:schemeClr val="accent1"/>
                </a:solidFill>
              </a:rPr>
              <a:t>micro VM</a:t>
            </a:r>
            <a:r>
              <a:rPr lang="en-US" dirty="0"/>
              <a:t> that is sized for that container alone.</a:t>
            </a:r>
          </a:p>
        </p:txBody>
      </p:sp>
      <p:sp>
        <p:nvSpPr>
          <p:cNvPr id="181" name="Rectangle 180">
            <a:extLst>
              <a:ext uri="{FF2B5EF4-FFF2-40B4-BE49-F238E27FC236}">
                <a16:creationId xmlns:a16="http://schemas.microsoft.com/office/drawing/2014/main" id="{2A8825EF-2FE6-A549-AA47-F924694ADA0E}"/>
              </a:ext>
            </a:extLst>
          </p:cNvPr>
          <p:cNvSpPr/>
          <p:nvPr/>
        </p:nvSpPr>
        <p:spPr>
          <a:xfrm>
            <a:off x="4513251" y="342864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09458171-7E8A-3242-9D82-F1A8D7DE8883}"/>
              </a:ext>
            </a:extLst>
          </p:cNvPr>
          <p:cNvSpPr/>
          <p:nvPr/>
        </p:nvSpPr>
        <p:spPr>
          <a:xfrm>
            <a:off x="5368385" y="342864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0AF90A7F-2950-4640-911E-FFDFAD7522F3}"/>
              </a:ext>
            </a:extLst>
          </p:cNvPr>
          <p:cNvSpPr/>
          <p:nvPr/>
        </p:nvSpPr>
        <p:spPr>
          <a:xfrm>
            <a:off x="4405485" y="3337101"/>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D1E3DC9-E630-1246-8D6B-52C38CDC017B}"/>
              </a:ext>
            </a:extLst>
          </p:cNvPr>
          <p:cNvSpPr/>
          <p:nvPr/>
        </p:nvSpPr>
        <p:spPr>
          <a:xfrm>
            <a:off x="4530958"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5" name="Rectangle 184">
            <a:extLst>
              <a:ext uri="{FF2B5EF4-FFF2-40B4-BE49-F238E27FC236}">
                <a16:creationId xmlns:a16="http://schemas.microsoft.com/office/drawing/2014/main" id="{7256C126-E205-6B4F-BCE6-6B3955D13466}"/>
              </a:ext>
            </a:extLst>
          </p:cNvPr>
          <p:cNvSpPr/>
          <p:nvPr/>
        </p:nvSpPr>
        <p:spPr>
          <a:xfrm>
            <a:off x="4530958"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5E91FFF8-68C5-7F49-9336-078402105496}"/>
              </a:ext>
            </a:extLst>
          </p:cNvPr>
          <p:cNvSpPr/>
          <p:nvPr/>
        </p:nvSpPr>
        <p:spPr>
          <a:xfrm>
            <a:off x="5386092"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7" name="Rectangle 186">
            <a:extLst>
              <a:ext uri="{FF2B5EF4-FFF2-40B4-BE49-F238E27FC236}">
                <a16:creationId xmlns:a16="http://schemas.microsoft.com/office/drawing/2014/main" id="{AE115C0E-29FA-0440-92BE-B2B406CF2646}"/>
              </a:ext>
            </a:extLst>
          </p:cNvPr>
          <p:cNvSpPr/>
          <p:nvPr/>
        </p:nvSpPr>
        <p:spPr>
          <a:xfrm>
            <a:off x="5386092"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374B6A7-26A9-914C-BFB2-D95F0FC22D41}"/>
              </a:ext>
            </a:extLst>
          </p:cNvPr>
          <p:cNvSpPr/>
          <p:nvPr/>
        </p:nvSpPr>
        <p:spPr>
          <a:xfrm>
            <a:off x="6245077" y="5468820"/>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BA07755F-9418-B24B-83D1-11F27B4764AD}"/>
              </a:ext>
            </a:extLst>
          </p:cNvPr>
          <p:cNvSpPr/>
          <p:nvPr/>
        </p:nvSpPr>
        <p:spPr>
          <a:xfrm>
            <a:off x="6245077" y="4762239"/>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40DF71D8-843D-F346-B7B3-894A17ED2AB7}"/>
              </a:ext>
            </a:extLst>
          </p:cNvPr>
          <p:cNvSpPr/>
          <p:nvPr/>
        </p:nvSpPr>
        <p:spPr>
          <a:xfrm>
            <a:off x="4444139" y="4659590"/>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4DD62BB1-4CBB-3E46-8954-56BAB6F41713}"/>
              </a:ext>
            </a:extLst>
          </p:cNvPr>
          <p:cNvSpPr/>
          <p:nvPr/>
        </p:nvSpPr>
        <p:spPr>
          <a:xfrm>
            <a:off x="6878438" y="341572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0AA9A0B-7404-4A41-A2EB-24ECD2A746A7}"/>
              </a:ext>
            </a:extLst>
          </p:cNvPr>
          <p:cNvSpPr/>
          <p:nvPr/>
        </p:nvSpPr>
        <p:spPr>
          <a:xfrm>
            <a:off x="6770672" y="332418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4D7F72C4-64DD-8F47-BF64-3C0DF9C5E299}"/>
              </a:ext>
            </a:extLst>
          </p:cNvPr>
          <p:cNvSpPr/>
          <p:nvPr/>
        </p:nvSpPr>
        <p:spPr>
          <a:xfrm>
            <a:off x="4294606" y="3192272"/>
            <a:ext cx="2054826"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1D55ED65-DEBE-644B-88FA-2CA3DF06166E}"/>
              </a:ext>
            </a:extLst>
          </p:cNvPr>
          <p:cNvSpPr/>
          <p:nvPr/>
        </p:nvSpPr>
        <p:spPr>
          <a:xfrm>
            <a:off x="4294606" y="4488448"/>
            <a:ext cx="2958441" cy="1855681"/>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C58CDAB8-054A-B64D-9963-A5C4459B826E}"/>
              </a:ext>
            </a:extLst>
          </p:cNvPr>
          <p:cNvSpPr/>
          <p:nvPr/>
        </p:nvSpPr>
        <p:spPr>
          <a:xfrm>
            <a:off x="6650721" y="3192272"/>
            <a:ext cx="1239834"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CE92B436-F483-5D4A-A70C-6DB8C83C2AF0}"/>
              </a:ext>
            </a:extLst>
          </p:cNvPr>
          <p:cNvSpPr/>
          <p:nvPr/>
        </p:nvSpPr>
        <p:spPr>
          <a:xfrm>
            <a:off x="8502938" y="341572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E9DC53B4-523D-EE4F-A59F-A9320BD5CEBC}"/>
              </a:ext>
            </a:extLst>
          </p:cNvPr>
          <p:cNvSpPr/>
          <p:nvPr/>
        </p:nvSpPr>
        <p:spPr>
          <a:xfrm>
            <a:off x="8395172" y="3324181"/>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BA340B19-BF5A-B449-A46D-3C50E3E66205}"/>
              </a:ext>
            </a:extLst>
          </p:cNvPr>
          <p:cNvSpPr/>
          <p:nvPr/>
        </p:nvSpPr>
        <p:spPr>
          <a:xfrm>
            <a:off x="8275221" y="3192272"/>
            <a:ext cx="1239834"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8469638F-FDC8-CB46-B101-820C5EE9AAE1}"/>
              </a:ext>
            </a:extLst>
          </p:cNvPr>
          <p:cNvSpPr/>
          <p:nvPr/>
        </p:nvSpPr>
        <p:spPr>
          <a:xfrm>
            <a:off x="7706802" y="4716702"/>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4A1F4FF-C5E4-0D43-AB25-528CF30F0B16}"/>
              </a:ext>
            </a:extLst>
          </p:cNvPr>
          <p:cNvSpPr/>
          <p:nvPr/>
        </p:nvSpPr>
        <p:spPr>
          <a:xfrm>
            <a:off x="8561936" y="4716702"/>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2A3271B6-E387-E041-9E17-E3742B9948C6}"/>
              </a:ext>
            </a:extLst>
          </p:cNvPr>
          <p:cNvSpPr/>
          <p:nvPr/>
        </p:nvSpPr>
        <p:spPr>
          <a:xfrm>
            <a:off x="7599036" y="4625162"/>
            <a:ext cx="1828816" cy="825640"/>
          </a:xfrm>
          <a:prstGeom prst="rect">
            <a:avLst/>
          </a:prstGeom>
          <a:noFill/>
          <a:ln w="698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04FFA6E3-674D-F34B-8FB1-EFA6D8C0FF8C}"/>
              </a:ext>
            </a:extLst>
          </p:cNvPr>
          <p:cNvSpPr/>
          <p:nvPr/>
        </p:nvSpPr>
        <p:spPr>
          <a:xfrm>
            <a:off x="7488157" y="4480333"/>
            <a:ext cx="2054826" cy="107664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669EFB2D-E9CD-904F-BA47-8C1642F4E344}"/>
              </a:ext>
            </a:extLst>
          </p:cNvPr>
          <p:cNvSpPr/>
          <p:nvPr/>
        </p:nvSpPr>
        <p:spPr>
          <a:xfrm>
            <a:off x="10048870"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AE655392-FC65-F240-9176-8FC97E9B709E}"/>
              </a:ext>
            </a:extLst>
          </p:cNvPr>
          <p:cNvSpPr/>
          <p:nvPr/>
        </p:nvSpPr>
        <p:spPr>
          <a:xfrm>
            <a:off x="10048870"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D06DA52-DDE6-2C44-9D10-62F040D43A88}"/>
              </a:ext>
            </a:extLst>
          </p:cNvPr>
          <p:cNvSpPr/>
          <p:nvPr/>
        </p:nvSpPr>
        <p:spPr>
          <a:xfrm>
            <a:off x="10904004"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2E0F319F-8E13-0448-9168-59BC7DDD0502}"/>
              </a:ext>
            </a:extLst>
          </p:cNvPr>
          <p:cNvSpPr/>
          <p:nvPr/>
        </p:nvSpPr>
        <p:spPr>
          <a:xfrm>
            <a:off x="10904004"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5BE88B9D-1FDB-0F45-ADAC-2061082E0CC8}"/>
              </a:ext>
            </a:extLst>
          </p:cNvPr>
          <p:cNvSpPr/>
          <p:nvPr/>
        </p:nvSpPr>
        <p:spPr>
          <a:xfrm>
            <a:off x="11762989" y="4172644"/>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E41A4865-605C-974A-B41A-FE5AD24CF2CC}"/>
              </a:ext>
            </a:extLst>
          </p:cNvPr>
          <p:cNvSpPr/>
          <p:nvPr/>
        </p:nvSpPr>
        <p:spPr>
          <a:xfrm>
            <a:off x="11762989" y="3466063"/>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C6ED5688-A7A8-564A-A698-CD009DAA5C54}"/>
              </a:ext>
            </a:extLst>
          </p:cNvPr>
          <p:cNvSpPr/>
          <p:nvPr/>
        </p:nvSpPr>
        <p:spPr>
          <a:xfrm>
            <a:off x="9962051" y="3363414"/>
            <a:ext cx="2656072" cy="1540449"/>
          </a:xfrm>
          <a:prstGeom prst="rect">
            <a:avLst/>
          </a:prstGeom>
          <a:noFill/>
          <a:ln w="698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3EDEB6A4-C588-DA47-95B7-334F1079C979}"/>
              </a:ext>
            </a:extLst>
          </p:cNvPr>
          <p:cNvSpPr/>
          <p:nvPr/>
        </p:nvSpPr>
        <p:spPr>
          <a:xfrm>
            <a:off x="9812518" y="3192272"/>
            <a:ext cx="2958441" cy="1855681"/>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7" name="Graphic 14">
            <a:extLst>
              <a:ext uri="{FF2B5EF4-FFF2-40B4-BE49-F238E27FC236}">
                <a16:creationId xmlns:a16="http://schemas.microsoft.com/office/drawing/2014/main" id="{E403CC54-C2DB-8B4A-87E2-8F82F5BD7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902" y="3790307"/>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a:extLst>
              <a:ext uri="{FF2B5EF4-FFF2-40B4-BE49-F238E27FC236}">
                <a16:creationId xmlns:a16="http://schemas.microsoft.com/office/drawing/2014/main" id="{09D51DA8-1C63-8F45-9BD9-0F6668323C32}"/>
              </a:ext>
            </a:extLst>
          </p:cNvPr>
          <p:cNvSpPr txBox="1"/>
          <p:nvPr/>
        </p:nvSpPr>
        <p:spPr>
          <a:xfrm>
            <a:off x="739616" y="5036129"/>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spTree>
    <p:extLst>
      <p:ext uri="{BB962C8B-B14F-4D97-AF65-F5344CB8AC3E}">
        <p14:creationId xmlns:p14="http://schemas.microsoft.com/office/powerpoint/2010/main" val="415535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24465AE-8899-C844-BC64-EE0DA39AE2BC}"/>
              </a:ext>
            </a:extLst>
          </p:cNvPr>
          <p:cNvSpPr>
            <a:spLocks noGrp="1"/>
          </p:cNvSpPr>
          <p:nvPr>
            <p:ph type="title"/>
          </p:nvPr>
        </p:nvSpPr>
        <p:spPr>
          <a:xfrm>
            <a:off x="560070" y="1605827"/>
            <a:ext cx="13510260" cy="1432590"/>
          </a:xfrm>
        </p:spPr>
        <p:txBody>
          <a:bodyPr/>
          <a:lstStyle/>
          <a:p>
            <a:r>
              <a:rPr lang="en-US" dirty="0">
                <a:solidFill>
                  <a:schemeClr val="accent1"/>
                </a:solidFill>
              </a:rPr>
              <a:t>Vertical scaling</a:t>
            </a:r>
            <a:r>
              <a:rPr lang="en-US" dirty="0"/>
              <a:t>: increase size of the application container</a:t>
            </a:r>
          </a:p>
        </p:txBody>
      </p:sp>
      <p:sp>
        <p:nvSpPr>
          <p:cNvPr id="191" name="Rectangle 190">
            <a:extLst>
              <a:ext uri="{FF2B5EF4-FFF2-40B4-BE49-F238E27FC236}">
                <a16:creationId xmlns:a16="http://schemas.microsoft.com/office/drawing/2014/main" id="{C4C35335-7EF7-5344-84DF-90393DA35EC8}"/>
              </a:ext>
            </a:extLst>
          </p:cNvPr>
          <p:cNvSpPr/>
          <p:nvPr/>
        </p:nvSpPr>
        <p:spPr>
          <a:xfrm>
            <a:off x="1260956" y="2978082"/>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2" name="Rectangle 191">
            <a:extLst>
              <a:ext uri="{FF2B5EF4-FFF2-40B4-BE49-F238E27FC236}">
                <a16:creationId xmlns:a16="http://schemas.microsoft.com/office/drawing/2014/main" id="{5162F6A2-304E-E049-9AF3-63D0F0975F1C}"/>
              </a:ext>
            </a:extLst>
          </p:cNvPr>
          <p:cNvSpPr/>
          <p:nvPr/>
        </p:nvSpPr>
        <p:spPr>
          <a:xfrm>
            <a:off x="1153190" y="2886542"/>
            <a:ext cx="989093" cy="82564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743FAD52-D123-D24E-9C47-017D4CD28DA9}"/>
              </a:ext>
            </a:extLst>
          </p:cNvPr>
          <p:cNvSpPr/>
          <p:nvPr/>
        </p:nvSpPr>
        <p:spPr>
          <a:xfrm>
            <a:off x="4147562" y="3255702"/>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F6C1582D-8DE2-0846-A1EC-DD490BF33D05}"/>
              </a:ext>
            </a:extLst>
          </p:cNvPr>
          <p:cNvSpPr/>
          <p:nvPr/>
        </p:nvSpPr>
        <p:spPr>
          <a:xfrm>
            <a:off x="4147562" y="2569754"/>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E945CFFD-606A-934A-8D6C-F90C44890CD6}"/>
              </a:ext>
            </a:extLst>
          </p:cNvPr>
          <p:cNvSpPr/>
          <p:nvPr/>
        </p:nvSpPr>
        <p:spPr>
          <a:xfrm>
            <a:off x="4039796" y="2472185"/>
            <a:ext cx="989093" cy="153068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E62557A7-06FD-184C-8365-93FDE339F914}"/>
              </a:ext>
            </a:extLst>
          </p:cNvPr>
          <p:cNvCxnSpPr/>
          <p:nvPr/>
        </p:nvCxnSpPr>
        <p:spPr>
          <a:xfrm>
            <a:off x="2383309" y="3240468"/>
            <a:ext cx="1320800" cy="0"/>
          </a:xfrm>
          <a:prstGeom prst="straightConnector1">
            <a:avLst/>
          </a:prstGeom>
          <a:ln w="79375">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54" name="Title 1">
            <a:extLst>
              <a:ext uri="{FF2B5EF4-FFF2-40B4-BE49-F238E27FC236}">
                <a16:creationId xmlns:a16="http://schemas.microsoft.com/office/drawing/2014/main" id="{6E467C07-8820-3245-8C7D-C25D3A994FB7}"/>
              </a:ext>
            </a:extLst>
          </p:cNvPr>
          <p:cNvSpPr txBox="1">
            <a:spLocks/>
          </p:cNvSpPr>
          <p:nvPr/>
        </p:nvSpPr>
        <p:spPr>
          <a:xfrm>
            <a:off x="560070" y="4385947"/>
            <a:ext cx="13510260" cy="1432590"/>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chemeClr val="accent1"/>
                </a:solidFill>
              </a:rPr>
              <a:t>Horizontal scaling</a:t>
            </a:r>
            <a:r>
              <a:rPr lang="en-US" dirty="0"/>
              <a:t>: run more copies of the application container</a:t>
            </a:r>
          </a:p>
        </p:txBody>
      </p:sp>
      <p:sp>
        <p:nvSpPr>
          <p:cNvPr id="64" name="Title 1">
            <a:extLst>
              <a:ext uri="{FF2B5EF4-FFF2-40B4-BE49-F238E27FC236}">
                <a16:creationId xmlns:a16="http://schemas.microsoft.com/office/drawing/2014/main" id="{A4AA36AE-AE58-6141-8EDD-B5E889A8616B}"/>
              </a:ext>
            </a:extLst>
          </p:cNvPr>
          <p:cNvSpPr txBox="1">
            <a:spLocks/>
          </p:cNvSpPr>
          <p:nvPr/>
        </p:nvSpPr>
        <p:spPr>
          <a:xfrm>
            <a:off x="560070" y="312334"/>
            <a:ext cx="13510260" cy="1432590"/>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An application focused way to think about scaling</a:t>
            </a:r>
          </a:p>
        </p:txBody>
      </p:sp>
      <p:sp>
        <p:nvSpPr>
          <p:cNvPr id="20" name="Rectangle 19">
            <a:extLst>
              <a:ext uri="{FF2B5EF4-FFF2-40B4-BE49-F238E27FC236}">
                <a16:creationId xmlns:a16="http://schemas.microsoft.com/office/drawing/2014/main" id="{673AFF83-A935-E742-A16F-16BA4F8E1AF9}"/>
              </a:ext>
            </a:extLst>
          </p:cNvPr>
          <p:cNvSpPr/>
          <p:nvPr/>
        </p:nvSpPr>
        <p:spPr>
          <a:xfrm>
            <a:off x="1260956" y="659778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57558CD-FD0D-DD4F-9905-EAFD68369039}"/>
              </a:ext>
            </a:extLst>
          </p:cNvPr>
          <p:cNvSpPr/>
          <p:nvPr/>
        </p:nvSpPr>
        <p:spPr>
          <a:xfrm>
            <a:off x="1260956" y="5911837"/>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BE97853-F859-DF49-8CA0-3017FFF8A119}"/>
              </a:ext>
            </a:extLst>
          </p:cNvPr>
          <p:cNvSpPr/>
          <p:nvPr/>
        </p:nvSpPr>
        <p:spPr>
          <a:xfrm>
            <a:off x="1153190" y="5814268"/>
            <a:ext cx="989093" cy="153068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46238D6-9530-5E40-ACDC-ED677041B8AA}"/>
              </a:ext>
            </a:extLst>
          </p:cNvPr>
          <p:cNvSpPr/>
          <p:nvPr/>
        </p:nvSpPr>
        <p:spPr>
          <a:xfrm>
            <a:off x="2491075" y="659778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9E9F218A-61CD-2746-B643-8801707ECEF3}"/>
              </a:ext>
            </a:extLst>
          </p:cNvPr>
          <p:cNvSpPr/>
          <p:nvPr/>
        </p:nvSpPr>
        <p:spPr>
          <a:xfrm>
            <a:off x="2491075" y="5911837"/>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CB65729-7CE0-B547-8A15-1CDFCC97BEE0}"/>
              </a:ext>
            </a:extLst>
          </p:cNvPr>
          <p:cNvSpPr/>
          <p:nvPr/>
        </p:nvSpPr>
        <p:spPr>
          <a:xfrm>
            <a:off x="2383309" y="5814268"/>
            <a:ext cx="989093" cy="153068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AA7C8CCF-E3CA-FB4A-84D4-32AA7BA06254}"/>
              </a:ext>
            </a:extLst>
          </p:cNvPr>
          <p:cNvSpPr/>
          <p:nvPr/>
        </p:nvSpPr>
        <p:spPr>
          <a:xfrm>
            <a:off x="3721194" y="659778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5392123-2357-1D42-AEF6-9400ED3C321D}"/>
              </a:ext>
            </a:extLst>
          </p:cNvPr>
          <p:cNvSpPr/>
          <p:nvPr/>
        </p:nvSpPr>
        <p:spPr>
          <a:xfrm>
            <a:off x="3721194" y="5911837"/>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18C7387-BCAA-D346-A9E0-9758A4915899}"/>
              </a:ext>
            </a:extLst>
          </p:cNvPr>
          <p:cNvSpPr/>
          <p:nvPr/>
        </p:nvSpPr>
        <p:spPr>
          <a:xfrm>
            <a:off x="3613428" y="5814268"/>
            <a:ext cx="989093" cy="153068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A8B11DFA-6B86-F34B-8750-A2A16FA51060}"/>
              </a:ext>
            </a:extLst>
          </p:cNvPr>
          <p:cNvSpPr/>
          <p:nvPr/>
        </p:nvSpPr>
        <p:spPr>
          <a:xfrm>
            <a:off x="4951313" y="659778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360CC1E-363A-3C45-9683-E1B5A37587B0}"/>
              </a:ext>
            </a:extLst>
          </p:cNvPr>
          <p:cNvSpPr/>
          <p:nvPr/>
        </p:nvSpPr>
        <p:spPr>
          <a:xfrm>
            <a:off x="4951313" y="5911837"/>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9227B4C-9A68-8C47-8692-0A80D6D7C63E}"/>
              </a:ext>
            </a:extLst>
          </p:cNvPr>
          <p:cNvSpPr/>
          <p:nvPr/>
        </p:nvSpPr>
        <p:spPr>
          <a:xfrm>
            <a:off x="4843547" y="5814268"/>
            <a:ext cx="989093" cy="1530680"/>
          </a:xfrm>
          <a:prstGeom prst="rect">
            <a:avLst/>
          </a:prstGeom>
          <a:noFill/>
          <a:ln w="698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1468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D838E4-BD93-3F41-894D-C133848F2E16}"/>
              </a:ext>
            </a:extLst>
          </p:cNvPr>
          <p:cNvSpPr>
            <a:spLocks noGrp="1"/>
          </p:cNvSpPr>
          <p:nvPr>
            <p:ph type="title"/>
          </p:nvPr>
        </p:nvSpPr>
        <p:spPr/>
        <p:txBody>
          <a:bodyPr/>
          <a:lstStyle/>
          <a:p>
            <a:r>
              <a:rPr lang="en-US" dirty="0">
                <a:solidFill>
                  <a:schemeClr val="tx1"/>
                </a:solidFill>
              </a:rPr>
              <a:t>Vertical scaling</a:t>
            </a:r>
          </a:p>
        </p:txBody>
      </p:sp>
      <p:sp>
        <p:nvSpPr>
          <p:cNvPr id="3" name="Text Placeholder 2">
            <a:extLst>
              <a:ext uri="{FF2B5EF4-FFF2-40B4-BE49-F238E27FC236}">
                <a16:creationId xmlns:a16="http://schemas.microsoft.com/office/drawing/2014/main" id="{20C9DF1E-45A2-D545-B6A8-7FE089C0EBB4}"/>
              </a:ext>
            </a:extLst>
          </p:cNvPr>
          <p:cNvSpPr>
            <a:spLocks noGrp="1"/>
          </p:cNvSpPr>
          <p:nvPr>
            <p:ph type="body" sz="quarter" idx="10"/>
          </p:nvPr>
        </p:nvSpPr>
        <p:spPr>
          <a:xfrm>
            <a:off x="548639" y="4752341"/>
            <a:ext cx="9040203" cy="783078"/>
          </a:xfrm>
        </p:spPr>
        <p:txBody>
          <a:bodyPr/>
          <a:lstStyle/>
          <a:p>
            <a:r>
              <a:rPr lang="en-US" dirty="0"/>
              <a:t>More work per application container</a:t>
            </a:r>
          </a:p>
        </p:txBody>
      </p:sp>
    </p:spTree>
    <p:extLst>
      <p:ext uri="{BB962C8B-B14F-4D97-AF65-F5344CB8AC3E}">
        <p14:creationId xmlns:p14="http://schemas.microsoft.com/office/powerpoint/2010/main" val="131511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Step 1: Identifying what resources an application container needs to function</a:t>
            </a:r>
          </a:p>
        </p:txBody>
      </p:sp>
      <p:cxnSp>
        <p:nvCxnSpPr>
          <p:cNvPr id="67" name="Straight Arrow Connector 66">
            <a:extLst>
              <a:ext uri="{FF2B5EF4-FFF2-40B4-BE49-F238E27FC236}">
                <a16:creationId xmlns:a16="http://schemas.microsoft.com/office/drawing/2014/main" id="{5ED57C51-01E9-BD48-9F90-3BF84EB49307}"/>
              </a:ext>
            </a:extLst>
          </p:cNvPr>
          <p:cNvCxnSpPr>
            <a:cxnSpLocks/>
          </p:cNvCxnSpPr>
          <p:nvPr/>
        </p:nvCxnSpPr>
        <p:spPr>
          <a:xfrm flipV="1">
            <a:off x="6976005" y="3245020"/>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57BC4A45-652F-6445-AB64-5D6E43B81A28}"/>
              </a:ext>
            </a:extLst>
          </p:cNvPr>
          <p:cNvCxnSpPr>
            <a:cxnSpLocks/>
          </p:cNvCxnSpPr>
          <p:nvPr/>
        </p:nvCxnSpPr>
        <p:spPr>
          <a:xfrm>
            <a:off x="6976005" y="4575081"/>
            <a:ext cx="2465799" cy="132434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2C1DEB6E-EF54-1E40-B6C1-76D7B067F7F7}"/>
              </a:ext>
            </a:extLst>
          </p:cNvPr>
          <p:cNvCxnSpPr>
            <a:cxnSpLocks/>
          </p:cNvCxnSpPr>
          <p:nvPr/>
        </p:nvCxnSpPr>
        <p:spPr>
          <a:xfrm flipH="1" flipV="1">
            <a:off x="5244405" y="3500846"/>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2780519A-9150-6D4C-90FC-41570CAAA2E5}"/>
              </a:ext>
            </a:extLst>
          </p:cNvPr>
          <p:cNvSpPr txBox="1"/>
          <p:nvPr/>
        </p:nvSpPr>
        <p:spPr>
          <a:xfrm>
            <a:off x="6957186" y="6456707"/>
            <a:ext cx="1376860" cy="523220"/>
          </a:xfrm>
          <a:prstGeom prst="rect">
            <a:avLst/>
          </a:prstGeom>
          <a:noFill/>
        </p:spPr>
        <p:txBody>
          <a:bodyPr wrap="square" rtlCol="0">
            <a:spAutoFit/>
          </a:bodyPr>
          <a:lstStyle/>
          <a:p>
            <a:pPr algn="ctr"/>
            <a:r>
              <a:rPr lang="en-US" sz="2800" dirty="0"/>
              <a:t>GPU</a:t>
            </a:r>
          </a:p>
        </p:txBody>
      </p:sp>
      <p:sp>
        <p:nvSpPr>
          <p:cNvPr id="71" name="TextBox 70">
            <a:extLst>
              <a:ext uri="{FF2B5EF4-FFF2-40B4-BE49-F238E27FC236}">
                <a16:creationId xmlns:a16="http://schemas.microsoft.com/office/drawing/2014/main" id="{C1AEB60B-FAB2-8B45-A9EA-99FDE6214038}"/>
              </a:ext>
            </a:extLst>
          </p:cNvPr>
          <p:cNvSpPr txBox="1"/>
          <p:nvPr/>
        </p:nvSpPr>
        <p:spPr>
          <a:xfrm>
            <a:off x="9437009" y="5694763"/>
            <a:ext cx="1736395" cy="523220"/>
          </a:xfrm>
          <a:prstGeom prst="rect">
            <a:avLst/>
          </a:prstGeom>
          <a:noFill/>
        </p:spPr>
        <p:txBody>
          <a:bodyPr wrap="square" rtlCol="0">
            <a:spAutoFit/>
          </a:bodyPr>
          <a:lstStyle/>
          <a:p>
            <a:pPr algn="ctr"/>
            <a:r>
              <a:rPr lang="en-US" sz="2800" dirty="0"/>
              <a:t>Memory</a:t>
            </a:r>
          </a:p>
        </p:txBody>
      </p:sp>
      <p:sp>
        <p:nvSpPr>
          <p:cNvPr id="72" name="TextBox 71">
            <a:extLst>
              <a:ext uri="{FF2B5EF4-FFF2-40B4-BE49-F238E27FC236}">
                <a16:creationId xmlns:a16="http://schemas.microsoft.com/office/drawing/2014/main" id="{359F1778-F895-2943-8E12-FBD600158BE4}"/>
              </a:ext>
            </a:extLst>
          </p:cNvPr>
          <p:cNvSpPr txBox="1"/>
          <p:nvPr/>
        </p:nvSpPr>
        <p:spPr>
          <a:xfrm>
            <a:off x="3508010" y="2951217"/>
            <a:ext cx="1736395" cy="523220"/>
          </a:xfrm>
          <a:prstGeom prst="rect">
            <a:avLst/>
          </a:prstGeom>
          <a:noFill/>
        </p:spPr>
        <p:txBody>
          <a:bodyPr wrap="square" rtlCol="0">
            <a:spAutoFit/>
          </a:bodyPr>
          <a:lstStyle/>
          <a:p>
            <a:pPr algn="ctr"/>
            <a:r>
              <a:rPr lang="en-US" sz="2800" dirty="0"/>
              <a:t>Storage</a:t>
            </a:r>
          </a:p>
        </p:txBody>
      </p:sp>
      <p:cxnSp>
        <p:nvCxnSpPr>
          <p:cNvPr id="73" name="Straight Arrow Connector 72">
            <a:extLst>
              <a:ext uri="{FF2B5EF4-FFF2-40B4-BE49-F238E27FC236}">
                <a16:creationId xmlns:a16="http://schemas.microsoft.com/office/drawing/2014/main" id="{1D6D1B18-4192-6D41-9BAC-AEF4D8330D3B}"/>
              </a:ext>
            </a:extLst>
          </p:cNvPr>
          <p:cNvCxnSpPr>
            <a:cxnSpLocks/>
          </p:cNvCxnSpPr>
          <p:nvPr/>
        </p:nvCxnSpPr>
        <p:spPr>
          <a:xfrm flipH="1">
            <a:off x="4833073" y="4575081"/>
            <a:ext cx="2142931" cy="157752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4" name="TextBox 73">
            <a:extLst>
              <a:ext uri="{FF2B5EF4-FFF2-40B4-BE49-F238E27FC236}">
                <a16:creationId xmlns:a16="http://schemas.microsoft.com/office/drawing/2014/main" id="{7D6E1DC2-B090-5249-A95B-9ED629C84F65}"/>
              </a:ext>
            </a:extLst>
          </p:cNvPr>
          <p:cNvSpPr txBox="1"/>
          <p:nvPr/>
        </p:nvSpPr>
        <p:spPr>
          <a:xfrm>
            <a:off x="2943447" y="6010510"/>
            <a:ext cx="1945363" cy="954107"/>
          </a:xfrm>
          <a:prstGeom prst="rect">
            <a:avLst/>
          </a:prstGeom>
          <a:noFill/>
        </p:spPr>
        <p:txBody>
          <a:bodyPr wrap="square" rtlCol="0">
            <a:spAutoFit/>
          </a:bodyPr>
          <a:lstStyle/>
          <a:p>
            <a:pPr algn="ctr"/>
            <a:r>
              <a:rPr lang="en-US" sz="2800" dirty="0"/>
              <a:t>Network Bandwidth</a:t>
            </a:r>
          </a:p>
        </p:txBody>
      </p:sp>
      <p:cxnSp>
        <p:nvCxnSpPr>
          <p:cNvPr id="75" name="Straight Arrow Connector 74">
            <a:extLst>
              <a:ext uri="{FF2B5EF4-FFF2-40B4-BE49-F238E27FC236}">
                <a16:creationId xmlns:a16="http://schemas.microsoft.com/office/drawing/2014/main" id="{C437F4F3-2B9B-B749-BFF6-83F60077875D}"/>
              </a:ext>
            </a:extLst>
          </p:cNvPr>
          <p:cNvCxnSpPr>
            <a:cxnSpLocks/>
          </p:cNvCxnSpPr>
          <p:nvPr/>
        </p:nvCxnSpPr>
        <p:spPr>
          <a:xfrm>
            <a:off x="6976004" y="4575081"/>
            <a:ext cx="626578" cy="193022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80937D56-241E-DC41-B348-FF1F6F331FBB}"/>
              </a:ext>
            </a:extLst>
          </p:cNvPr>
          <p:cNvSpPr txBox="1"/>
          <p:nvPr/>
        </p:nvSpPr>
        <p:spPr>
          <a:xfrm>
            <a:off x="8347109" y="2777375"/>
            <a:ext cx="1376860" cy="523220"/>
          </a:xfrm>
          <a:prstGeom prst="rect">
            <a:avLst/>
          </a:prstGeom>
          <a:noFill/>
        </p:spPr>
        <p:txBody>
          <a:bodyPr wrap="square" rtlCol="0">
            <a:spAutoFit/>
          </a:bodyPr>
          <a:lstStyle/>
          <a:p>
            <a:pPr algn="ctr"/>
            <a:r>
              <a:rPr lang="en-US" sz="2800" dirty="0"/>
              <a:t>CPU</a:t>
            </a:r>
          </a:p>
        </p:txBody>
      </p:sp>
    </p:spTree>
    <p:extLst>
      <p:ext uri="{BB962C8B-B14F-4D97-AF65-F5344CB8AC3E}">
        <p14:creationId xmlns:p14="http://schemas.microsoft.com/office/powerpoint/2010/main" val="1612120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57055E0-D891-EA4E-B90D-C10C50111D91}"/>
              </a:ext>
            </a:extLst>
          </p:cNvPr>
          <p:cNvSpPr/>
          <p:nvPr/>
        </p:nvSpPr>
        <p:spPr>
          <a:xfrm>
            <a:off x="4911634" y="3291841"/>
            <a:ext cx="4454434" cy="3108960"/>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4434" h="3108960">
                <a:moveTo>
                  <a:pt x="391886" y="235131"/>
                </a:moveTo>
                <a:lnTo>
                  <a:pt x="3670663" y="0"/>
                </a:lnTo>
                <a:lnTo>
                  <a:pt x="4454434" y="2573383"/>
                </a:lnTo>
                <a:lnTo>
                  <a:pt x="2625634" y="3108960"/>
                </a:lnTo>
                <a:lnTo>
                  <a:pt x="0" y="2782389"/>
                </a:lnTo>
                <a:lnTo>
                  <a:pt x="39188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Step 2: Identifying how much of each resource is needed, to define a performance envelope within which the application functions well</a:t>
            </a:r>
          </a:p>
        </p:txBody>
      </p:sp>
      <p:cxnSp>
        <p:nvCxnSpPr>
          <p:cNvPr id="10" name="Straight Arrow Connector 9">
            <a:extLst>
              <a:ext uri="{FF2B5EF4-FFF2-40B4-BE49-F238E27FC236}">
                <a16:creationId xmlns:a16="http://schemas.microsoft.com/office/drawing/2014/main" id="{8091C2CF-B9E8-BC49-8213-1E01D59491C0}"/>
              </a:ext>
            </a:extLst>
          </p:cNvPr>
          <p:cNvCxnSpPr>
            <a:cxnSpLocks/>
          </p:cNvCxnSpPr>
          <p:nvPr/>
        </p:nvCxnSpPr>
        <p:spPr>
          <a:xfrm flipV="1">
            <a:off x="6976005" y="3245020"/>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73A673A-FDAA-394F-975C-C5C3AE59C4B1}"/>
              </a:ext>
            </a:extLst>
          </p:cNvPr>
          <p:cNvCxnSpPr>
            <a:cxnSpLocks/>
          </p:cNvCxnSpPr>
          <p:nvPr/>
        </p:nvCxnSpPr>
        <p:spPr>
          <a:xfrm>
            <a:off x="6976005" y="4575081"/>
            <a:ext cx="2465799" cy="132434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897CAC3F-A44E-A04A-B157-132F5CF6F8B5}"/>
              </a:ext>
            </a:extLst>
          </p:cNvPr>
          <p:cNvCxnSpPr>
            <a:cxnSpLocks/>
          </p:cNvCxnSpPr>
          <p:nvPr/>
        </p:nvCxnSpPr>
        <p:spPr>
          <a:xfrm flipH="1" flipV="1">
            <a:off x="5244405" y="3500846"/>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A5CF08ED-3190-7346-BAC2-404B8C1693D0}"/>
              </a:ext>
            </a:extLst>
          </p:cNvPr>
          <p:cNvSpPr txBox="1"/>
          <p:nvPr/>
        </p:nvSpPr>
        <p:spPr>
          <a:xfrm>
            <a:off x="6957186" y="6456707"/>
            <a:ext cx="1376860" cy="523220"/>
          </a:xfrm>
          <a:prstGeom prst="rect">
            <a:avLst/>
          </a:prstGeom>
          <a:noFill/>
        </p:spPr>
        <p:txBody>
          <a:bodyPr wrap="square" rtlCol="0">
            <a:spAutoFit/>
          </a:bodyPr>
          <a:lstStyle/>
          <a:p>
            <a:pPr algn="ctr"/>
            <a:r>
              <a:rPr lang="en-US" sz="2800" dirty="0"/>
              <a:t>GPU</a:t>
            </a:r>
          </a:p>
        </p:txBody>
      </p:sp>
      <p:sp>
        <p:nvSpPr>
          <p:cNvPr id="38" name="TextBox 37">
            <a:extLst>
              <a:ext uri="{FF2B5EF4-FFF2-40B4-BE49-F238E27FC236}">
                <a16:creationId xmlns:a16="http://schemas.microsoft.com/office/drawing/2014/main" id="{9C0A1CDF-16A9-A54E-8D3E-29DD444FDCEE}"/>
              </a:ext>
            </a:extLst>
          </p:cNvPr>
          <p:cNvSpPr txBox="1"/>
          <p:nvPr/>
        </p:nvSpPr>
        <p:spPr>
          <a:xfrm>
            <a:off x="9437009" y="5694763"/>
            <a:ext cx="1736395" cy="523220"/>
          </a:xfrm>
          <a:prstGeom prst="rect">
            <a:avLst/>
          </a:prstGeom>
          <a:noFill/>
        </p:spPr>
        <p:txBody>
          <a:bodyPr wrap="square" rtlCol="0">
            <a:spAutoFit/>
          </a:bodyPr>
          <a:lstStyle/>
          <a:p>
            <a:pPr algn="ctr"/>
            <a:r>
              <a:rPr lang="en-US" sz="2800" dirty="0"/>
              <a:t>Memory</a:t>
            </a:r>
          </a:p>
        </p:txBody>
      </p:sp>
      <p:sp>
        <p:nvSpPr>
          <p:cNvPr id="39" name="TextBox 38">
            <a:extLst>
              <a:ext uri="{FF2B5EF4-FFF2-40B4-BE49-F238E27FC236}">
                <a16:creationId xmlns:a16="http://schemas.microsoft.com/office/drawing/2014/main" id="{9729F229-4F1D-AF45-AE58-B6295333876D}"/>
              </a:ext>
            </a:extLst>
          </p:cNvPr>
          <p:cNvSpPr txBox="1"/>
          <p:nvPr/>
        </p:nvSpPr>
        <p:spPr>
          <a:xfrm>
            <a:off x="3508010" y="2951217"/>
            <a:ext cx="1736395" cy="523220"/>
          </a:xfrm>
          <a:prstGeom prst="rect">
            <a:avLst/>
          </a:prstGeom>
          <a:noFill/>
        </p:spPr>
        <p:txBody>
          <a:bodyPr wrap="square" rtlCol="0">
            <a:spAutoFit/>
          </a:bodyPr>
          <a:lstStyle/>
          <a:p>
            <a:pPr algn="ctr"/>
            <a:r>
              <a:rPr lang="en-US" sz="2800" dirty="0"/>
              <a:t>Storage</a:t>
            </a:r>
          </a:p>
        </p:txBody>
      </p:sp>
      <p:cxnSp>
        <p:nvCxnSpPr>
          <p:cNvPr id="41" name="Straight Arrow Connector 40">
            <a:extLst>
              <a:ext uri="{FF2B5EF4-FFF2-40B4-BE49-F238E27FC236}">
                <a16:creationId xmlns:a16="http://schemas.microsoft.com/office/drawing/2014/main" id="{F2102745-8EEC-FD44-B39A-7715E86DE23F}"/>
              </a:ext>
            </a:extLst>
          </p:cNvPr>
          <p:cNvCxnSpPr>
            <a:cxnSpLocks/>
          </p:cNvCxnSpPr>
          <p:nvPr/>
        </p:nvCxnSpPr>
        <p:spPr>
          <a:xfrm flipH="1">
            <a:off x="4833073" y="4575081"/>
            <a:ext cx="2142931" cy="157752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8AD918A-2620-9848-9756-5288A09007CF}"/>
              </a:ext>
            </a:extLst>
          </p:cNvPr>
          <p:cNvSpPr txBox="1"/>
          <p:nvPr/>
        </p:nvSpPr>
        <p:spPr>
          <a:xfrm>
            <a:off x="2943447" y="6010510"/>
            <a:ext cx="1945363" cy="954107"/>
          </a:xfrm>
          <a:prstGeom prst="rect">
            <a:avLst/>
          </a:prstGeom>
          <a:noFill/>
        </p:spPr>
        <p:txBody>
          <a:bodyPr wrap="square" rtlCol="0">
            <a:spAutoFit/>
          </a:bodyPr>
          <a:lstStyle/>
          <a:p>
            <a:pPr algn="ctr"/>
            <a:r>
              <a:rPr lang="en-US" sz="2800" dirty="0"/>
              <a:t>Network Bandwidth</a:t>
            </a:r>
          </a:p>
        </p:txBody>
      </p:sp>
      <p:cxnSp>
        <p:nvCxnSpPr>
          <p:cNvPr id="47" name="Straight Arrow Connector 46">
            <a:extLst>
              <a:ext uri="{FF2B5EF4-FFF2-40B4-BE49-F238E27FC236}">
                <a16:creationId xmlns:a16="http://schemas.microsoft.com/office/drawing/2014/main" id="{449A56D3-A024-1A43-9C18-B0860D96620D}"/>
              </a:ext>
            </a:extLst>
          </p:cNvPr>
          <p:cNvCxnSpPr>
            <a:cxnSpLocks/>
          </p:cNvCxnSpPr>
          <p:nvPr/>
        </p:nvCxnSpPr>
        <p:spPr>
          <a:xfrm>
            <a:off x="6976004" y="4575081"/>
            <a:ext cx="626578" cy="193022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21FAA647-80A5-7D4C-84AA-217368B990F6}"/>
              </a:ext>
            </a:extLst>
          </p:cNvPr>
          <p:cNvSpPr txBox="1"/>
          <p:nvPr/>
        </p:nvSpPr>
        <p:spPr>
          <a:xfrm>
            <a:off x="8347109" y="2777375"/>
            <a:ext cx="1376860" cy="523220"/>
          </a:xfrm>
          <a:prstGeom prst="rect">
            <a:avLst/>
          </a:prstGeom>
          <a:noFill/>
        </p:spPr>
        <p:txBody>
          <a:bodyPr wrap="square" rtlCol="0">
            <a:spAutoFit/>
          </a:bodyPr>
          <a:lstStyle/>
          <a:p>
            <a:pPr algn="ctr"/>
            <a:r>
              <a:rPr lang="en-US" sz="2800" dirty="0"/>
              <a:t>CPU</a:t>
            </a:r>
          </a:p>
        </p:txBody>
      </p:sp>
    </p:spTree>
    <p:extLst>
      <p:ext uri="{BB962C8B-B14F-4D97-AF65-F5344CB8AC3E}">
        <p14:creationId xmlns:p14="http://schemas.microsoft.com/office/powerpoint/2010/main" val="2471035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57055E0-D891-EA4E-B90D-C10C50111D91}"/>
              </a:ext>
            </a:extLst>
          </p:cNvPr>
          <p:cNvSpPr/>
          <p:nvPr/>
        </p:nvSpPr>
        <p:spPr>
          <a:xfrm>
            <a:off x="5087983" y="3553098"/>
            <a:ext cx="4454434" cy="3108960"/>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4434" h="3108960">
                <a:moveTo>
                  <a:pt x="391886" y="235131"/>
                </a:moveTo>
                <a:lnTo>
                  <a:pt x="3670663" y="0"/>
                </a:lnTo>
                <a:lnTo>
                  <a:pt x="4454434" y="2573383"/>
                </a:lnTo>
                <a:lnTo>
                  <a:pt x="2625634" y="3108960"/>
                </a:lnTo>
                <a:lnTo>
                  <a:pt x="0" y="2782389"/>
                </a:lnTo>
                <a:lnTo>
                  <a:pt x="39188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a:extLst>
              <a:ext uri="{FF2B5EF4-FFF2-40B4-BE49-F238E27FC236}">
                <a16:creationId xmlns:a16="http://schemas.microsoft.com/office/drawing/2014/main" id="{80410884-DCC3-FF4D-AA6F-26EB63E95BA4}"/>
              </a:ext>
            </a:extLst>
          </p:cNvPr>
          <p:cNvSpPr/>
          <p:nvPr/>
        </p:nvSpPr>
        <p:spPr>
          <a:xfrm>
            <a:off x="5571309" y="2625634"/>
            <a:ext cx="4088674" cy="3709852"/>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8674" h="3709852">
                <a:moveTo>
                  <a:pt x="496389" y="1567543"/>
                </a:moveTo>
                <a:lnTo>
                  <a:pt x="4088674" y="0"/>
                </a:lnTo>
                <a:lnTo>
                  <a:pt x="3396343" y="3187337"/>
                </a:lnTo>
                <a:lnTo>
                  <a:pt x="2063931" y="3709852"/>
                </a:lnTo>
                <a:lnTo>
                  <a:pt x="0" y="3409406"/>
                </a:lnTo>
                <a:lnTo>
                  <a:pt x="496389" y="1567543"/>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The performance envelope is used to define the constraints for the container. If demand exceeds the envelope then application performance will suffer.</a:t>
            </a:r>
          </a:p>
        </p:txBody>
      </p:sp>
      <p:cxnSp>
        <p:nvCxnSpPr>
          <p:cNvPr id="10" name="Straight Arrow Connector 9">
            <a:extLst>
              <a:ext uri="{FF2B5EF4-FFF2-40B4-BE49-F238E27FC236}">
                <a16:creationId xmlns:a16="http://schemas.microsoft.com/office/drawing/2014/main" id="{8091C2CF-B9E8-BC49-8213-1E01D59491C0}"/>
              </a:ext>
            </a:extLst>
          </p:cNvPr>
          <p:cNvCxnSpPr>
            <a:cxnSpLocks/>
          </p:cNvCxnSpPr>
          <p:nvPr/>
        </p:nvCxnSpPr>
        <p:spPr>
          <a:xfrm flipV="1">
            <a:off x="7152354" y="3506277"/>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73A673A-FDAA-394F-975C-C5C3AE59C4B1}"/>
              </a:ext>
            </a:extLst>
          </p:cNvPr>
          <p:cNvCxnSpPr>
            <a:cxnSpLocks/>
          </p:cNvCxnSpPr>
          <p:nvPr/>
        </p:nvCxnSpPr>
        <p:spPr>
          <a:xfrm>
            <a:off x="7152354" y="4836338"/>
            <a:ext cx="2465799" cy="132434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897CAC3F-A44E-A04A-B157-132F5CF6F8B5}"/>
              </a:ext>
            </a:extLst>
          </p:cNvPr>
          <p:cNvCxnSpPr>
            <a:cxnSpLocks/>
          </p:cNvCxnSpPr>
          <p:nvPr/>
        </p:nvCxnSpPr>
        <p:spPr>
          <a:xfrm flipH="1" flipV="1">
            <a:off x="5420754" y="3762103"/>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A5CF08ED-3190-7346-BAC2-404B8C1693D0}"/>
              </a:ext>
            </a:extLst>
          </p:cNvPr>
          <p:cNvSpPr txBox="1"/>
          <p:nvPr/>
        </p:nvSpPr>
        <p:spPr>
          <a:xfrm>
            <a:off x="7133535" y="6717964"/>
            <a:ext cx="1376860" cy="523220"/>
          </a:xfrm>
          <a:prstGeom prst="rect">
            <a:avLst/>
          </a:prstGeom>
          <a:noFill/>
        </p:spPr>
        <p:txBody>
          <a:bodyPr wrap="square" rtlCol="0">
            <a:spAutoFit/>
          </a:bodyPr>
          <a:lstStyle/>
          <a:p>
            <a:pPr algn="ctr"/>
            <a:r>
              <a:rPr lang="en-US" sz="2800" dirty="0"/>
              <a:t>GPU</a:t>
            </a:r>
          </a:p>
        </p:txBody>
      </p:sp>
      <p:sp>
        <p:nvSpPr>
          <p:cNvPr id="38" name="TextBox 37">
            <a:extLst>
              <a:ext uri="{FF2B5EF4-FFF2-40B4-BE49-F238E27FC236}">
                <a16:creationId xmlns:a16="http://schemas.microsoft.com/office/drawing/2014/main" id="{9C0A1CDF-16A9-A54E-8D3E-29DD444FDCEE}"/>
              </a:ext>
            </a:extLst>
          </p:cNvPr>
          <p:cNvSpPr txBox="1"/>
          <p:nvPr/>
        </p:nvSpPr>
        <p:spPr>
          <a:xfrm>
            <a:off x="9613358" y="5956020"/>
            <a:ext cx="1736395" cy="523220"/>
          </a:xfrm>
          <a:prstGeom prst="rect">
            <a:avLst/>
          </a:prstGeom>
          <a:noFill/>
        </p:spPr>
        <p:txBody>
          <a:bodyPr wrap="square" rtlCol="0">
            <a:spAutoFit/>
          </a:bodyPr>
          <a:lstStyle/>
          <a:p>
            <a:pPr algn="ctr"/>
            <a:r>
              <a:rPr lang="en-US" sz="2800" dirty="0"/>
              <a:t>Memory</a:t>
            </a:r>
          </a:p>
        </p:txBody>
      </p:sp>
      <p:sp>
        <p:nvSpPr>
          <p:cNvPr id="39" name="TextBox 38">
            <a:extLst>
              <a:ext uri="{FF2B5EF4-FFF2-40B4-BE49-F238E27FC236}">
                <a16:creationId xmlns:a16="http://schemas.microsoft.com/office/drawing/2014/main" id="{9729F229-4F1D-AF45-AE58-B6295333876D}"/>
              </a:ext>
            </a:extLst>
          </p:cNvPr>
          <p:cNvSpPr txBox="1"/>
          <p:nvPr/>
        </p:nvSpPr>
        <p:spPr>
          <a:xfrm>
            <a:off x="3684359" y="3212474"/>
            <a:ext cx="1736395" cy="523220"/>
          </a:xfrm>
          <a:prstGeom prst="rect">
            <a:avLst/>
          </a:prstGeom>
          <a:noFill/>
        </p:spPr>
        <p:txBody>
          <a:bodyPr wrap="square" rtlCol="0">
            <a:spAutoFit/>
          </a:bodyPr>
          <a:lstStyle/>
          <a:p>
            <a:pPr algn="ctr"/>
            <a:r>
              <a:rPr lang="en-US" sz="2800" dirty="0"/>
              <a:t>Storage</a:t>
            </a:r>
          </a:p>
        </p:txBody>
      </p:sp>
      <p:cxnSp>
        <p:nvCxnSpPr>
          <p:cNvPr id="41" name="Straight Arrow Connector 40">
            <a:extLst>
              <a:ext uri="{FF2B5EF4-FFF2-40B4-BE49-F238E27FC236}">
                <a16:creationId xmlns:a16="http://schemas.microsoft.com/office/drawing/2014/main" id="{F2102745-8EEC-FD44-B39A-7715E86DE23F}"/>
              </a:ext>
            </a:extLst>
          </p:cNvPr>
          <p:cNvCxnSpPr>
            <a:cxnSpLocks/>
          </p:cNvCxnSpPr>
          <p:nvPr/>
        </p:nvCxnSpPr>
        <p:spPr>
          <a:xfrm flipH="1">
            <a:off x="5009422" y="4836338"/>
            <a:ext cx="2142931" cy="157752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8AD918A-2620-9848-9756-5288A09007CF}"/>
              </a:ext>
            </a:extLst>
          </p:cNvPr>
          <p:cNvSpPr txBox="1"/>
          <p:nvPr/>
        </p:nvSpPr>
        <p:spPr>
          <a:xfrm>
            <a:off x="3119796" y="6271767"/>
            <a:ext cx="1945363" cy="954107"/>
          </a:xfrm>
          <a:prstGeom prst="rect">
            <a:avLst/>
          </a:prstGeom>
          <a:noFill/>
        </p:spPr>
        <p:txBody>
          <a:bodyPr wrap="square" rtlCol="0">
            <a:spAutoFit/>
          </a:bodyPr>
          <a:lstStyle/>
          <a:p>
            <a:pPr algn="ctr"/>
            <a:r>
              <a:rPr lang="en-US" sz="2800" dirty="0"/>
              <a:t>Network Bandwidth</a:t>
            </a:r>
          </a:p>
        </p:txBody>
      </p:sp>
      <p:cxnSp>
        <p:nvCxnSpPr>
          <p:cNvPr id="47" name="Straight Arrow Connector 46">
            <a:extLst>
              <a:ext uri="{FF2B5EF4-FFF2-40B4-BE49-F238E27FC236}">
                <a16:creationId xmlns:a16="http://schemas.microsoft.com/office/drawing/2014/main" id="{449A56D3-A024-1A43-9C18-B0860D96620D}"/>
              </a:ext>
            </a:extLst>
          </p:cNvPr>
          <p:cNvCxnSpPr>
            <a:cxnSpLocks/>
          </p:cNvCxnSpPr>
          <p:nvPr/>
        </p:nvCxnSpPr>
        <p:spPr>
          <a:xfrm>
            <a:off x="7152353" y="4836338"/>
            <a:ext cx="626578" cy="193022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21FAA647-80A5-7D4C-84AA-217368B990F6}"/>
              </a:ext>
            </a:extLst>
          </p:cNvPr>
          <p:cNvSpPr txBox="1"/>
          <p:nvPr/>
        </p:nvSpPr>
        <p:spPr>
          <a:xfrm>
            <a:off x="8385253" y="3029878"/>
            <a:ext cx="1376860" cy="523220"/>
          </a:xfrm>
          <a:prstGeom prst="rect">
            <a:avLst/>
          </a:prstGeom>
          <a:noFill/>
        </p:spPr>
        <p:txBody>
          <a:bodyPr wrap="square" rtlCol="0">
            <a:spAutoFit/>
          </a:bodyPr>
          <a:lstStyle/>
          <a:p>
            <a:pPr algn="ctr"/>
            <a:r>
              <a:rPr lang="en-US" sz="2800" dirty="0"/>
              <a:t>CPU</a:t>
            </a:r>
          </a:p>
        </p:txBody>
      </p:sp>
    </p:spTree>
    <p:extLst>
      <p:ext uri="{BB962C8B-B14F-4D97-AF65-F5344CB8AC3E}">
        <p14:creationId xmlns:p14="http://schemas.microsoft.com/office/powerpoint/2010/main" val="948393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How do you figure out the right performance envelope?</a:t>
            </a:r>
          </a:p>
        </p:txBody>
      </p:sp>
      <p:sp>
        <p:nvSpPr>
          <p:cNvPr id="2" name="TextBox 1">
            <a:extLst>
              <a:ext uri="{FF2B5EF4-FFF2-40B4-BE49-F238E27FC236}">
                <a16:creationId xmlns:a16="http://schemas.microsoft.com/office/drawing/2014/main" id="{FE97546E-5C77-AF4B-BAF1-BCEB2EF37783}"/>
              </a:ext>
            </a:extLst>
          </p:cNvPr>
          <p:cNvSpPr txBox="1"/>
          <p:nvPr/>
        </p:nvSpPr>
        <p:spPr>
          <a:xfrm>
            <a:off x="1058091" y="2286001"/>
            <a:ext cx="5564778" cy="4154984"/>
          </a:xfrm>
          <a:prstGeom prst="rect">
            <a:avLst/>
          </a:prstGeom>
          <a:noFill/>
        </p:spPr>
        <p:txBody>
          <a:bodyPr wrap="square" rtlCol="0">
            <a:spAutoFit/>
          </a:bodyPr>
          <a:lstStyle/>
          <a:p>
            <a:r>
              <a:rPr lang="en-US" sz="4000" dirty="0">
                <a:latin typeface="Amazon Ember" panose="020B0603020204020204" pitchFamily="34" charset="0"/>
                <a:ea typeface="Amazon Ember" panose="020B0603020204020204" pitchFamily="34" charset="0"/>
                <a:cs typeface="Amazon Ember" panose="020B0603020204020204" pitchFamily="34" charset="0"/>
              </a:rPr>
              <a:t>Load Tests</a:t>
            </a:r>
          </a:p>
          <a:p>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You can start with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Apache Bench</a:t>
            </a:r>
            <a:r>
              <a:rPr lang="en-US" sz="2800" dirty="0">
                <a:latin typeface="Amazon Ember" panose="020B0603020204020204" pitchFamily="34" charset="0"/>
                <a:ea typeface="Amazon Ember" panose="020B0603020204020204" pitchFamily="34" charset="0"/>
                <a:cs typeface="Amazon Ember" panose="020B0603020204020204" pitchFamily="34" charset="0"/>
              </a:rPr>
              <a:t> or </a:t>
            </a:r>
            <a:r>
              <a:rPr lang="en-US" sz="2800" dirty="0" err="1">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rakyll</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/hey</a:t>
            </a:r>
          </a:p>
          <a:p>
            <a:pPr marL="457200" indent="-457200">
              <a:buFont typeface="Arial" panose="020B0604020202020204" pitchFamily="34" charset="0"/>
              <a:buChar char="•"/>
            </a:pPr>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Ideally use load tests that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simulate real user agents</a:t>
            </a:r>
            <a:r>
              <a:rPr lang="en-US" sz="2800" dirty="0">
                <a:latin typeface="Amazon Ember" panose="020B0603020204020204" pitchFamily="34" charset="0"/>
                <a:ea typeface="Amazon Ember" panose="020B0603020204020204" pitchFamily="34" charset="0"/>
                <a:cs typeface="Amazon Ember" panose="020B0603020204020204" pitchFamily="34" charset="0"/>
              </a:rPr>
              <a:t> navigating real workflows in your product.</a:t>
            </a:r>
          </a:p>
        </p:txBody>
      </p:sp>
    </p:spTree>
    <p:extLst>
      <p:ext uri="{BB962C8B-B14F-4D97-AF65-F5344CB8AC3E}">
        <p14:creationId xmlns:p14="http://schemas.microsoft.com/office/powerpoint/2010/main" val="39371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How do you figure out the right performance envelope?</a:t>
            </a:r>
          </a:p>
        </p:txBody>
      </p:sp>
      <p:sp>
        <p:nvSpPr>
          <p:cNvPr id="2" name="TextBox 1">
            <a:extLst>
              <a:ext uri="{FF2B5EF4-FFF2-40B4-BE49-F238E27FC236}">
                <a16:creationId xmlns:a16="http://schemas.microsoft.com/office/drawing/2014/main" id="{FE97546E-5C77-AF4B-BAF1-BCEB2EF37783}"/>
              </a:ext>
            </a:extLst>
          </p:cNvPr>
          <p:cNvSpPr txBox="1"/>
          <p:nvPr/>
        </p:nvSpPr>
        <p:spPr>
          <a:xfrm>
            <a:off x="1058091" y="2286001"/>
            <a:ext cx="5564778" cy="4154984"/>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Load Tests</a:t>
            </a:r>
          </a:p>
          <a:p>
            <a:pPr algn="l"/>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lgn="l">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You can start with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Apache Bench</a:t>
            </a:r>
            <a:r>
              <a:rPr lang="en-US" sz="2800" dirty="0">
                <a:latin typeface="Amazon Ember" panose="020B0603020204020204" pitchFamily="34" charset="0"/>
                <a:ea typeface="Amazon Ember" panose="020B0603020204020204" pitchFamily="34" charset="0"/>
                <a:cs typeface="Amazon Ember" panose="020B0603020204020204" pitchFamily="34" charset="0"/>
              </a:rPr>
              <a:t> or </a:t>
            </a:r>
            <a:r>
              <a:rPr lang="en-US" sz="2800" dirty="0" err="1">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rakyll</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/hey</a:t>
            </a:r>
          </a:p>
          <a:p>
            <a:pPr marL="457200" indent="-457200" algn="l">
              <a:buFont typeface="Arial" panose="020B0604020202020204" pitchFamily="34" charset="0"/>
              <a:buChar char="•"/>
            </a:pPr>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lgn="l">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Ideally use load tests that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simulate real user agents</a:t>
            </a:r>
            <a:r>
              <a:rPr lang="en-US" sz="2800" dirty="0">
                <a:latin typeface="Amazon Ember" panose="020B0603020204020204" pitchFamily="34" charset="0"/>
                <a:ea typeface="Amazon Ember" panose="020B0603020204020204" pitchFamily="34" charset="0"/>
                <a:cs typeface="Amazon Ember" panose="020B0603020204020204" pitchFamily="34" charset="0"/>
              </a:rPr>
              <a:t> navigating real workflows in your product.</a:t>
            </a:r>
          </a:p>
        </p:txBody>
      </p:sp>
      <p:sp>
        <p:nvSpPr>
          <p:cNvPr id="4" name="TextBox 3">
            <a:extLst>
              <a:ext uri="{FF2B5EF4-FFF2-40B4-BE49-F238E27FC236}">
                <a16:creationId xmlns:a16="http://schemas.microsoft.com/office/drawing/2014/main" id="{DBEA2314-1BFE-6E41-86BD-50075F188F4B}"/>
              </a:ext>
            </a:extLst>
          </p:cNvPr>
          <p:cNvSpPr txBox="1"/>
          <p:nvPr/>
        </p:nvSpPr>
        <p:spPr>
          <a:xfrm>
            <a:off x="8007533" y="2286001"/>
            <a:ext cx="5564778" cy="4585871"/>
          </a:xfrm>
          <a:prstGeom prst="rect">
            <a:avLst/>
          </a:prstGeom>
          <a:noFill/>
        </p:spPr>
        <p:txBody>
          <a:bodyPr wrap="square" rtlCol="0">
            <a:spAutoFit/>
          </a:bodyPr>
          <a:lstStyle/>
          <a:p>
            <a:pPr algn="l"/>
            <a:r>
              <a:rPr lang="en-US" sz="4000" dirty="0">
                <a:latin typeface="Amazon Ember" panose="020B0603020204020204" pitchFamily="34" charset="0"/>
                <a:ea typeface="Amazon Ember" panose="020B0603020204020204" pitchFamily="34" charset="0"/>
                <a:cs typeface="Amazon Ember" panose="020B0603020204020204" pitchFamily="34" charset="0"/>
              </a:rPr>
              <a:t>Metrics</a:t>
            </a:r>
          </a:p>
          <a:p>
            <a:pPr algn="l"/>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lgn="l">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ECS services come with default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CloudWatch metrics </a:t>
            </a:r>
            <a:r>
              <a:rPr lang="en-US" sz="2800" dirty="0">
                <a:solidFill>
                  <a:schemeClr val="tx2"/>
                </a:solidFill>
                <a:latin typeface="Amazon Ember" panose="020B0603020204020204" pitchFamily="34" charset="0"/>
                <a:ea typeface="Amazon Ember" panose="020B0603020204020204" pitchFamily="34" charset="0"/>
                <a:cs typeface="Amazon Ember" panose="020B0603020204020204" pitchFamily="34" charset="0"/>
              </a:rPr>
              <a:t>for CPU and memory</a:t>
            </a:r>
          </a:p>
          <a:p>
            <a:pPr marL="457200" indent="-457200" algn="l">
              <a:buFont typeface="Arial" panose="020B0604020202020204" pitchFamily="34" charset="0"/>
              <a:buChar char="•"/>
            </a:pPr>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pPr marL="457200" indent="-457200" algn="l">
              <a:buFont typeface="Arial" panose="020B0604020202020204" pitchFamily="34" charset="0"/>
              <a:buChar char="•"/>
            </a:pPr>
            <a:r>
              <a:rPr lang="en-US" sz="2800" dirty="0">
                <a:latin typeface="Amazon Ember" panose="020B0603020204020204" pitchFamily="34" charset="0"/>
                <a:ea typeface="Amazon Ember" panose="020B0603020204020204" pitchFamily="34" charset="0"/>
                <a:cs typeface="Amazon Ember" panose="020B0603020204020204" pitchFamily="34" charset="0"/>
              </a:rPr>
              <a:t>Enable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Container Insights</a:t>
            </a:r>
            <a:r>
              <a:rPr lang="en-US" sz="2800" dirty="0">
                <a:latin typeface="Amazon Ember" panose="020B0603020204020204" pitchFamily="34" charset="0"/>
                <a:ea typeface="Amazon Ember" panose="020B0603020204020204" pitchFamily="34" charset="0"/>
                <a:cs typeface="Amazon Ember" panose="020B0603020204020204" pitchFamily="34" charset="0"/>
              </a:rPr>
              <a:t> for more metrics on networking IO and performance per application version.</a:t>
            </a:r>
          </a:p>
        </p:txBody>
      </p:sp>
      <p:sp>
        <p:nvSpPr>
          <p:cNvPr id="3" name="TextBox 2">
            <a:extLst>
              <a:ext uri="{FF2B5EF4-FFF2-40B4-BE49-F238E27FC236}">
                <a16:creationId xmlns:a16="http://schemas.microsoft.com/office/drawing/2014/main" id="{61847DB0-9D9D-3C49-88B3-B8750C955201}"/>
              </a:ext>
            </a:extLst>
          </p:cNvPr>
          <p:cNvSpPr txBox="1"/>
          <p:nvPr/>
        </p:nvSpPr>
        <p:spPr>
          <a:xfrm>
            <a:off x="6622869" y="3788228"/>
            <a:ext cx="774524" cy="923330"/>
          </a:xfrm>
          <a:prstGeom prst="rect">
            <a:avLst/>
          </a:prstGeom>
          <a:noFill/>
        </p:spPr>
        <p:txBody>
          <a:bodyPr wrap="square" rtlCol="0">
            <a:spAutoFit/>
          </a:bodyPr>
          <a:lstStyle/>
          <a:p>
            <a:pPr algn="l"/>
            <a:r>
              <a:rPr lang="en-US" sz="5400" dirty="0">
                <a:latin typeface="Amazon Ember" panose="020B0603020204020204" pitchFamily="34" charset="0"/>
                <a:ea typeface="Amazon Ember" panose="020B0603020204020204" pitchFamily="34" charset="0"/>
                <a:cs typeface="Amazon Ember" panose="020B0603020204020204" pitchFamily="34" charset="0"/>
              </a:rPr>
              <a:t>+</a:t>
            </a:r>
          </a:p>
        </p:txBody>
      </p:sp>
    </p:spTree>
    <p:extLst>
      <p:ext uri="{BB962C8B-B14F-4D97-AF65-F5344CB8AC3E}">
        <p14:creationId xmlns:p14="http://schemas.microsoft.com/office/powerpoint/2010/main" val="271644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Some example scenarios</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409739" y="1985554"/>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494384" y="6493334"/>
            <a:ext cx="3602678" cy="954107"/>
          </a:xfrm>
          <a:prstGeom prst="rect">
            <a:avLst/>
          </a:prstGeom>
          <a:noFill/>
        </p:spPr>
        <p:txBody>
          <a:bodyPr wrap="square" rtlCol="0">
            <a:spAutoFit/>
          </a:bodyPr>
          <a:lstStyle/>
          <a:p>
            <a:pPr algn="ctr"/>
            <a:r>
              <a:rPr lang="en-US" sz="2800" dirty="0"/>
              <a:t>Time as load test ramps up</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2621209"/>
            <a:ext cx="5133703" cy="3622837"/>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7B020E-C447-0548-B261-C9BD2AA19ECA}"/>
              </a:ext>
            </a:extLst>
          </p:cNvPr>
          <p:cNvSpPr txBox="1"/>
          <p:nvPr/>
        </p:nvSpPr>
        <p:spPr>
          <a:xfrm>
            <a:off x="9399722" y="2669790"/>
            <a:ext cx="4285285" cy="3539430"/>
          </a:xfrm>
          <a:prstGeom prst="rect">
            <a:avLst/>
          </a:prstGeom>
          <a:noFill/>
        </p:spPr>
        <p:txBody>
          <a:bodyPr wrap="square" rtlCol="0">
            <a:spAutoFit/>
          </a:bodyPr>
          <a:lstStyle/>
          <a:p>
            <a:r>
              <a:rPr lang="en-US" sz="2800" dirty="0"/>
              <a:t>Workload is primarily CPU bound, as it runs out of CPU first.</a:t>
            </a:r>
          </a:p>
          <a:p>
            <a:endParaRPr lang="en-US" sz="2800" dirty="0"/>
          </a:p>
          <a:p>
            <a:r>
              <a:rPr lang="en-US" sz="2800" dirty="0"/>
              <a:t>Consider adding more CPU, but perhaps reducing the amount of reserved memory.</a:t>
            </a:r>
          </a:p>
        </p:txBody>
      </p:sp>
      <p:sp>
        <p:nvSpPr>
          <p:cNvPr id="17" name="Freeform 16">
            <a:extLst>
              <a:ext uri="{FF2B5EF4-FFF2-40B4-BE49-F238E27FC236}">
                <a16:creationId xmlns:a16="http://schemas.microsoft.com/office/drawing/2014/main" id="{E15127D8-EEAA-EF4B-BDF2-45B43200EC3F}"/>
              </a:ext>
            </a:extLst>
          </p:cNvPr>
          <p:cNvSpPr/>
          <p:nvPr/>
        </p:nvSpPr>
        <p:spPr>
          <a:xfrm>
            <a:off x="2640832" y="4598107"/>
            <a:ext cx="5118505" cy="1645939"/>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8255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F3B89DC-765D-4947-98E3-FB70FCBDA83C}"/>
              </a:ext>
            </a:extLst>
          </p:cNvPr>
          <p:cNvSpPr txBox="1"/>
          <p:nvPr/>
        </p:nvSpPr>
        <p:spPr>
          <a:xfrm>
            <a:off x="6260566" y="3962452"/>
            <a:ext cx="1672993" cy="523220"/>
          </a:xfrm>
          <a:prstGeom prst="rect">
            <a:avLst/>
          </a:prstGeom>
          <a:noFill/>
        </p:spPr>
        <p:txBody>
          <a:bodyPr wrap="square" rtlCol="0">
            <a:spAutoFit/>
          </a:bodyPr>
          <a:lstStyle/>
          <a:p>
            <a:pPr algn="ctr"/>
            <a:r>
              <a:rPr lang="en-US" sz="2800" dirty="0">
                <a:solidFill>
                  <a:schemeClr val="accent5"/>
                </a:solidFill>
              </a:rPr>
              <a:t>Memory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Tree>
    <p:extLst>
      <p:ext uri="{BB962C8B-B14F-4D97-AF65-F5344CB8AC3E}">
        <p14:creationId xmlns:p14="http://schemas.microsoft.com/office/powerpoint/2010/main" val="3150437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Some example scenarios</a:t>
            </a:r>
          </a:p>
        </p:txBody>
      </p:sp>
      <p:cxnSp>
        <p:nvCxnSpPr>
          <p:cNvPr id="5" name="Straight Connector 4">
            <a:extLst>
              <a:ext uri="{FF2B5EF4-FFF2-40B4-BE49-F238E27FC236}">
                <a16:creationId xmlns:a16="http://schemas.microsoft.com/office/drawing/2014/main" id="{FC875D81-5227-7249-BC68-83A285102C9D}"/>
              </a:ext>
            </a:extLst>
          </p:cNvPr>
          <p:cNvCxnSpPr>
            <a:cxnSpLocks/>
          </p:cNvCxnSpPr>
          <p:nvPr/>
        </p:nvCxnSpPr>
        <p:spPr>
          <a:xfrm flipH="1">
            <a:off x="2586447" y="1590218"/>
            <a:ext cx="80237" cy="4732205"/>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491386" y="1838276"/>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494384" y="6493334"/>
            <a:ext cx="3602678" cy="954107"/>
          </a:xfrm>
          <a:prstGeom prst="rect">
            <a:avLst/>
          </a:prstGeom>
          <a:noFill/>
        </p:spPr>
        <p:txBody>
          <a:bodyPr wrap="square" rtlCol="0">
            <a:spAutoFit/>
          </a:bodyPr>
          <a:lstStyle/>
          <a:p>
            <a:pPr algn="ctr"/>
            <a:r>
              <a:rPr lang="en-US" sz="2800" dirty="0"/>
              <a:t>Time as load test ramps up</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1590218"/>
            <a:ext cx="4990009" cy="4653828"/>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 name="connsiteX0" fmla="*/ 0 w 4336869"/>
              <a:gd name="connsiteY0" fmla="*/ 4310743 h 4310743"/>
              <a:gd name="connsiteX1" fmla="*/ 1149531 w 4336869"/>
              <a:gd name="connsiteY1" fmla="*/ 1907177 h 4310743"/>
              <a:gd name="connsiteX2" fmla="*/ 2521131 w 4336869"/>
              <a:gd name="connsiteY2" fmla="*/ 849086 h 4310743"/>
              <a:gd name="connsiteX3" fmla="*/ 4336869 w 4336869"/>
              <a:gd name="connsiteY3" fmla="*/ 0 h 4310743"/>
              <a:gd name="connsiteX0" fmla="*/ 0 w 4336869"/>
              <a:gd name="connsiteY0" fmla="*/ 4310743 h 4310743"/>
              <a:gd name="connsiteX1" fmla="*/ 1149531 w 4336869"/>
              <a:gd name="connsiteY1" fmla="*/ 1907177 h 4310743"/>
              <a:gd name="connsiteX2" fmla="*/ 2338251 w 4336869"/>
              <a:gd name="connsiteY2" fmla="*/ 483326 h 4310743"/>
              <a:gd name="connsiteX3" fmla="*/ 4336869 w 4336869"/>
              <a:gd name="connsiteY3" fmla="*/ 0 h 4310743"/>
              <a:gd name="connsiteX0" fmla="*/ 0 w 4336869"/>
              <a:gd name="connsiteY0" fmla="*/ 4310743 h 4310743"/>
              <a:gd name="connsiteX1" fmla="*/ 1149531 w 4336869"/>
              <a:gd name="connsiteY1" fmla="*/ 1907177 h 4310743"/>
              <a:gd name="connsiteX2" fmla="*/ 2704011 w 4336869"/>
              <a:gd name="connsiteY2" fmla="*/ 235131 h 4310743"/>
              <a:gd name="connsiteX3" fmla="*/ 4336869 w 4336869"/>
              <a:gd name="connsiteY3" fmla="*/ 0 h 4310743"/>
              <a:gd name="connsiteX0" fmla="*/ 0 w 4336869"/>
              <a:gd name="connsiteY0" fmla="*/ 4348308 h 4348308"/>
              <a:gd name="connsiteX1" fmla="*/ 1149531 w 4336869"/>
              <a:gd name="connsiteY1" fmla="*/ 1944742 h 4348308"/>
              <a:gd name="connsiteX2" fmla="*/ 2704011 w 4336869"/>
              <a:gd name="connsiteY2" fmla="*/ 272696 h 4348308"/>
              <a:gd name="connsiteX3" fmla="*/ 4336869 w 4336869"/>
              <a:gd name="connsiteY3" fmla="*/ 37565 h 4348308"/>
              <a:gd name="connsiteX0" fmla="*/ 0 w 4637315"/>
              <a:gd name="connsiteY0" fmla="*/ 4585063 h 4585063"/>
              <a:gd name="connsiteX1" fmla="*/ 1149531 w 4637315"/>
              <a:gd name="connsiteY1" fmla="*/ 2181497 h 4585063"/>
              <a:gd name="connsiteX2" fmla="*/ 2704011 w 4637315"/>
              <a:gd name="connsiteY2" fmla="*/ 509451 h 4585063"/>
              <a:gd name="connsiteX3" fmla="*/ 4637315 w 4637315"/>
              <a:gd name="connsiteY3" fmla="*/ 0 h 4585063"/>
              <a:gd name="connsiteX0" fmla="*/ 0 w 4637315"/>
              <a:gd name="connsiteY0" fmla="*/ 4585063 h 4585063"/>
              <a:gd name="connsiteX1" fmla="*/ 1149531 w 4637315"/>
              <a:gd name="connsiteY1" fmla="*/ 2181497 h 4585063"/>
              <a:gd name="connsiteX2" fmla="*/ 2730136 w 4637315"/>
              <a:gd name="connsiteY2" fmla="*/ 444136 h 4585063"/>
              <a:gd name="connsiteX3" fmla="*/ 4637315 w 4637315"/>
              <a:gd name="connsiteY3" fmla="*/ 0 h 4585063"/>
              <a:gd name="connsiteX0" fmla="*/ 0 w 4637315"/>
              <a:gd name="connsiteY0" fmla="*/ 4588471 h 4588471"/>
              <a:gd name="connsiteX1" fmla="*/ 1149531 w 4637315"/>
              <a:gd name="connsiteY1" fmla="*/ 2184905 h 4588471"/>
              <a:gd name="connsiteX2" fmla="*/ 2730136 w 4637315"/>
              <a:gd name="connsiteY2" fmla="*/ 447544 h 4588471"/>
              <a:gd name="connsiteX3" fmla="*/ 4637315 w 4637315"/>
              <a:gd name="connsiteY3" fmla="*/ 3408 h 4588471"/>
              <a:gd name="connsiteX0" fmla="*/ 0 w 4637315"/>
              <a:gd name="connsiteY0" fmla="*/ 4588471 h 4588471"/>
              <a:gd name="connsiteX1" fmla="*/ 1149531 w 4637315"/>
              <a:gd name="connsiteY1" fmla="*/ 2184905 h 4588471"/>
              <a:gd name="connsiteX2" fmla="*/ 2730136 w 4637315"/>
              <a:gd name="connsiteY2" fmla="*/ 447544 h 4588471"/>
              <a:gd name="connsiteX3" fmla="*/ 4637315 w 4637315"/>
              <a:gd name="connsiteY3" fmla="*/ 3408 h 4588471"/>
              <a:gd name="connsiteX0" fmla="*/ 0 w 4637315"/>
              <a:gd name="connsiteY0" fmla="*/ 4588471 h 4588471"/>
              <a:gd name="connsiteX1" fmla="*/ 1149531 w 4637315"/>
              <a:gd name="connsiteY1" fmla="*/ 2184905 h 4588471"/>
              <a:gd name="connsiteX2" fmla="*/ 2730136 w 4637315"/>
              <a:gd name="connsiteY2" fmla="*/ 447544 h 4588471"/>
              <a:gd name="connsiteX3" fmla="*/ 4637315 w 4637315"/>
              <a:gd name="connsiteY3" fmla="*/ 3408 h 4588471"/>
              <a:gd name="connsiteX0" fmla="*/ 0 w 4637315"/>
              <a:gd name="connsiteY0" fmla="*/ 4588471 h 4588471"/>
              <a:gd name="connsiteX1" fmla="*/ 1149531 w 4637315"/>
              <a:gd name="connsiteY1" fmla="*/ 2184905 h 4588471"/>
              <a:gd name="connsiteX2" fmla="*/ 2730136 w 4637315"/>
              <a:gd name="connsiteY2" fmla="*/ 447544 h 4588471"/>
              <a:gd name="connsiteX3" fmla="*/ 4637315 w 4637315"/>
              <a:gd name="connsiteY3" fmla="*/ 3408 h 4588471"/>
            </a:gdLst>
            <a:ahLst/>
            <a:cxnLst>
              <a:cxn ang="0">
                <a:pos x="connsiteX0" y="connsiteY0"/>
              </a:cxn>
              <a:cxn ang="0">
                <a:pos x="connsiteX1" y="connsiteY1"/>
              </a:cxn>
              <a:cxn ang="0">
                <a:pos x="connsiteX2" y="connsiteY2"/>
              </a:cxn>
              <a:cxn ang="0">
                <a:pos x="connsiteX3" y="connsiteY3"/>
              </a:cxn>
            </a:cxnLst>
            <a:rect l="l" t="t" r="r" b="b"/>
            <a:pathLst>
              <a:path w="4637315" h="4588471">
                <a:moveTo>
                  <a:pt x="0" y="4588471"/>
                </a:moveTo>
                <a:cubicBezTo>
                  <a:pt x="364671" y="3675159"/>
                  <a:pt x="694508" y="2875059"/>
                  <a:pt x="1149531" y="2184905"/>
                </a:cubicBezTo>
                <a:cubicBezTo>
                  <a:pt x="1604554" y="1494751"/>
                  <a:pt x="2196736" y="924338"/>
                  <a:pt x="2730136" y="447544"/>
                </a:cubicBezTo>
                <a:cubicBezTo>
                  <a:pt x="3511731" y="-68439"/>
                  <a:pt x="4637315" y="3408"/>
                  <a:pt x="4637315" y="3408"/>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7B020E-C447-0548-B261-C9BD2AA19ECA}"/>
              </a:ext>
            </a:extLst>
          </p:cNvPr>
          <p:cNvSpPr txBox="1"/>
          <p:nvPr/>
        </p:nvSpPr>
        <p:spPr>
          <a:xfrm>
            <a:off x="9214576" y="1276521"/>
            <a:ext cx="4285285" cy="5693866"/>
          </a:xfrm>
          <a:prstGeom prst="rect">
            <a:avLst/>
          </a:prstGeom>
          <a:noFill/>
        </p:spPr>
        <p:txBody>
          <a:bodyPr wrap="square" rtlCol="0">
            <a:spAutoFit/>
          </a:bodyPr>
          <a:lstStyle/>
          <a:p>
            <a:r>
              <a:rPr lang="en-US" sz="2800" dirty="0"/>
              <a:t>On EC2 the container is running out of reserved capacity, then as load rises it bursts to use spare, unreserved CPU capacity on the instance. </a:t>
            </a:r>
          </a:p>
          <a:p>
            <a:endParaRPr lang="en-US" sz="2800" dirty="0"/>
          </a:p>
          <a:p>
            <a:r>
              <a:rPr lang="en-US" sz="2800" dirty="0"/>
              <a:t>Application is only functioning well because of bursting. Launching another container on the EC2 will cause performance to tank</a:t>
            </a:r>
          </a:p>
        </p:txBody>
      </p:sp>
      <p:sp>
        <p:nvSpPr>
          <p:cNvPr id="17" name="Freeform 16">
            <a:extLst>
              <a:ext uri="{FF2B5EF4-FFF2-40B4-BE49-F238E27FC236}">
                <a16:creationId xmlns:a16="http://schemas.microsoft.com/office/drawing/2014/main" id="{E15127D8-EEAA-EF4B-BDF2-45B43200EC3F}"/>
              </a:ext>
            </a:extLst>
          </p:cNvPr>
          <p:cNvSpPr/>
          <p:nvPr/>
        </p:nvSpPr>
        <p:spPr>
          <a:xfrm>
            <a:off x="2640832" y="4598107"/>
            <a:ext cx="5118505" cy="1645939"/>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8255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F3B89DC-765D-4947-98E3-FB70FCBDA83C}"/>
              </a:ext>
            </a:extLst>
          </p:cNvPr>
          <p:cNvSpPr txBox="1"/>
          <p:nvPr/>
        </p:nvSpPr>
        <p:spPr>
          <a:xfrm>
            <a:off x="6260566" y="3962452"/>
            <a:ext cx="1672993" cy="523220"/>
          </a:xfrm>
          <a:prstGeom prst="rect">
            <a:avLst/>
          </a:prstGeom>
          <a:noFill/>
        </p:spPr>
        <p:txBody>
          <a:bodyPr wrap="square" rtlCol="0">
            <a:spAutoFit/>
          </a:bodyPr>
          <a:lstStyle/>
          <a:p>
            <a:pPr algn="ctr"/>
            <a:r>
              <a:rPr lang="en-US" sz="2800" dirty="0">
                <a:solidFill>
                  <a:schemeClr val="accent5"/>
                </a:solidFill>
              </a:rPr>
              <a:t>Memory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20" name="TextBox 19">
            <a:extLst>
              <a:ext uri="{FF2B5EF4-FFF2-40B4-BE49-F238E27FC236}">
                <a16:creationId xmlns:a16="http://schemas.microsoft.com/office/drawing/2014/main" id="{20F9A35C-1291-CE4F-9ABF-84739ACBBDCF}"/>
              </a:ext>
            </a:extLst>
          </p:cNvPr>
          <p:cNvSpPr txBox="1"/>
          <p:nvPr/>
        </p:nvSpPr>
        <p:spPr>
          <a:xfrm>
            <a:off x="1289824" y="1497281"/>
            <a:ext cx="1376860" cy="523220"/>
          </a:xfrm>
          <a:prstGeom prst="rect">
            <a:avLst/>
          </a:prstGeom>
          <a:noFill/>
        </p:spPr>
        <p:txBody>
          <a:bodyPr wrap="square" rtlCol="0">
            <a:spAutoFit/>
          </a:bodyPr>
          <a:lstStyle/>
          <a:p>
            <a:pPr algn="ctr"/>
            <a:r>
              <a:rPr lang="en-US" sz="2800" dirty="0"/>
              <a:t>125%</a:t>
            </a:r>
          </a:p>
        </p:txBody>
      </p:sp>
    </p:spTree>
    <p:extLst>
      <p:ext uri="{BB962C8B-B14F-4D97-AF65-F5344CB8AC3E}">
        <p14:creationId xmlns:p14="http://schemas.microsoft.com/office/powerpoint/2010/main" val="3682000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Some example scenarios</a:t>
            </a:r>
          </a:p>
        </p:txBody>
      </p:sp>
      <p:cxnSp>
        <p:nvCxnSpPr>
          <p:cNvPr id="5" name="Straight Connector 4">
            <a:extLst>
              <a:ext uri="{FF2B5EF4-FFF2-40B4-BE49-F238E27FC236}">
                <a16:creationId xmlns:a16="http://schemas.microsoft.com/office/drawing/2014/main" id="{FC875D81-5227-7249-BC68-83A285102C9D}"/>
              </a:ext>
            </a:extLst>
          </p:cNvPr>
          <p:cNvCxnSpPr>
            <a:cxnSpLocks/>
          </p:cNvCxnSpPr>
          <p:nvPr/>
        </p:nvCxnSpPr>
        <p:spPr>
          <a:xfrm flipH="1">
            <a:off x="2586447" y="1590218"/>
            <a:ext cx="80237" cy="4732205"/>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604547" y="2992012"/>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494384" y="6493334"/>
            <a:ext cx="3602678" cy="954107"/>
          </a:xfrm>
          <a:prstGeom prst="rect">
            <a:avLst/>
          </a:prstGeom>
          <a:noFill/>
        </p:spPr>
        <p:txBody>
          <a:bodyPr wrap="square" rtlCol="0">
            <a:spAutoFit/>
          </a:bodyPr>
          <a:lstStyle/>
          <a:p>
            <a:pPr algn="ctr"/>
            <a:r>
              <a:rPr lang="en-US" sz="2800" dirty="0"/>
              <a:t>Time as load test ramps up</a:t>
            </a:r>
          </a:p>
        </p:txBody>
      </p:sp>
      <p:sp>
        <p:nvSpPr>
          <p:cNvPr id="16" name="TextBox 15">
            <a:extLst>
              <a:ext uri="{FF2B5EF4-FFF2-40B4-BE49-F238E27FC236}">
                <a16:creationId xmlns:a16="http://schemas.microsoft.com/office/drawing/2014/main" id="{017B020E-C447-0548-B261-C9BD2AA19ECA}"/>
              </a:ext>
            </a:extLst>
          </p:cNvPr>
          <p:cNvSpPr txBox="1"/>
          <p:nvPr/>
        </p:nvSpPr>
        <p:spPr>
          <a:xfrm>
            <a:off x="9210576" y="2312533"/>
            <a:ext cx="4285285" cy="3108543"/>
          </a:xfrm>
          <a:prstGeom prst="rect">
            <a:avLst/>
          </a:prstGeom>
          <a:noFill/>
        </p:spPr>
        <p:txBody>
          <a:bodyPr wrap="square" rtlCol="0">
            <a:spAutoFit/>
          </a:bodyPr>
          <a:lstStyle/>
          <a:p>
            <a:r>
              <a:rPr lang="en-US" sz="2800" dirty="0"/>
              <a:t>On EC2 the container is using an initial burst of CPU during startup, but afterwards settles into a healthy CPU usage.</a:t>
            </a:r>
          </a:p>
          <a:p>
            <a:endParaRPr lang="en-US" sz="2800" dirty="0"/>
          </a:p>
          <a:p>
            <a:r>
              <a:rPr lang="en-US" sz="2800" dirty="0"/>
              <a:t>This is okay!</a:t>
            </a:r>
          </a:p>
        </p:txBody>
      </p:sp>
      <p:sp>
        <p:nvSpPr>
          <p:cNvPr id="17" name="Freeform 16">
            <a:extLst>
              <a:ext uri="{FF2B5EF4-FFF2-40B4-BE49-F238E27FC236}">
                <a16:creationId xmlns:a16="http://schemas.microsoft.com/office/drawing/2014/main" id="{E15127D8-EEAA-EF4B-BDF2-45B43200EC3F}"/>
              </a:ext>
            </a:extLst>
          </p:cNvPr>
          <p:cNvSpPr/>
          <p:nvPr/>
        </p:nvSpPr>
        <p:spPr>
          <a:xfrm>
            <a:off x="2640832" y="4598107"/>
            <a:ext cx="5118505" cy="1645939"/>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8255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F3B89DC-765D-4947-98E3-FB70FCBDA83C}"/>
              </a:ext>
            </a:extLst>
          </p:cNvPr>
          <p:cNvSpPr txBox="1"/>
          <p:nvPr/>
        </p:nvSpPr>
        <p:spPr>
          <a:xfrm>
            <a:off x="6260566" y="3962452"/>
            <a:ext cx="1672993" cy="523220"/>
          </a:xfrm>
          <a:prstGeom prst="rect">
            <a:avLst/>
          </a:prstGeom>
          <a:noFill/>
        </p:spPr>
        <p:txBody>
          <a:bodyPr wrap="square" rtlCol="0">
            <a:spAutoFit/>
          </a:bodyPr>
          <a:lstStyle/>
          <a:p>
            <a:pPr algn="ctr"/>
            <a:r>
              <a:rPr lang="en-US" sz="2800" dirty="0">
                <a:solidFill>
                  <a:schemeClr val="accent5"/>
                </a:solidFill>
              </a:rPr>
              <a:t>Memory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20" name="TextBox 19">
            <a:extLst>
              <a:ext uri="{FF2B5EF4-FFF2-40B4-BE49-F238E27FC236}">
                <a16:creationId xmlns:a16="http://schemas.microsoft.com/office/drawing/2014/main" id="{20F9A35C-1291-CE4F-9ABF-84739ACBBDCF}"/>
              </a:ext>
            </a:extLst>
          </p:cNvPr>
          <p:cNvSpPr txBox="1"/>
          <p:nvPr/>
        </p:nvSpPr>
        <p:spPr>
          <a:xfrm>
            <a:off x="1289824" y="1497281"/>
            <a:ext cx="1376860" cy="523220"/>
          </a:xfrm>
          <a:prstGeom prst="rect">
            <a:avLst/>
          </a:prstGeom>
          <a:noFill/>
        </p:spPr>
        <p:txBody>
          <a:bodyPr wrap="square" rtlCol="0">
            <a:spAutoFit/>
          </a:bodyPr>
          <a:lstStyle/>
          <a:p>
            <a:pPr algn="ctr"/>
            <a:r>
              <a:rPr lang="en-US" sz="2800" dirty="0"/>
              <a:t>125%</a:t>
            </a:r>
          </a:p>
        </p:txBody>
      </p:sp>
      <p:sp>
        <p:nvSpPr>
          <p:cNvPr id="7" name="Freeform 6">
            <a:extLst>
              <a:ext uri="{FF2B5EF4-FFF2-40B4-BE49-F238E27FC236}">
                <a16:creationId xmlns:a16="http://schemas.microsoft.com/office/drawing/2014/main" id="{D020DFE0-A39D-9E4C-B334-AA4B0F37042C}"/>
              </a:ext>
            </a:extLst>
          </p:cNvPr>
          <p:cNvSpPr/>
          <p:nvPr/>
        </p:nvSpPr>
        <p:spPr>
          <a:xfrm>
            <a:off x="2625634" y="1868502"/>
            <a:ext cx="5042263" cy="4349418"/>
          </a:xfrm>
          <a:custGeom>
            <a:avLst/>
            <a:gdLst>
              <a:gd name="connsiteX0" fmla="*/ 0 w 5042263"/>
              <a:gd name="connsiteY0" fmla="*/ 4349418 h 4349418"/>
              <a:gd name="connsiteX1" fmla="*/ 156755 w 5042263"/>
              <a:gd name="connsiteY1" fmla="*/ 861635 h 4349418"/>
              <a:gd name="connsiteX2" fmla="*/ 705395 w 5042263"/>
              <a:gd name="connsiteY2" fmla="*/ 12549 h 4349418"/>
              <a:gd name="connsiteX3" fmla="*/ 1280160 w 5042263"/>
              <a:gd name="connsiteY3" fmla="*/ 1266584 h 4349418"/>
              <a:gd name="connsiteX4" fmla="*/ 2952206 w 5042263"/>
              <a:gd name="connsiteY4" fmla="*/ 1736847 h 4349418"/>
              <a:gd name="connsiteX5" fmla="*/ 5042263 w 5042263"/>
              <a:gd name="connsiteY5" fmla="*/ 1789098 h 43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2263" h="4349418">
                <a:moveTo>
                  <a:pt x="0" y="4349418"/>
                </a:moveTo>
                <a:cubicBezTo>
                  <a:pt x="19594" y="2966932"/>
                  <a:pt x="39189" y="1584446"/>
                  <a:pt x="156755" y="861635"/>
                </a:cubicBezTo>
                <a:cubicBezTo>
                  <a:pt x="274321" y="138824"/>
                  <a:pt x="518161" y="-54942"/>
                  <a:pt x="705395" y="12549"/>
                </a:cubicBezTo>
                <a:cubicBezTo>
                  <a:pt x="892629" y="80040"/>
                  <a:pt x="905692" y="979201"/>
                  <a:pt x="1280160" y="1266584"/>
                </a:cubicBezTo>
                <a:cubicBezTo>
                  <a:pt x="1654628" y="1553967"/>
                  <a:pt x="2325189" y="1649761"/>
                  <a:pt x="2952206" y="1736847"/>
                </a:cubicBezTo>
                <a:cubicBezTo>
                  <a:pt x="3579223" y="1823933"/>
                  <a:pt x="4310743" y="1806515"/>
                  <a:pt x="5042263" y="1789098"/>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8303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Some example scenarios</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408632" y="3206999"/>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494384" y="6493334"/>
            <a:ext cx="3602678" cy="954107"/>
          </a:xfrm>
          <a:prstGeom prst="rect">
            <a:avLst/>
          </a:prstGeom>
          <a:noFill/>
        </p:spPr>
        <p:txBody>
          <a:bodyPr wrap="square" rtlCol="0">
            <a:spAutoFit/>
          </a:bodyPr>
          <a:lstStyle/>
          <a:p>
            <a:pPr algn="ctr"/>
            <a:r>
              <a:rPr lang="en-US" sz="2800" dirty="0"/>
              <a:t>Time as load test ramps up</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3801314"/>
            <a:ext cx="5133703" cy="2442732"/>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7B020E-C447-0548-B261-C9BD2AA19ECA}"/>
              </a:ext>
            </a:extLst>
          </p:cNvPr>
          <p:cNvSpPr txBox="1"/>
          <p:nvPr/>
        </p:nvSpPr>
        <p:spPr>
          <a:xfrm>
            <a:off x="8895809" y="1723809"/>
            <a:ext cx="4740937" cy="5693866"/>
          </a:xfrm>
          <a:prstGeom prst="rect">
            <a:avLst/>
          </a:prstGeom>
          <a:noFill/>
        </p:spPr>
        <p:txBody>
          <a:bodyPr wrap="square" rtlCol="0">
            <a:spAutoFit/>
          </a:bodyPr>
          <a:lstStyle/>
          <a:p>
            <a:r>
              <a:rPr lang="en-US" sz="2800" dirty="0"/>
              <a:t>Workload is bottlenecked on something else: network bandwidth, file descriptors, database response time, etc.</a:t>
            </a:r>
            <a:br>
              <a:rPr lang="en-US" sz="2800" dirty="0"/>
            </a:br>
            <a:br>
              <a:rPr lang="en-US" sz="2800" dirty="0"/>
            </a:br>
            <a:r>
              <a:rPr lang="en-US" sz="2800" dirty="0"/>
              <a:t>Container can not actually fully utilize the CPU and memory given to it.</a:t>
            </a:r>
            <a:br>
              <a:rPr lang="en-US" sz="2800" dirty="0"/>
            </a:br>
            <a:br>
              <a:rPr lang="en-US" sz="2800" dirty="0"/>
            </a:br>
            <a:r>
              <a:rPr lang="en-US" sz="2800" dirty="0"/>
              <a:t>Might need to fix application code to reach scalability.</a:t>
            </a:r>
          </a:p>
        </p:txBody>
      </p:sp>
      <p:sp>
        <p:nvSpPr>
          <p:cNvPr id="17" name="Freeform 16">
            <a:extLst>
              <a:ext uri="{FF2B5EF4-FFF2-40B4-BE49-F238E27FC236}">
                <a16:creationId xmlns:a16="http://schemas.microsoft.com/office/drawing/2014/main" id="{E15127D8-EEAA-EF4B-BDF2-45B43200EC3F}"/>
              </a:ext>
            </a:extLst>
          </p:cNvPr>
          <p:cNvSpPr/>
          <p:nvPr/>
        </p:nvSpPr>
        <p:spPr>
          <a:xfrm>
            <a:off x="2640832" y="4855533"/>
            <a:ext cx="5118505" cy="1388513"/>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8255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F3B89DC-765D-4947-98E3-FB70FCBDA83C}"/>
              </a:ext>
            </a:extLst>
          </p:cNvPr>
          <p:cNvSpPr txBox="1"/>
          <p:nvPr/>
        </p:nvSpPr>
        <p:spPr>
          <a:xfrm>
            <a:off x="6308414" y="4309132"/>
            <a:ext cx="1672993" cy="523220"/>
          </a:xfrm>
          <a:prstGeom prst="rect">
            <a:avLst/>
          </a:prstGeom>
          <a:noFill/>
        </p:spPr>
        <p:txBody>
          <a:bodyPr wrap="square" rtlCol="0">
            <a:spAutoFit/>
          </a:bodyPr>
          <a:lstStyle/>
          <a:p>
            <a:pPr algn="ctr"/>
            <a:r>
              <a:rPr lang="en-US" sz="2800" dirty="0">
                <a:solidFill>
                  <a:schemeClr val="accent5"/>
                </a:solidFill>
              </a:rPr>
              <a:t>Memory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4" name="Freeform 3">
            <a:extLst>
              <a:ext uri="{FF2B5EF4-FFF2-40B4-BE49-F238E27FC236}">
                <a16:creationId xmlns:a16="http://schemas.microsoft.com/office/drawing/2014/main" id="{C8AFE27E-316B-8B4C-8BA5-D57AB2FDB473}"/>
              </a:ext>
            </a:extLst>
          </p:cNvPr>
          <p:cNvSpPr/>
          <p:nvPr/>
        </p:nvSpPr>
        <p:spPr>
          <a:xfrm>
            <a:off x="2622612" y="1293223"/>
            <a:ext cx="3007479" cy="4926382"/>
          </a:xfrm>
          <a:custGeom>
            <a:avLst/>
            <a:gdLst>
              <a:gd name="connsiteX0" fmla="*/ 3022 w 3007479"/>
              <a:gd name="connsiteY0" fmla="*/ 4924697 h 4926382"/>
              <a:gd name="connsiteX1" fmla="*/ 94462 w 3007479"/>
              <a:gd name="connsiteY1" fmla="*/ 4911634 h 4926382"/>
              <a:gd name="connsiteX2" fmla="*/ 825982 w 3007479"/>
              <a:gd name="connsiteY2" fmla="*/ 4754880 h 4926382"/>
              <a:gd name="connsiteX3" fmla="*/ 1714257 w 3007479"/>
              <a:gd name="connsiteY3" fmla="*/ 4101737 h 4926382"/>
              <a:gd name="connsiteX4" fmla="*/ 2511091 w 3007479"/>
              <a:gd name="connsiteY4" fmla="*/ 2377440 h 4926382"/>
              <a:gd name="connsiteX5" fmla="*/ 2916039 w 3007479"/>
              <a:gd name="connsiteY5" fmla="*/ 666206 h 4926382"/>
              <a:gd name="connsiteX6" fmla="*/ 3007479 w 3007479"/>
              <a:gd name="connsiteY6" fmla="*/ 0 h 492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7479" h="4926382">
                <a:moveTo>
                  <a:pt x="3022" y="4924697"/>
                </a:moveTo>
                <a:cubicBezTo>
                  <a:pt x="-19838" y="4932317"/>
                  <a:pt x="94462" y="4911634"/>
                  <a:pt x="94462" y="4911634"/>
                </a:cubicBezTo>
                <a:cubicBezTo>
                  <a:pt x="231622" y="4883331"/>
                  <a:pt x="556016" y="4889863"/>
                  <a:pt x="825982" y="4754880"/>
                </a:cubicBezTo>
                <a:cubicBezTo>
                  <a:pt x="1095948" y="4619897"/>
                  <a:pt x="1433406" y="4497977"/>
                  <a:pt x="1714257" y="4101737"/>
                </a:cubicBezTo>
                <a:cubicBezTo>
                  <a:pt x="1995108" y="3705497"/>
                  <a:pt x="2310794" y="2950028"/>
                  <a:pt x="2511091" y="2377440"/>
                </a:cubicBezTo>
                <a:cubicBezTo>
                  <a:pt x="2711388" y="1804852"/>
                  <a:pt x="2833308" y="1062446"/>
                  <a:pt x="2916039" y="666206"/>
                </a:cubicBezTo>
                <a:cubicBezTo>
                  <a:pt x="2998770" y="269966"/>
                  <a:pt x="3003124" y="134983"/>
                  <a:pt x="3007479" y="0"/>
                </a:cubicBezTo>
              </a:path>
            </a:pathLst>
          </a:custGeom>
          <a:noFill/>
          <a:ln w="698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3A97408-0C49-1E40-B43E-56D80B10BC67}"/>
              </a:ext>
            </a:extLst>
          </p:cNvPr>
          <p:cNvSpPr txBox="1"/>
          <p:nvPr/>
        </p:nvSpPr>
        <p:spPr>
          <a:xfrm>
            <a:off x="5601217" y="1742329"/>
            <a:ext cx="2091416" cy="954107"/>
          </a:xfrm>
          <a:prstGeom prst="rect">
            <a:avLst/>
          </a:prstGeom>
          <a:noFill/>
        </p:spPr>
        <p:txBody>
          <a:bodyPr wrap="square" rtlCol="0">
            <a:spAutoFit/>
          </a:bodyPr>
          <a:lstStyle/>
          <a:p>
            <a:pPr algn="ctr"/>
            <a:r>
              <a:rPr lang="en-US" sz="2800" dirty="0">
                <a:solidFill>
                  <a:schemeClr val="accent2"/>
                </a:solidFill>
              </a:rPr>
              <a:t>Response Time</a:t>
            </a:r>
          </a:p>
        </p:txBody>
      </p:sp>
    </p:spTree>
    <p:extLst>
      <p:ext uri="{BB962C8B-B14F-4D97-AF65-F5344CB8AC3E}">
        <p14:creationId xmlns:p14="http://schemas.microsoft.com/office/powerpoint/2010/main" val="3035222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Some example scenarios</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408632" y="3206999"/>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494384" y="6493334"/>
            <a:ext cx="3602678" cy="954107"/>
          </a:xfrm>
          <a:prstGeom prst="rect">
            <a:avLst/>
          </a:prstGeom>
          <a:noFill/>
        </p:spPr>
        <p:txBody>
          <a:bodyPr wrap="square" rtlCol="0">
            <a:spAutoFit/>
          </a:bodyPr>
          <a:lstStyle/>
          <a:p>
            <a:pPr algn="ctr"/>
            <a:r>
              <a:rPr lang="en-US" sz="2800" dirty="0"/>
              <a:t>Time as load test ramps up</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3801314"/>
            <a:ext cx="5133703" cy="2442732"/>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7B020E-C447-0548-B261-C9BD2AA19ECA}"/>
              </a:ext>
            </a:extLst>
          </p:cNvPr>
          <p:cNvSpPr txBox="1"/>
          <p:nvPr/>
        </p:nvSpPr>
        <p:spPr>
          <a:xfrm>
            <a:off x="9458456" y="1914384"/>
            <a:ext cx="4740937" cy="5262979"/>
          </a:xfrm>
          <a:prstGeom prst="rect">
            <a:avLst/>
          </a:prstGeom>
          <a:noFill/>
        </p:spPr>
        <p:txBody>
          <a:bodyPr wrap="square" rtlCol="0">
            <a:spAutoFit/>
          </a:bodyPr>
          <a:lstStyle/>
          <a:p>
            <a:r>
              <a:rPr lang="en-US" sz="2800" dirty="0"/>
              <a:t>Code has a memory leak.</a:t>
            </a:r>
          </a:p>
          <a:p>
            <a:endParaRPr lang="en-US" sz="2800" dirty="0"/>
          </a:p>
          <a:p>
            <a:r>
              <a:rPr lang="en-US" sz="2800" dirty="0"/>
              <a:t>Something in the code is keeping data in memory with each request and failing to release it, causing continuous memory consumption.</a:t>
            </a:r>
            <a:br>
              <a:rPr lang="en-US" sz="2800" dirty="0"/>
            </a:br>
            <a:br>
              <a:rPr lang="en-US" sz="2800" dirty="0"/>
            </a:br>
            <a:r>
              <a:rPr lang="en-US" sz="2800" dirty="0"/>
              <a:t>Can’t be fixed by scaling! Absolutely must fix the code to reach scalability.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cxnSp>
        <p:nvCxnSpPr>
          <p:cNvPr id="7" name="Straight Connector 6">
            <a:extLst>
              <a:ext uri="{FF2B5EF4-FFF2-40B4-BE49-F238E27FC236}">
                <a16:creationId xmlns:a16="http://schemas.microsoft.com/office/drawing/2014/main" id="{874B3C4F-A860-0D49-AF8D-57D6CFD4E2AD}"/>
              </a:ext>
            </a:extLst>
          </p:cNvPr>
          <p:cNvCxnSpPr/>
          <p:nvPr/>
        </p:nvCxnSpPr>
        <p:spPr>
          <a:xfrm flipV="1">
            <a:off x="2586447" y="2037806"/>
            <a:ext cx="5199016" cy="4206240"/>
          </a:xfrm>
          <a:prstGeom prst="line">
            <a:avLst/>
          </a:prstGeom>
          <a:ln w="92075">
            <a:solidFill>
              <a:schemeClr val="accent5"/>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C08463B8-4394-964F-B2D2-EBC2E929AF98}"/>
              </a:ext>
            </a:extLst>
          </p:cNvPr>
          <p:cNvSpPr txBox="1"/>
          <p:nvPr/>
        </p:nvSpPr>
        <p:spPr>
          <a:xfrm>
            <a:off x="7785463" y="1752917"/>
            <a:ext cx="1672993" cy="523220"/>
          </a:xfrm>
          <a:prstGeom prst="rect">
            <a:avLst/>
          </a:prstGeom>
          <a:noFill/>
        </p:spPr>
        <p:txBody>
          <a:bodyPr wrap="square" rtlCol="0">
            <a:spAutoFit/>
          </a:bodyPr>
          <a:lstStyle/>
          <a:p>
            <a:pPr algn="ctr"/>
            <a:r>
              <a:rPr lang="en-US" sz="2800" dirty="0">
                <a:solidFill>
                  <a:schemeClr val="accent5"/>
                </a:solidFill>
              </a:rPr>
              <a:t>Memory</a:t>
            </a:r>
          </a:p>
        </p:txBody>
      </p:sp>
    </p:spTree>
    <p:extLst>
      <p:ext uri="{BB962C8B-B14F-4D97-AF65-F5344CB8AC3E}">
        <p14:creationId xmlns:p14="http://schemas.microsoft.com/office/powerpoint/2010/main" val="2988573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57055E0-D891-EA4E-B90D-C10C50111D91}"/>
              </a:ext>
            </a:extLst>
          </p:cNvPr>
          <p:cNvSpPr/>
          <p:nvPr/>
        </p:nvSpPr>
        <p:spPr>
          <a:xfrm>
            <a:off x="5087983" y="3553098"/>
            <a:ext cx="4454434" cy="3108960"/>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4434" h="3108960">
                <a:moveTo>
                  <a:pt x="391886" y="235131"/>
                </a:moveTo>
                <a:lnTo>
                  <a:pt x="3670663" y="0"/>
                </a:lnTo>
                <a:lnTo>
                  <a:pt x="4454434" y="2573383"/>
                </a:lnTo>
                <a:lnTo>
                  <a:pt x="2625634" y="3108960"/>
                </a:lnTo>
                <a:lnTo>
                  <a:pt x="0" y="2782389"/>
                </a:lnTo>
                <a:lnTo>
                  <a:pt x="39188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a:extLst>
              <a:ext uri="{FF2B5EF4-FFF2-40B4-BE49-F238E27FC236}">
                <a16:creationId xmlns:a16="http://schemas.microsoft.com/office/drawing/2014/main" id="{80410884-DCC3-FF4D-AA6F-26EB63E95BA4}"/>
              </a:ext>
            </a:extLst>
          </p:cNvPr>
          <p:cNvSpPr/>
          <p:nvPr/>
        </p:nvSpPr>
        <p:spPr>
          <a:xfrm>
            <a:off x="5571308" y="3866606"/>
            <a:ext cx="3396343" cy="2468880"/>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96343" h="2468880">
                <a:moveTo>
                  <a:pt x="496389" y="326571"/>
                </a:moveTo>
                <a:lnTo>
                  <a:pt x="2913016" y="0"/>
                </a:lnTo>
                <a:lnTo>
                  <a:pt x="3396343" y="1946365"/>
                </a:lnTo>
                <a:lnTo>
                  <a:pt x="2063931" y="2468880"/>
                </a:lnTo>
                <a:lnTo>
                  <a:pt x="0" y="2168434"/>
                </a:lnTo>
                <a:lnTo>
                  <a:pt x="496389" y="326571"/>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End goal is create a performance envelope that fits the application needs, while providing a little bit of extra space for occasional bursts of activity.</a:t>
            </a:r>
          </a:p>
        </p:txBody>
      </p:sp>
      <p:cxnSp>
        <p:nvCxnSpPr>
          <p:cNvPr id="10" name="Straight Arrow Connector 9">
            <a:extLst>
              <a:ext uri="{FF2B5EF4-FFF2-40B4-BE49-F238E27FC236}">
                <a16:creationId xmlns:a16="http://schemas.microsoft.com/office/drawing/2014/main" id="{8091C2CF-B9E8-BC49-8213-1E01D59491C0}"/>
              </a:ext>
            </a:extLst>
          </p:cNvPr>
          <p:cNvCxnSpPr>
            <a:cxnSpLocks/>
          </p:cNvCxnSpPr>
          <p:nvPr/>
        </p:nvCxnSpPr>
        <p:spPr>
          <a:xfrm flipV="1">
            <a:off x="7152354" y="3506277"/>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73A673A-FDAA-394F-975C-C5C3AE59C4B1}"/>
              </a:ext>
            </a:extLst>
          </p:cNvPr>
          <p:cNvCxnSpPr>
            <a:cxnSpLocks/>
          </p:cNvCxnSpPr>
          <p:nvPr/>
        </p:nvCxnSpPr>
        <p:spPr>
          <a:xfrm>
            <a:off x="7152354" y="4836338"/>
            <a:ext cx="2465799" cy="132434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897CAC3F-A44E-A04A-B157-132F5CF6F8B5}"/>
              </a:ext>
            </a:extLst>
          </p:cNvPr>
          <p:cNvCxnSpPr>
            <a:cxnSpLocks/>
          </p:cNvCxnSpPr>
          <p:nvPr/>
        </p:nvCxnSpPr>
        <p:spPr>
          <a:xfrm flipH="1" flipV="1">
            <a:off x="5420754" y="3762103"/>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A5CF08ED-3190-7346-BAC2-404B8C1693D0}"/>
              </a:ext>
            </a:extLst>
          </p:cNvPr>
          <p:cNvSpPr txBox="1"/>
          <p:nvPr/>
        </p:nvSpPr>
        <p:spPr>
          <a:xfrm>
            <a:off x="7133535" y="6717964"/>
            <a:ext cx="1376860" cy="523220"/>
          </a:xfrm>
          <a:prstGeom prst="rect">
            <a:avLst/>
          </a:prstGeom>
          <a:noFill/>
        </p:spPr>
        <p:txBody>
          <a:bodyPr wrap="square" rtlCol="0">
            <a:spAutoFit/>
          </a:bodyPr>
          <a:lstStyle/>
          <a:p>
            <a:pPr algn="ctr"/>
            <a:r>
              <a:rPr lang="en-US" sz="2800" dirty="0"/>
              <a:t>GPU</a:t>
            </a:r>
          </a:p>
        </p:txBody>
      </p:sp>
      <p:sp>
        <p:nvSpPr>
          <p:cNvPr id="38" name="TextBox 37">
            <a:extLst>
              <a:ext uri="{FF2B5EF4-FFF2-40B4-BE49-F238E27FC236}">
                <a16:creationId xmlns:a16="http://schemas.microsoft.com/office/drawing/2014/main" id="{9C0A1CDF-16A9-A54E-8D3E-29DD444FDCEE}"/>
              </a:ext>
            </a:extLst>
          </p:cNvPr>
          <p:cNvSpPr txBox="1"/>
          <p:nvPr/>
        </p:nvSpPr>
        <p:spPr>
          <a:xfrm>
            <a:off x="9613358" y="5956020"/>
            <a:ext cx="1736395" cy="523220"/>
          </a:xfrm>
          <a:prstGeom prst="rect">
            <a:avLst/>
          </a:prstGeom>
          <a:noFill/>
        </p:spPr>
        <p:txBody>
          <a:bodyPr wrap="square" rtlCol="0">
            <a:spAutoFit/>
          </a:bodyPr>
          <a:lstStyle/>
          <a:p>
            <a:pPr algn="ctr"/>
            <a:r>
              <a:rPr lang="en-US" sz="2800" dirty="0"/>
              <a:t>Memory</a:t>
            </a:r>
          </a:p>
        </p:txBody>
      </p:sp>
      <p:sp>
        <p:nvSpPr>
          <p:cNvPr id="39" name="TextBox 38">
            <a:extLst>
              <a:ext uri="{FF2B5EF4-FFF2-40B4-BE49-F238E27FC236}">
                <a16:creationId xmlns:a16="http://schemas.microsoft.com/office/drawing/2014/main" id="{9729F229-4F1D-AF45-AE58-B6295333876D}"/>
              </a:ext>
            </a:extLst>
          </p:cNvPr>
          <p:cNvSpPr txBox="1"/>
          <p:nvPr/>
        </p:nvSpPr>
        <p:spPr>
          <a:xfrm>
            <a:off x="3684359" y="3212474"/>
            <a:ext cx="1736395" cy="523220"/>
          </a:xfrm>
          <a:prstGeom prst="rect">
            <a:avLst/>
          </a:prstGeom>
          <a:noFill/>
        </p:spPr>
        <p:txBody>
          <a:bodyPr wrap="square" rtlCol="0">
            <a:spAutoFit/>
          </a:bodyPr>
          <a:lstStyle/>
          <a:p>
            <a:pPr algn="ctr"/>
            <a:r>
              <a:rPr lang="en-US" sz="2800" dirty="0"/>
              <a:t>Storage</a:t>
            </a:r>
          </a:p>
        </p:txBody>
      </p:sp>
      <p:cxnSp>
        <p:nvCxnSpPr>
          <p:cNvPr id="41" name="Straight Arrow Connector 40">
            <a:extLst>
              <a:ext uri="{FF2B5EF4-FFF2-40B4-BE49-F238E27FC236}">
                <a16:creationId xmlns:a16="http://schemas.microsoft.com/office/drawing/2014/main" id="{F2102745-8EEC-FD44-B39A-7715E86DE23F}"/>
              </a:ext>
            </a:extLst>
          </p:cNvPr>
          <p:cNvCxnSpPr>
            <a:cxnSpLocks/>
          </p:cNvCxnSpPr>
          <p:nvPr/>
        </p:nvCxnSpPr>
        <p:spPr>
          <a:xfrm flipH="1">
            <a:off x="5009422" y="4836338"/>
            <a:ext cx="2142931" cy="157752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8AD918A-2620-9848-9756-5288A09007CF}"/>
              </a:ext>
            </a:extLst>
          </p:cNvPr>
          <p:cNvSpPr txBox="1"/>
          <p:nvPr/>
        </p:nvSpPr>
        <p:spPr>
          <a:xfrm>
            <a:off x="3119796" y="6271767"/>
            <a:ext cx="1945363" cy="954107"/>
          </a:xfrm>
          <a:prstGeom prst="rect">
            <a:avLst/>
          </a:prstGeom>
          <a:noFill/>
        </p:spPr>
        <p:txBody>
          <a:bodyPr wrap="square" rtlCol="0">
            <a:spAutoFit/>
          </a:bodyPr>
          <a:lstStyle/>
          <a:p>
            <a:pPr algn="ctr"/>
            <a:r>
              <a:rPr lang="en-US" sz="2800" dirty="0"/>
              <a:t>Network Bandwidth</a:t>
            </a:r>
          </a:p>
        </p:txBody>
      </p:sp>
      <p:cxnSp>
        <p:nvCxnSpPr>
          <p:cNvPr id="47" name="Straight Arrow Connector 46">
            <a:extLst>
              <a:ext uri="{FF2B5EF4-FFF2-40B4-BE49-F238E27FC236}">
                <a16:creationId xmlns:a16="http://schemas.microsoft.com/office/drawing/2014/main" id="{449A56D3-A024-1A43-9C18-B0860D96620D}"/>
              </a:ext>
            </a:extLst>
          </p:cNvPr>
          <p:cNvCxnSpPr>
            <a:cxnSpLocks/>
          </p:cNvCxnSpPr>
          <p:nvPr/>
        </p:nvCxnSpPr>
        <p:spPr>
          <a:xfrm>
            <a:off x="7152353" y="4836338"/>
            <a:ext cx="626578" cy="193022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21FAA647-80A5-7D4C-84AA-217368B990F6}"/>
              </a:ext>
            </a:extLst>
          </p:cNvPr>
          <p:cNvSpPr txBox="1"/>
          <p:nvPr/>
        </p:nvSpPr>
        <p:spPr>
          <a:xfrm>
            <a:off x="8523458" y="3038632"/>
            <a:ext cx="1376860" cy="523220"/>
          </a:xfrm>
          <a:prstGeom prst="rect">
            <a:avLst/>
          </a:prstGeom>
          <a:noFill/>
        </p:spPr>
        <p:txBody>
          <a:bodyPr wrap="square" rtlCol="0">
            <a:spAutoFit/>
          </a:bodyPr>
          <a:lstStyle/>
          <a:p>
            <a:pPr algn="ctr"/>
            <a:r>
              <a:rPr lang="en-US" sz="2800" dirty="0"/>
              <a:t>CPU</a:t>
            </a:r>
          </a:p>
        </p:txBody>
      </p:sp>
    </p:spTree>
    <p:extLst>
      <p:ext uri="{BB962C8B-B14F-4D97-AF65-F5344CB8AC3E}">
        <p14:creationId xmlns:p14="http://schemas.microsoft.com/office/powerpoint/2010/main" val="2391009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57055E0-D891-EA4E-B90D-C10C50111D91}"/>
              </a:ext>
            </a:extLst>
          </p:cNvPr>
          <p:cNvSpPr/>
          <p:nvPr/>
        </p:nvSpPr>
        <p:spPr>
          <a:xfrm>
            <a:off x="2335740" y="3093385"/>
            <a:ext cx="3278777" cy="1860955"/>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 name="connsiteX0" fmla="*/ 0 w 4062548"/>
              <a:gd name="connsiteY0" fmla="*/ 235131 h 3108960"/>
              <a:gd name="connsiteX1" fmla="*/ 3278777 w 4062548"/>
              <a:gd name="connsiteY1" fmla="*/ 0 h 3108960"/>
              <a:gd name="connsiteX2" fmla="*/ 4062548 w 4062548"/>
              <a:gd name="connsiteY2" fmla="*/ 2573383 h 3108960"/>
              <a:gd name="connsiteX3" fmla="*/ 2233748 w 4062548"/>
              <a:gd name="connsiteY3" fmla="*/ 3108960 h 3108960"/>
              <a:gd name="connsiteX4" fmla="*/ 747597 w 4062548"/>
              <a:gd name="connsiteY4" fmla="*/ 1860955 h 3108960"/>
              <a:gd name="connsiteX5" fmla="*/ 0 w 4062548"/>
              <a:gd name="connsiteY5" fmla="*/ 235131 h 3108960"/>
              <a:gd name="connsiteX0" fmla="*/ 0 w 3278777"/>
              <a:gd name="connsiteY0" fmla="*/ 235131 h 3108960"/>
              <a:gd name="connsiteX1" fmla="*/ 3278777 w 3278777"/>
              <a:gd name="connsiteY1" fmla="*/ 0 h 3108960"/>
              <a:gd name="connsiteX2" fmla="*/ 2662813 w 3278777"/>
              <a:gd name="connsiteY2" fmla="*/ 1736356 h 3108960"/>
              <a:gd name="connsiteX3" fmla="*/ 2233748 w 3278777"/>
              <a:gd name="connsiteY3" fmla="*/ 3108960 h 3108960"/>
              <a:gd name="connsiteX4" fmla="*/ 747597 w 3278777"/>
              <a:gd name="connsiteY4" fmla="*/ 1860955 h 3108960"/>
              <a:gd name="connsiteX5" fmla="*/ 0 w 3278777"/>
              <a:gd name="connsiteY5" fmla="*/ 235131 h 3108960"/>
              <a:gd name="connsiteX0" fmla="*/ 0 w 3278777"/>
              <a:gd name="connsiteY0" fmla="*/ 235131 h 1860955"/>
              <a:gd name="connsiteX1" fmla="*/ 3278777 w 3278777"/>
              <a:gd name="connsiteY1" fmla="*/ 0 h 1860955"/>
              <a:gd name="connsiteX2" fmla="*/ 2662813 w 3278777"/>
              <a:gd name="connsiteY2" fmla="*/ 1736356 h 1860955"/>
              <a:gd name="connsiteX3" fmla="*/ 1727311 w 3278777"/>
              <a:gd name="connsiteY3" fmla="*/ 1519311 h 1860955"/>
              <a:gd name="connsiteX4" fmla="*/ 747597 w 3278777"/>
              <a:gd name="connsiteY4" fmla="*/ 1860955 h 1860955"/>
              <a:gd name="connsiteX5" fmla="*/ 0 w 3278777"/>
              <a:gd name="connsiteY5" fmla="*/ 235131 h 186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8777" h="1860955">
                <a:moveTo>
                  <a:pt x="0" y="235131"/>
                </a:moveTo>
                <a:lnTo>
                  <a:pt x="3278777" y="0"/>
                </a:lnTo>
                <a:lnTo>
                  <a:pt x="2662813" y="1736356"/>
                </a:lnTo>
                <a:lnTo>
                  <a:pt x="1727311" y="1519311"/>
                </a:lnTo>
                <a:lnTo>
                  <a:pt x="747597" y="1860955"/>
                </a:lnTo>
                <a:lnTo>
                  <a:pt x="0"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Freeform 18">
            <a:extLst>
              <a:ext uri="{FF2B5EF4-FFF2-40B4-BE49-F238E27FC236}">
                <a16:creationId xmlns:a16="http://schemas.microsoft.com/office/drawing/2014/main" id="{FDE1D8B4-E126-AB49-9360-6FF8DEE232F4}"/>
              </a:ext>
            </a:extLst>
          </p:cNvPr>
          <p:cNvSpPr/>
          <p:nvPr/>
        </p:nvSpPr>
        <p:spPr>
          <a:xfrm>
            <a:off x="9495410" y="3003249"/>
            <a:ext cx="2794447" cy="1931294"/>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 name="connsiteX0" fmla="*/ 0 w 4062548"/>
              <a:gd name="connsiteY0" fmla="*/ 235131 h 3108960"/>
              <a:gd name="connsiteX1" fmla="*/ 3278777 w 4062548"/>
              <a:gd name="connsiteY1" fmla="*/ 0 h 3108960"/>
              <a:gd name="connsiteX2" fmla="*/ 4062548 w 4062548"/>
              <a:gd name="connsiteY2" fmla="*/ 2573383 h 3108960"/>
              <a:gd name="connsiteX3" fmla="*/ 2233748 w 4062548"/>
              <a:gd name="connsiteY3" fmla="*/ 3108960 h 3108960"/>
              <a:gd name="connsiteX4" fmla="*/ 747597 w 4062548"/>
              <a:gd name="connsiteY4" fmla="*/ 1860955 h 3108960"/>
              <a:gd name="connsiteX5" fmla="*/ 0 w 4062548"/>
              <a:gd name="connsiteY5" fmla="*/ 235131 h 3108960"/>
              <a:gd name="connsiteX0" fmla="*/ 0 w 3278777"/>
              <a:gd name="connsiteY0" fmla="*/ 235131 h 3108960"/>
              <a:gd name="connsiteX1" fmla="*/ 3278777 w 3278777"/>
              <a:gd name="connsiteY1" fmla="*/ 0 h 3108960"/>
              <a:gd name="connsiteX2" fmla="*/ 2662813 w 3278777"/>
              <a:gd name="connsiteY2" fmla="*/ 1736356 h 3108960"/>
              <a:gd name="connsiteX3" fmla="*/ 2233748 w 3278777"/>
              <a:gd name="connsiteY3" fmla="*/ 3108960 h 3108960"/>
              <a:gd name="connsiteX4" fmla="*/ 747597 w 3278777"/>
              <a:gd name="connsiteY4" fmla="*/ 1860955 h 3108960"/>
              <a:gd name="connsiteX5" fmla="*/ 0 w 3278777"/>
              <a:gd name="connsiteY5" fmla="*/ 235131 h 3108960"/>
              <a:gd name="connsiteX0" fmla="*/ 0 w 3278777"/>
              <a:gd name="connsiteY0" fmla="*/ 235131 h 1860955"/>
              <a:gd name="connsiteX1" fmla="*/ 3278777 w 3278777"/>
              <a:gd name="connsiteY1" fmla="*/ 0 h 1860955"/>
              <a:gd name="connsiteX2" fmla="*/ 2662813 w 3278777"/>
              <a:gd name="connsiteY2" fmla="*/ 1736356 h 1860955"/>
              <a:gd name="connsiteX3" fmla="*/ 1727311 w 3278777"/>
              <a:gd name="connsiteY3" fmla="*/ 1519311 h 1860955"/>
              <a:gd name="connsiteX4" fmla="*/ 747597 w 3278777"/>
              <a:gd name="connsiteY4" fmla="*/ 1860955 h 1860955"/>
              <a:gd name="connsiteX5" fmla="*/ 0 w 3278777"/>
              <a:gd name="connsiteY5" fmla="*/ 235131 h 1860955"/>
              <a:gd name="connsiteX0" fmla="*/ 370785 w 2531180"/>
              <a:gd name="connsiteY0" fmla="*/ 945549 h 1860955"/>
              <a:gd name="connsiteX1" fmla="*/ 2531180 w 2531180"/>
              <a:gd name="connsiteY1" fmla="*/ 0 h 1860955"/>
              <a:gd name="connsiteX2" fmla="*/ 1915216 w 2531180"/>
              <a:gd name="connsiteY2" fmla="*/ 1736356 h 1860955"/>
              <a:gd name="connsiteX3" fmla="*/ 979714 w 2531180"/>
              <a:gd name="connsiteY3" fmla="*/ 1519311 h 1860955"/>
              <a:gd name="connsiteX4" fmla="*/ 0 w 2531180"/>
              <a:gd name="connsiteY4" fmla="*/ 1860955 h 1860955"/>
              <a:gd name="connsiteX5" fmla="*/ 370785 w 2531180"/>
              <a:gd name="connsiteY5" fmla="*/ 945549 h 1860955"/>
              <a:gd name="connsiteX0" fmla="*/ 1250016 w 3410411"/>
              <a:gd name="connsiteY0" fmla="*/ 945549 h 2641712"/>
              <a:gd name="connsiteX1" fmla="*/ 3410411 w 3410411"/>
              <a:gd name="connsiteY1" fmla="*/ 0 h 2641712"/>
              <a:gd name="connsiteX2" fmla="*/ 2794447 w 3410411"/>
              <a:gd name="connsiteY2" fmla="*/ 1736356 h 2641712"/>
              <a:gd name="connsiteX3" fmla="*/ 1858945 w 3410411"/>
              <a:gd name="connsiteY3" fmla="*/ 1519311 h 2641712"/>
              <a:gd name="connsiteX4" fmla="*/ 0 w 3410411"/>
              <a:gd name="connsiteY4" fmla="*/ 2641712 h 2641712"/>
              <a:gd name="connsiteX5" fmla="*/ 1250016 w 3410411"/>
              <a:gd name="connsiteY5" fmla="*/ 945549 h 2641712"/>
              <a:gd name="connsiteX0" fmla="*/ 1250016 w 2794447"/>
              <a:gd name="connsiteY0" fmla="*/ 235131 h 1931294"/>
              <a:gd name="connsiteX1" fmla="*/ 2425672 w 2794447"/>
              <a:gd name="connsiteY1" fmla="*/ 0 h 1931294"/>
              <a:gd name="connsiteX2" fmla="*/ 2794447 w 2794447"/>
              <a:gd name="connsiteY2" fmla="*/ 1025938 h 1931294"/>
              <a:gd name="connsiteX3" fmla="*/ 1858945 w 2794447"/>
              <a:gd name="connsiteY3" fmla="*/ 808893 h 1931294"/>
              <a:gd name="connsiteX4" fmla="*/ 0 w 2794447"/>
              <a:gd name="connsiteY4" fmla="*/ 1931294 h 1931294"/>
              <a:gd name="connsiteX5" fmla="*/ 1250016 w 2794447"/>
              <a:gd name="connsiteY5" fmla="*/ 235131 h 193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447" h="1931294">
                <a:moveTo>
                  <a:pt x="1250016" y="235131"/>
                </a:moveTo>
                <a:lnTo>
                  <a:pt x="2425672" y="0"/>
                </a:lnTo>
                <a:lnTo>
                  <a:pt x="2794447" y="1025938"/>
                </a:lnTo>
                <a:lnTo>
                  <a:pt x="1858945" y="808893"/>
                </a:lnTo>
                <a:lnTo>
                  <a:pt x="0" y="1931294"/>
                </a:lnTo>
                <a:lnTo>
                  <a:pt x="125001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a:extLst>
              <a:ext uri="{FF2B5EF4-FFF2-40B4-BE49-F238E27FC236}">
                <a16:creationId xmlns:a16="http://schemas.microsoft.com/office/drawing/2014/main" id="{80410884-DCC3-FF4D-AA6F-26EB63E95BA4}"/>
              </a:ext>
            </a:extLst>
          </p:cNvPr>
          <p:cNvSpPr/>
          <p:nvPr/>
        </p:nvSpPr>
        <p:spPr>
          <a:xfrm>
            <a:off x="2698486" y="3406893"/>
            <a:ext cx="2641710" cy="1415813"/>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 name="connsiteX0" fmla="*/ 0 w 2899954"/>
              <a:gd name="connsiteY0" fmla="*/ 326571 h 2468880"/>
              <a:gd name="connsiteX1" fmla="*/ 2416627 w 2899954"/>
              <a:gd name="connsiteY1" fmla="*/ 0 h 2468880"/>
              <a:gd name="connsiteX2" fmla="*/ 2899954 w 2899954"/>
              <a:gd name="connsiteY2" fmla="*/ 1946365 h 2468880"/>
              <a:gd name="connsiteX3" fmla="*/ 1567542 w 2899954"/>
              <a:gd name="connsiteY3" fmla="*/ 2468880 h 2468880"/>
              <a:gd name="connsiteX4" fmla="*/ 389875 w 2899954"/>
              <a:gd name="connsiteY4" fmla="*/ 1415813 h 2468880"/>
              <a:gd name="connsiteX5" fmla="*/ 0 w 2899954"/>
              <a:gd name="connsiteY5" fmla="*/ 326571 h 2468880"/>
              <a:gd name="connsiteX0" fmla="*/ 0 w 2416627"/>
              <a:gd name="connsiteY0" fmla="*/ 326571 h 2468880"/>
              <a:gd name="connsiteX1" fmla="*/ 2416627 w 2416627"/>
              <a:gd name="connsiteY1" fmla="*/ 0 h 2468880"/>
              <a:gd name="connsiteX2" fmla="*/ 1901148 w 2416627"/>
              <a:gd name="connsiteY2" fmla="*/ 1313319 h 2468880"/>
              <a:gd name="connsiteX3" fmla="*/ 1567542 w 2416627"/>
              <a:gd name="connsiteY3" fmla="*/ 2468880 h 2468880"/>
              <a:gd name="connsiteX4" fmla="*/ 389875 w 2416627"/>
              <a:gd name="connsiteY4" fmla="*/ 1415813 h 2468880"/>
              <a:gd name="connsiteX5" fmla="*/ 0 w 2416627"/>
              <a:gd name="connsiteY5" fmla="*/ 326571 h 2468880"/>
              <a:gd name="connsiteX0" fmla="*/ 0 w 2416627"/>
              <a:gd name="connsiteY0" fmla="*/ 326571 h 1415813"/>
              <a:gd name="connsiteX1" fmla="*/ 2416627 w 2416627"/>
              <a:gd name="connsiteY1" fmla="*/ 0 h 1415813"/>
              <a:gd name="connsiteX2" fmla="*/ 1901148 w 2416627"/>
              <a:gd name="connsiteY2" fmla="*/ 1313319 h 1415813"/>
              <a:gd name="connsiteX3" fmla="*/ 1096275 w 2416627"/>
              <a:gd name="connsiteY3" fmla="*/ 1069145 h 1415813"/>
              <a:gd name="connsiteX4" fmla="*/ 389875 w 2416627"/>
              <a:gd name="connsiteY4" fmla="*/ 1415813 h 1415813"/>
              <a:gd name="connsiteX5" fmla="*/ 0 w 2416627"/>
              <a:gd name="connsiteY5" fmla="*/ 326571 h 1415813"/>
              <a:gd name="connsiteX0" fmla="*/ 0 w 2641710"/>
              <a:gd name="connsiteY0" fmla="*/ 164793 h 1415813"/>
              <a:gd name="connsiteX1" fmla="*/ 2641710 w 2641710"/>
              <a:gd name="connsiteY1" fmla="*/ 0 h 1415813"/>
              <a:gd name="connsiteX2" fmla="*/ 2126231 w 2641710"/>
              <a:gd name="connsiteY2" fmla="*/ 1313319 h 1415813"/>
              <a:gd name="connsiteX3" fmla="*/ 1321358 w 2641710"/>
              <a:gd name="connsiteY3" fmla="*/ 1069145 h 1415813"/>
              <a:gd name="connsiteX4" fmla="*/ 614958 w 2641710"/>
              <a:gd name="connsiteY4" fmla="*/ 1415813 h 1415813"/>
              <a:gd name="connsiteX5" fmla="*/ 0 w 2641710"/>
              <a:gd name="connsiteY5" fmla="*/ 164793 h 141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1710" h="1415813">
                <a:moveTo>
                  <a:pt x="0" y="164793"/>
                </a:moveTo>
                <a:lnTo>
                  <a:pt x="2641710" y="0"/>
                </a:lnTo>
                <a:lnTo>
                  <a:pt x="2126231" y="1313319"/>
                </a:lnTo>
                <a:lnTo>
                  <a:pt x="1321358" y="1069145"/>
                </a:lnTo>
                <a:lnTo>
                  <a:pt x="614958" y="1415813"/>
                </a:lnTo>
                <a:lnTo>
                  <a:pt x="0" y="164793"/>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Remember there is no such thing as a “standard size” for an application. Each container type has it’s own needs.</a:t>
            </a:r>
          </a:p>
        </p:txBody>
      </p:sp>
      <p:cxnSp>
        <p:nvCxnSpPr>
          <p:cNvPr id="10" name="Straight Arrow Connector 9">
            <a:extLst>
              <a:ext uri="{FF2B5EF4-FFF2-40B4-BE49-F238E27FC236}">
                <a16:creationId xmlns:a16="http://schemas.microsoft.com/office/drawing/2014/main" id="{8091C2CF-B9E8-BC49-8213-1E01D59491C0}"/>
              </a:ext>
            </a:extLst>
          </p:cNvPr>
          <p:cNvCxnSpPr>
            <a:cxnSpLocks/>
          </p:cNvCxnSpPr>
          <p:nvPr/>
        </p:nvCxnSpPr>
        <p:spPr>
          <a:xfrm flipV="1">
            <a:off x="4008226" y="3046565"/>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73A673A-FDAA-394F-975C-C5C3AE59C4B1}"/>
              </a:ext>
            </a:extLst>
          </p:cNvPr>
          <p:cNvCxnSpPr>
            <a:cxnSpLocks/>
          </p:cNvCxnSpPr>
          <p:nvPr/>
        </p:nvCxnSpPr>
        <p:spPr>
          <a:xfrm>
            <a:off x="4008226" y="4376626"/>
            <a:ext cx="1084654" cy="46764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897CAC3F-A44E-A04A-B157-132F5CF6F8B5}"/>
              </a:ext>
            </a:extLst>
          </p:cNvPr>
          <p:cNvCxnSpPr>
            <a:cxnSpLocks/>
          </p:cNvCxnSpPr>
          <p:nvPr/>
        </p:nvCxnSpPr>
        <p:spPr>
          <a:xfrm flipH="1" flipV="1">
            <a:off x="2276626" y="3302391"/>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A5CF08ED-3190-7346-BAC2-404B8C1693D0}"/>
              </a:ext>
            </a:extLst>
          </p:cNvPr>
          <p:cNvSpPr txBox="1"/>
          <p:nvPr/>
        </p:nvSpPr>
        <p:spPr>
          <a:xfrm>
            <a:off x="3406906" y="4690135"/>
            <a:ext cx="1376860" cy="523220"/>
          </a:xfrm>
          <a:prstGeom prst="rect">
            <a:avLst/>
          </a:prstGeom>
          <a:noFill/>
        </p:spPr>
        <p:txBody>
          <a:bodyPr wrap="square" rtlCol="0">
            <a:spAutoFit/>
          </a:bodyPr>
          <a:lstStyle/>
          <a:p>
            <a:pPr algn="ctr"/>
            <a:r>
              <a:rPr lang="en-US" sz="2800" dirty="0"/>
              <a:t>GPU</a:t>
            </a:r>
          </a:p>
        </p:txBody>
      </p:sp>
      <p:sp>
        <p:nvSpPr>
          <p:cNvPr id="38" name="TextBox 37">
            <a:extLst>
              <a:ext uri="{FF2B5EF4-FFF2-40B4-BE49-F238E27FC236}">
                <a16:creationId xmlns:a16="http://schemas.microsoft.com/office/drawing/2014/main" id="{9C0A1CDF-16A9-A54E-8D3E-29DD444FDCEE}"/>
              </a:ext>
            </a:extLst>
          </p:cNvPr>
          <p:cNvSpPr txBox="1"/>
          <p:nvPr/>
        </p:nvSpPr>
        <p:spPr>
          <a:xfrm>
            <a:off x="5059827" y="4744628"/>
            <a:ext cx="1736395" cy="523220"/>
          </a:xfrm>
          <a:prstGeom prst="rect">
            <a:avLst/>
          </a:prstGeom>
          <a:noFill/>
        </p:spPr>
        <p:txBody>
          <a:bodyPr wrap="square" rtlCol="0">
            <a:spAutoFit/>
          </a:bodyPr>
          <a:lstStyle/>
          <a:p>
            <a:pPr algn="ctr"/>
            <a:r>
              <a:rPr lang="en-US" sz="2800" dirty="0"/>
              <a:t>Memory</a:t>
            </a:r>
          </a:p>
        </p:txBody>
      </p:sp>
      <p:sp>
        <p:nvSpPr>
          <p:cNvPr id="39" name="TextBox 38">
            <a:extLst>
              <a:ext uri="{FF2B5EF4-FFF2-40B4-BE49-F238E27FC236}">
                <a16:creationId xmlns:a16="http://schemas.microsoft.com/office/drawing/2014/main" id="{9729F229-4F1D-AF45-AE58-B6295333876D}"/>
              </a:ext>
            </a:extLst>
          </p:cNvPr>
          <p:cNvSpPr txBox="1"/>
          <p:nvPr/>
        </p:nvSpPr>
        <p:spPr>
          <a:xfrm>
            <a:off x="540231" y="2752762"/>
            <a:ext cx="1736395" cy="523220"/>
          </a:xfrm>
          <a:prstGeom prst="rect">
            <a:avLst/>
          </a:prstGeom>
          <a:noFill/>
        </p:spPr>
        <p:txBody>
          <a:bodyPr wrap="square" rtlCol="0">
            <a:spAutoFit/>
          </a:bodyPr>
          <a:lstStyle/>
          <a:p>
            <a:pPr algn="ctr"/>
            <a:r>
              <a:rPr lang="en-US" sz="2800" dirty="0"/>
              <a:t>Storage</a:t>
            </a:r>
          </a:p>
        </p:txBody>
      </p:sp>
      <p:cxnSp>
        <p:nvCxnSpPr>
          <p:cNvPr id="41" name="Straight Arrow Connector 40">
            <a:extLst>
              <a:ext uri="{FF2B5EF4-FFF2-40B4-BE49-F238E27FC236}">
                <a16:creationId xmlns:a16="http://schemas.microsoft.com/office/drawing/2014/main" id="{F2102745-8EEC-FD44-B39A-7715E86DE23F}"/>
              </a:ext>
            </a:extLst>
          </p:cNvPr>
          <p:cNvCxnSpPr>
            <a:cxnSpLocks/>
          </p:cNvCxnSpPr>
          <p:nvPr/>
        </p:nvCxnSpPr>
        <p:spPr>
          <a:xfrm flipH="1">
            <a:off x="3066758" y="4376626"/>
            <a:ext cx="941468" cy="60799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8AD918A-2620-9848-9756-5288A09007CF}"/>
              </a:ext>
            </a:extLst>
          </p:cNvPr>
          <p:cNvSpPr txBox="1"/>
          <p:nvPr/>
        </p:nvSpPr>
        <p:spPr>
          <a:xfrm>
            <a:off x="1287323" y="4850121"/>
            <a:ext cx="1945363" cy="954107"/>
          </a:xfrm>
          <a:prstGeom prst="rect">
            <a:avLst/>
          </a:prstGeom>
          <a:noFill/>
        </p:spPr>
        <p:txBody>
          <a:bodyPr wrap="square" rtlCol="0">
            <a:spAutoFit/>
          </a:bodyPr>
          <a:lstStyle/>
          <a:p>
            <a:pPr algn="ctr"/>
            <a:r>
              <a:rPr lang="en-US" sz="2800" dirty="0"/>
              <a:t>Network Bandwidth</a:t>
            </a:r>
          </a:p>
        </p:txBody>
      </p:sp>
      <p:cxnSp>
        <p:nvCxnSpPr>
          <p:cNvPr id="47" name="Straight Arrow Connector 46">
            <a:extLst>
              <a:ext uri="{FF2B5EF4-FFF2-40B4-BE49-F238E27FC236}">
                <a16:creationId xmlns:a16="http://schemas.microsoft.com/office/drawing/2014/main" id="{449A56D3-A024-1A43-9C18-B0860D96620D}"/>
              </a:ext>
            </a:extLst>
          </p:cNvPr>
          <p:cNvCxnSpPr>
            <a:cxnSpLocks/>
          </p:cNvCxnSpPr>
          <p:nvPr/>
        </p:nvCxnSpPr>
        <p:spPr>
          <a:xfrm>
            <a:off x="4008225" y="4376626"/>
            <a:ext cx="59114" cy="3135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21FAA647-80A5-7D4C-84AA-217368B990F6}"/>
              </a:ext>
            </a:extLst>
          </p:cNvPr>
          <p:cNvSpPr txBox="1"/>
          <p:nvPr/>
        </p:nvSpPr>
        <p:spPr>
          <a:xfrm>
            <a:off x="5379330" y="2578920"/>
            <a:ext cx="1376860" cy="523220"/>
          </a:xfrm>
          <a:prstGeom prst="rect">
            <a:avLst/>
          </a:prstGeom>
          <a:noFill/>
        </p:spPr>
        <p:txBody>
          <a:bodyPr wrap="square" rtlCol="0">
            <a:spAutoFit/>
          </a:bodyPr>
          <a:lstStyle/>
          <a:p>
            <a:pPr algn="ctr"/>
            <a:r>
              <a:rPr lang="en-US" sz="2800" dirty="0"/>
              <a:t>CPU</a:t>
            </a:r>
          </a:p>
        </p:txBody>
      </p:sp>
      <p:sp>
        <p:nvSpPr>
          <p:cNvPr id="18" name="Freeform 17">
            <a:extLst>
              <a:ext uri="{FF2B5EF4-FFF2-40B4-BE49-F238E27FC236}">
                <a16:creationId xmlns:a16="http://schemas.microsoft.com/office/drawing/2014/main" id="{931920D2-A6AB-3D40-ABD6-A580AACA8B61}"/>
              </a:ext>
            </a:extLst>
          </p:cNvPr>
          <p:cNvSpPr/>
          <p:nvPr/>
        </p:nvSpPr>
        <p:spPr>
          <a:xfrm>
            <a:off x="9929498" y="3154978"/>
            <a:ext cx="2186523" cy="1422847"/>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 name="connsiteX0" fmla="*/ 0 w 2899954"/>
              <a:gd name="connsiteY0" fmla="*/ 326571 h 2468880"/>
              <a:gd name="connsiteX1" fmla="*/ 2416627 w 2899954"/>
              <a:gd name="connsiteY1" fmla="*/ 0 h 2468880"/>
              <a:gd name="connsiteX2" fmla="*/ 2899954 w 2899954"/>
              <a:gd name="connsiteY2" fmla="*/ 1946365 h 2468880"/>
              <a:gd name="connsiteX3" fmla="*/ 1567542 w 2899954"/>
              <a:gd name="connsiteY3" fmla="*/ 2468880 h 2468880"/>
              <a:gd name="connsiteX4" fmla="*/ 389875 w 2899954"/>
              <a:gd name="connsiteY4" fmla="*/ 1415813 h 2468880"/>
              <a:gd name="connsiteX5" fmla="*/ 0 w 2899954"/>
              <a:gd name="connsiteY5" fmla="*/ 326571 h 2468880"/>
              <a:gd name="connsiteX0" fmla="*/ 0 w 2416627"/>
              <a:gd name="connsiteY0" fmla="*/ 326571 h 2468880"/>
              <a:gd name="connsiteX1" fmla="*/ 2416627 w 2416627"/>
              <a:gd name="connsiteY1" fmla="*/ 0 h 2468880"/>
              <a:gd name="connsiteX2" fmla="*/ 1901148 w 2416627"/>
              <a:gd name="connsiteY2" fmla="*/ 1313319 h 2468880"/>
              <a:gd name="connsiteX3" fmla="*/ 1567542 w 2416627"/>
              <a:gd name="connsiteY3" fmla="*/ 2468880 h 2468880"/>
              <a:gd name="connsiteX4" fmla="*/ 389875 w 2416627"/>
              <a:gd name="connsiteY4" fmla="*/ 1415813 h 2468880"/>
              <a:gd name="connsiteX5" fmla="*/ 0 w 2416627"/>
              <a:gd name="connsiteY5" fmla="*/ 326571 h 2468880"/>
              <a:gd name="connsiteX0" fmla="*/ 0 w 2416627"/>
              <a:gd name="connsiteY0" fmla="*/ 326571 h 1415813"/>
              <a:gd name="connsiteX1" fmla="*/ 2416627 w 2416627"/>
              <a:gd name="connsiteY1" fmla="*/ 0 h 1415813"/>
              <a:gd name="connsiteX2" fmla="*/ 1901148 w 2416627"/>
              <a:gd name="connsiteY2" fmla="*/ 1313319 h 1415813"/>
              <a:gd name="connsiteX3" fmla="*/ 1096275 w 2416627"/>
              <a:gd name="connsiteY3" fmla="*/ 1069145 h 1415813"/>
              <a:gd name="connsiteX4" fmla="*/ 389875 w 2416627"/>
              <a:gd name="connsiteY4" fmla="*/ 1415813 h 1415813"/>
              <a:gd name="connsiteX5" fmla="*/ 0 w 2416627"/>
              <a:gd name="connsiteY5" fmla="*/ 326571 h 1415813"/>
              <a:gd name="connsiteX0" fmla="*/ 320544 w 2026752"/>
              <a:gd name="connsiteY0" fmla="*/ 748601 h 1415813"/>
              <a:gd name="connsiteX1" fmla="*/ 2026752 w 2026752"/>
              <a:gd name="connsiteY1" fmla="*/ 0 h 1415813"/>
              <a:gd name="connsiteX2" fmla="*/ 1511273 w 2026752"/>
              <a:gd name="connsiteY2" fmla="*/ 1313319 h 1415813"/>
              <a:gd name="connsiteX3" fmla="*/ 706400 w 2026752"/>
              <a:gd name="connsiteY3" fmla="*/ 1069145 h 1415813"/>
              <a:gd name="connsiteX4" fmla="*/ 0 w 2026752"/>
              <a:gd name="connsiteY4" fmla="*/ 1415813 h 1415813"/>
              <a:gd name="connsiteX5" fmla="*/ 320544 w 2026752"/>
              <a:gd name="connsiteY5" fmla="*/ 748601 h 1415813"/>
              <a:gd name="connsiteX0" fmla="*/ 995794 w 2702002"/>
              <a:gd name="connsiteY0" fmla="*/ 748601 h 1971487"/>
              <a:gd name="connsiteX1" fmla="*/ 2702002 w 2702002"/>
              <a:gd name="connsiteY1" fmla="*/ 0 h 1971487"/>
              <a:gd name="connsiteX2" fmla="*/ 2186523 w 2702002"/>
              <a:gd name="connsiteY2" fmla="*/ 1313319 h 1971487"/>
              <a:gd name="connsiteX3" fmla="*/ 1381650 w 2702002"/>
              <a:gd name="connsiteY3" fmla="*/ 1069145 h 1971487"/>
              <a:gd name="connsiteX4" fmla="*/ 0 w 2702002"/>
              <a:gd name="connsiteY4" fmla="*/ 1971487 h 1971487"/>
              <a:gd name="connsiteX5" fmla="*/ 995794 w 2702002"/>
              <a:gd name="connsiteY5" fmla="*/ 748601 h 1971487"/>
              <a:gd name="connsiteX0" fmla="*/ 995794 w 2186523"/>
              <a:gd name="connsiteY0" fmla="*/ 199961 h 1422847"/>
              <a:gd name="connsiteX1" fmla="*/ 1850906 w 2186523"/>
              <a:gd name="connsiteY1" fmla="*/ 0 h 1422847"/>
              <a:gd name="connsiteX2" fmla="*/ 2186523 w 2186523"/>
              <a:gd name="connsiteY2" fmla="*/ 764679 h 1422847"/>
              <a:gd name="connsiteX3" fmla="*/ 1381650 w 2186523"/>
              <a:gd name="connsiteY3" fmla="*/ 520505 h 1422847"/>
              <a:gd name="connsiteX4" fmla="*/ 0 w 2186523"/>
              <a:gd name="connsiteY4" fmla="*/ 1422847 h 1422847"/>
              <a:gd name="connsiteX5" fmla="*/ 995794 w 2186523"/>
              <a:gd name="connsiteY5" fmla="*/ 199961 h 142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6523" h="1422847">
                <a:moveTo>
                  <a:pt x="995794" y="199961"/>
                </a:moveTo>
                <a:lnTo>
                  <a:pt x="1850906" y="0"/>
                </a:lnTo>
                <a:lnTo>
                  <a:pt x="2186523" y="764679"/>
                </a:lnTo>
                <a:lnTo>
                  <a:pt x="1381650" y="520505"/>
                </a:lnTo>
                <a:lnTo>
                  <a:pt x="0" y="1422847"/>
                </a:lnTo>
                <a:lnTo>
                  <a:pt x="995794" y="199961"/>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0" name="Straight Arrow Connector 19">
            <a:extLst>
              <a:ext uri="{FF2B5EF4-FFF2-40B4-BE49-F238E27FC236}">
                <a16:creationId xmlns:a16="http://schemas.microsoft.com/office/drawing/2014/main" id="{6BF9265A-BFD3-5C45-B292-C6BCC34F33B9}"/>
              </a:ext>
            </a:extLst>
          </p:cNvPr>
          <p:cNvCxnSpPr>
            <a:cxnSpLocks/>
          </p:cNvCxnSpPr>
          <p:nvPr/>
        </p:nvCxnSpPr>
        <p:spPr>
          <a:xfrm flipV="1">
            <a:off x="11299530" y="2961697"/>
            <a:ext cx="714280" cy="61437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4EF1FF4-3F90-C647-8F1D-AF0F8C366395}"/>
              </a:ext>
            </a:extLst>
          </p:cNvPr>
          <p:cNvCxnSpPr>
            <a:cxnSpLocks/>
          </p:cNvCxnSpPr>
          <p:nvPr/>
        </p:nvCxnSpPr>
        <p:spPr>
          <a:xfrm>
            <a:off x="11299530" y="3576071"/>
            <a:ext cx="1084654" cy="46764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4FC02EA-120E-ED49-8093-C4EF5EA483E0}"/>
              </a:ext>
            </a:extLst>
          </p:cNvPr>
          <p:cNvCxnSpPr>
            <a:cxnSpLocks/>
          </p:cNvCxnSpPr>
          <p:nvPr/>
        </p:nvCxnSpPr>
        <p:spPr>
          <a:xfrm flipH="1" flipV="1">
            <a:off x="10698210" y="3195708"/>
            <a:ext cx="601320" cy="380364"/>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0CF1B1DB-0413-F545-84A5-9A3A9A5D49D8}"/>
              </a:ext>
            </a:extLst>
          </p:cNvPr>
          <p:cNvSpPr txBox="1"/>
          <p:nvPr/>
        </p:nvSpPr>
        <p:spPr>
          <a:xfrm>
            <a:off x="10698210" y="3889580"/>
            <a:ext cx="1376860" cy="523220"/>
          </a:xfrm>
          <a:prstGeom prst="rect">
            <a:avLst/>
          </a:prstGeom>
          <a:noFill/>
        </p:spPr>
        <p:txBody>
          <a:bodyPr wrap="square" rtlCol="0">
            <a:spAutoFit/>
          </a:bodyPr>
          <a:lstStyle/>
          <a:p>
            <a:pPr algn="ctr"/>
            <a:r>
              <a:rPr lang="en-US" sz="2800" dirty="0"/>
              <a:t>GPU</a:t>
            </a:r>
          </a:p>
        </p:txBody>
      </p:sp>
      <p:sp>
        <p:nvSpPr>
          <p:cNvPr id="24" name="TextBox 23">
            <a:extLst>
              <a:ext uri="{FF2B5EF4-FFF2-40B4-BE49-F238E27FC236}">
                <a16:creationId xmlns:a16="http://schemas.microsoft.com/office/drawing/2014/main" id="{93D3ECA9-5C4F-6344-8C60-802FB4F48255}"/>
              </a:ext>
            </a:extLst>
          </p:cNvPr>
          <p:cNvSpPr txBox="1"/>
          <p:nvPr/>
        </p:nvSpPr>
        <p:spPr>
          <a:xfrm>
            <a:off x="12351131" y="3944073"/>
            <a:ext cx="1736395" cy="523220"/>
          </a:xfrm>
          <a:prstGeom prst="rect">
            <a:avLst/>
          </a:prstGeom>
          <a:noFill/>
        </p:spPr>
        <p:txBody>
          <a:bodyPr wrap="square" rtlCol="0">
            <a:spAutoFit/>
          </a:bodyPr>
          <a:lstStyle/>
          <a:p>
            <a:pPr algn="ctr"/>
            <a:r>
              <a:rPr lang="en-US" sz="2800" dirty="0"/>
              <a:t>Memory</a:t>
            </a:r>
          </a:p>
        </p:txBody>
      </p:sp>
      <p:sp>
        <p:nvSpPr>
          <p:cNvPr id="25" name="TextBox 24">
            <a:extLst>
              <a:ext uri="{FF2B5EF4-FFF2-40B4-BE49-F238E27FC236}">
                <a16:creationId xmlns:a16="http://schemas.microsoft.com/office/drawing/2014/main" id="{401E5717-847E-AC45-AC94-FAAC726C1EC0}"/>
              </a:ext>
            </a:extLst>
          </p:cNvPr>
          <p:cNvSpPr txBox="1"/>
          <p:nvPr/>
        </p:nvSpPr>
        <p:spPr>
          <a:xfrm>
            <a:off x="9179871" y="2700087"/>
            <a:ext cx="1736395" cy="523220"/>
          </a:xfrm>
          <a:prstGeom prst="rect">
            <a:avLst/>
          </a:prstGeom>
          <a:noFill/>
        </p:spPr>
        <p:txBody>
          <a:bodyPr wrap="square" rtlCol="0">
            <a:spAutoFit/>
          </a:bodyPr>
          <a:lstStyle/>
          <a:p>
            <a:pPr algn="ctr"/>
            <a:r>
              <a:rPr lang="en-US" sz="2800" dirty="0"/>
              <a:t>Storage</a:t>
            </a:r>
          </a:p>
        </p:txBody>
      </p:sp>
      <p:cxnSp>
        <p:nvCxnSpPr>
          <p:cNvPr id="26" name="Straight Arrow Connector 25">
            <a:extLst>
              <a:ext uri="{FF2B5EF4-FFF2-40B4-BE49-F238E27FC236}">
                <a16:creationId xmlns:a16="http://schemas.microsoft.com/office/drawing/2014/main" id="{D0F9BD49-DA01-3745-97D9-311B928D5F36}"/>
              </a:ext>
            </a:extLst>
          </p:cNvPr>
          <p:cNvCxnSpPr>
            <a:cxnSpLocks/>
          </p:cNvCxnSpPr>
          <p:nvPr/>
        </p:nvCxnSpPr>
        <p:spPr>
          <a:xfrm flipH="1">
            <a:off x="9423045" y="3576071"/>
            <a:ext cx="1876485" cy="137324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96CDA8D-2689-4345-8A41-535A892B4399}"/>
              </a:ext>
            </a:extLst>
          </p:cNvPr>
          <p:cNvSpPr txBox="1"/>
          <p:nvPr/>
        </p:nvSpPr>
        <p:spPr>
          <a:xfrm>
            <a:off x="7565753" y="4807051"/>
            <a:ext cx="1945363" cy="954107"/>
          </a:xfrm>
          <a:prstGeom prst="rect">
            <a:avLst/>
          </a:prstGeom>
          <a:noFill/>
        </p:spPr>
        <p:txBody>
          <a:bodyPr wrap="square" rtlCol="0">
            <a:spAutoFit/>
          </a:bodyPr>
          <a:lstStyle/>
          <a:p>
            <a:pPr algn="ctr"/>
            <a:r>
              <a:rPr lang="en-US" sz="2800" dirty="0"/>
              <a:t>Network Bandwidth</a:t>
            </a:r>
          </a:p>
        </p:txBody>
      </p:sp>
      <p:cxnSp>
        <p:nvCxnSpPr>
          <p:cNvPr id="28" name="Straight Arrow Connector 27">
            <a:extLst>
              <a:ext uri="{FF2B5EF4-FFF2-40B4-BE49-F238E27FC236}">
                <a16:creationId xmlns:a16="http://schemas.microsoft.com/office/drawing/2014/main" id="{23C05AD9-D195-5C45-B0E9-833FCBD6E331}"/>
              </a:ext>
            </a:extLst>
          </p:cNvPr>
          <p:cNvCxnSpPr>
            <a:cxnSpLocks/>
          </p:cNvCxnSpPr>
          <p:nvPr/>
        </p:nvCxnSpPr>
        <p:spPr>
          <a:xfrm>
            <a:off x="11299529" y="3576071"/>
            <a:ext cx="59114" cy="3135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11E2F873-676B-3244-97EE-35D3C5206A82}"/>
              </a:ext>
            </a:extLst>
          </p:cNvPr>
          <p:cNvSpPr txBox="1"/>
          <p:nvPr/>
        </p:nvSpPr>
        <p:spPr>
          <a:xfrm>
            <a:off x="11739451" y="2499058"/>
            <a:ext cx="1376860" cy="523220"/>
          </a:xfrm>
          <a:prstGeom prst="rect">
            <a:avLst/>
          </a:prstGeom>
          <a:noFill/>
        </p:spPr>
        <p:txBody>
          <a:bodyPr wrap="square" rtlCol="0">
            <a:spAutoFit/>
          </a:bodyPr>
          <a:lstStyle/>
          <a:p>
            <a:pPr algn="ctr"/>
            <a:r>
              <a:rPr lang="en-US" sz="2800" dirty="0"/>
              <a:t>CPU</a:t>
            </a:r>
          </a:p>
        </p:txBody>
      </p:sp>
      <p:pic>
        <p:nvPicPr>
          <p:cNvPr id="33" name="Graphic 32">
            <a:extLst>
              <a:ext uri="{FF2B5EF4-FFF2-40B4-BE49-F238E27FC236}">
                <a16:creationId xmlns:a16="http://schemas.microsoft.com/office/drawing/2014/main" id="{A6B63B19-EF65-2245-B804-31F6B2F722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6626" y="5938844"/>
            <a:ext cx="1239838" cy="1239838"/>
          </a:xfrm>
          <a:prstGeom prst="rect">
            <a:avLst/>
          </a:prstGeom>
        </p:spPr>
      </p:pic>
      <p:pic>
        <p:nvPicPr>
          <p:cNvPr id="35" name="Graphic 34">
            <a:extLst>
              <a:ext uri="{FF2B5EF4-FFF2-40B4-BE49-F238E27FC236}">
                <a16:creationId xmlns:a16="http://schemas.microsoft.com/office/drawing/2014/main" id="{D816C4BC-11E6-664A-9C82-CBB8286A4F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09579" y="5938844"/>
            <a:ext cx="1239838" cy="1239838"/>
          </a:xfrm>
          <a:prstGeom prst="rect">
            <a:avLst/>
          </a:prstGeom>
        </p:spPr>
      </p:pic>
      <p:sp>
        <p:nvSpPr>
          <p:cNvPr id="36" name="TextBox 35">
            <a:extLst>
              <a:ext uri="{FF2B5EF4-FFF2-40B4-BE49-F238E27FC236}">
                <a16:creationId xmlns:a16="http://schemas.microsoft.com/office/drawing/2014/main" id="{E4904685-4089-B240-972D-389D26EAEDB8}"/>
              </a:ext>
            </a:extLst>
          </p:cNvPr>
          <p:cNvSpPr txBox="1"/>
          <p:nvPr/>
        </p:nvSpPr>
        <p:spPr>
          <a:xfrm>
            <a:off x="3516464" y="6222068"/>
            <a:ext cx="2455272" cy="523220"/>
          </a:xfrm>
          <a:prstGeom prst="rect">
            <a:avLst/>
          </a:prstGeom>
          <a:noFill/>
        </p:spPr>
        <p:txBody>
          <a:bodyPr wrap="square" rtlCol="0">
            <a:spAutoFit/>
          </a:bodyPr>
          <a:lstStyle/>
          <a:p>
            <a:pPr algn="ctr"/>
            <a:r>
              <a:rPr lang="en-US" sz="2800" dirty="0">
                <a:solidFill>
                  <a:schemeClr val="accent4"/>
                </a:solidFill>
              </a:rPr>
              <a:t>Application A</a:t>
            </a:r>
          </a:p>
        </p:txBody>
      </p:sp>
      <p:sp>
        <p:nvSpPr>
          <p:cNvPr id="40" name="TextBox 39">
            <a:extLst>
              <a:ext uri="{FF2B5EF4-FFF2-40B4-BE49-F238E27FC236}">
                <a16:creationId xmlns:a16="http://schemas.microsoft.com/office/drawing/2014/main" id="{6443AAFE-C2ED-814E-9589-17C73B4A9239}"/>
              </a:ext>
            </a:extLst>
          </p:cNvPr>
          <p:cNvSpPr txBox="1"/>
          <p:nvPr/>
        </p:nvSpPr>
        <p:spPr>
          <a:xfrm>
            <a:off x="10511815" y="6215189"/>
            <a:ext cx="2455272" cy="523220"/>
          </a:xfrm>
          <a:prstGeom prst="rect">
            <a:avLst/>
          </a:prstGeom>
          <a:noFill/>
        </p:spPr>
        <p:txBody>
          <a:bodyPr wrap="square" rtlCol="0">
            <a:spAutoFit/>
          </a:bodyPr>
          <a:lstStyle/>
          <a:p>
            <a:pPr algn="ctr"/>
            <a:r>
              <a:rPr lang="en-US" sz="2800" dirty="0">
                <a:solidFill>
                  <a:schemeClr val="accent3"/>
                </a:solidFill>
              </a:rPr>
              <a:t>Application B</a:t>
            </a:r>
          </a:p>
        </p:txBody>
      </p:sp>
    </p:spTree>
    <p:extLst>
      <p:ext uri="{BB962C8B-B14F-4D97-AF65-F5344CB8AC3E}">
        <p14:creationId xmlns:p14="http://schemas.microsoft.com/office/powerpoint/2010/main" val="1735792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FDE1D8B4-E126-AB49-9360-6FF8DEE232F4}"/>
              </a:ext>
            </a:extLst>
          </p:cNvPr>
          <p:cNvSpPr/>
          <p:nvPr/>
        </p:nvSpPr>
        <p:spPr>
          <a:xfrm>
            <a:off x="2363090" y="3180935"/>
            <a:ext cx="2794447" cy="1931294"/>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 name="connsiteX0" fmla="*/ 0 w 4062548"/>
              <a:gd name="connsiteY0" fmla="*/ 235131 h 3108960"/>
              <a:gd name="connsiteX1" fmla="*/ 3278777 w 4062548"/>
              <a:gd name="connsiteY1" fmla="*/ 0 h 3108960"/>
              <a:gd name="connsiteX2" fmla="*/ 4062548 w 4062548"/>
              <a:gd name="connsiteY2" fmla="*/ 2573383 h 3108960"/>
              <a:gd name="connsiteX3" fmla="*/ 2233748 w 4062548"/>
              <a:gd name="connsiteY3" fmla="*/ 3108960 h 3108960"/>
              <a:gd name="connsiteX4" fmla="*/ 747597 w 4062548"/>
              <a:gd name="connsiteY4" fmla="*/ 1860955 h 3108960"/>
              <a:gd name="connsiteX5" fmla="*/ 0 w 4062548"/>
              <a:gd name="connsiteY5" fmla="*/ 235131 h 3108960"/>
              <a:gd name="connsiteX0" fmla="*/ 0 w 3278777"/>
              <a:gd name="connsiteY0" fmla="*/ 235131 h 3108960"/>
              <a:gd name="connsiteX1" fmla="*/ 3278777 w 3278777"/>
              <a:gd name="connsiteY1" fmla="*/ 0 h 3108960"/>
              <a:gd name="connsiteX2" fmla="*/ 2662813 w 3278777"/>
              <a:gd name="connsiteY2" fmla="*/ 1736356 h 3108960"/>
              <a:gd name="connsiteX3" fmla="*/ 2233748 w 3278777"/>
              <a:gd name="connsiteY3" fmla="*/ 3108960 h 3108960"/>
              <a:gd name="connsiteX4" fmla="*/ 747597 w 3278777"/>
              <a:gd name="connsiteY4" fmla="*/ 1860955 h 3108960"/>
              <a:gd name="connsiteX5" fmla="*/ 0 w 3278777"/>
              <a:gd name="connsiteY5" fmla="*/ 235131 h 3108960"/>
              <a:gd name="connsiteX0" fmla="*/ 0 w 3278777"/>
              <a:gd name="connsiteY0" fmla="*/ 235131 h 1860955"/>
              <a:gd name="connsiteX1" fmla="*/ 3278777 w 3278777"/>
              <a:gd name="connsiteY1" fmla="*/ 0 h 1860955"/>
              <a:gd name="connsiteX2" fmla="*/ 2662813 w 3278777"/>
              <a:gd name="connsiteY2" fmla="*/ 1736356 h 1860955"/>
              <a:gd name="connsiteX3" fmla="*/ 1727311 w 3278777"/>
              <a:gd name="connsiteY3" fmla="*/ 1519311 h 1860955"/>
              <a:gd name="connsiteX4" fmla="*/ 747597 w 3278777"/>
              <a:gd name="connsiteY4" fmla="*/ 1860955 h 1860955"/>
              <a:gd name="connsiteX5" fmla="*/ 0 w 3278777"/>
              <a:gd name="connsiteY5" fmla="*/ 235131 h 1860955"/>
              <a:gd name="connsiteX0" fmla="*/ 370785 w 2531180"/>
              <a:gd name="connsiteY0" fmla="*/ 945549 h 1860955"/>
              <a:gd name="connsiteX1" fmla="*/ 2531180 w 2531180"/>
              <a:gd name="connsiteY1" fmla="*/ 0 h 1860955"/>
              <a:gd name="connsiteX2" fmla="*/ 1915216 w 2531180"/>
              <a:gd name="connsiteY2" fmla="*/ 1736356 h 1860955"/>
              <a:gd name="connsiteX3" fmla="*/ 979714 w 2531180"/>
              <a:gd name="connsiteY3" fmla="*/ 1519311 h 1860955"/>
              <a:gd name="connsiteX4" fmla="*/ 0 w 2531180"/>
              <a:gd name="connsiteY4" fmla="*/ 1860955 h 1860955"/>
              <a:gd name="connsiteX5" fmla="*/ 370785 w 2531180"/>
              <a:gd name="connsiteY5" fmla="*/ 945549 h 1860955"/>
              <a:gd name="connsiteX0" fmla="*/ 1250016 w 3410411"/>
              <a:gd name="connsiteY0" fmla="*/ 945549 h 2641712"/>
              <a:gd name="connsiteX1" fmla="*/ 3410411 w 3410411"/>
              <a:gd name="connsiteY1" fmla="*/ 0 h 2641712"/>
              <a:gd name="connsiteX2" fmla="*/ 2794447 w 3410411"/>
              <a:gd name="connsiteY2" fmla="*/ 1736356 h 2641712"/>
              <a:gd name="connsiteX3" fmla="*/ 1858945 w 3410411"/>
              <a:gd name="connsiteY3" fmla="*/ 1519311 h 2641712"/>
              <a:gd name="connsiteX4" fmla="*/ 0 w 3410411"/>
              <a:gd name="connsiteY4" fmla="*/ 2641712 h 2641712"/>
              <a:gd name="connsiteX5" fmla="*/ 1250016 w 3410411"/>
              <a:gd name="connsiteY5" fmla="*/ 945549 h 2641712"/>
              <a:gd name="connsiteX0" fmla="*/ 1250016 w 2794447"/>
              <a:gd name="connsiteY0" fmla="*/ 235131 h 1931294"/>
              <a:gd name="connsiteX1" fmla="*/ 2425672 w 2794447"/>
              <a:gd name="connsiteY1" fmla="*/ 0 h 1931294"/>
              <a:gd name="connsiteX2" fmla="*/ 2794447 w 2794447"/>
              <a:gd name="connsiteY2" fmla="*/ 1025938 h 1931294"/>
              <a:gd name="connsiteX3" fmla="*/ 1858945 w 2794447"/>
              <a:gd name="connsiteY3" fmla="*/ 808893 h 1931294"/>
              <a:gd name="connsiteX4" fmla="*/ 0 w 2794447"/>
              <a:gd name="connsiteY4" fmla="*/ 1931294 h 1931294"/>
              <a:gd name="connsiteX5" fmla="*/ 1250016 w 2794447"/>
              <a:gd name="connsiteY5" fmla="*/ 235131 h 193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447" h="1931294">
                <a:moveTo>
                  <a:pt x="1250016" y="235131"/>
                </a:moveTo>
                <a:lnTo>
                  <a:pt x="2425672" y="0"/>
                </a:lnTo>
                <a:lnTo>
                  <a:pt x="2794447" y="1025938"/>
                </a:lnTo>
                <a:lnTo>
                  <a:pt x="1858945" y="808893"/>
                </a:lnTo>
                <a:lnTo>
                  <a:pt x="0" y="1931294"/>
                </a:lnTo>
                <a:lnTo>
                  <a:pt x="125001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Performance and resource needs may change over time as new features are added, or optimizations are made</a:t>
            </a:r>
          </a:p>
        </p:txBody>
      </p:sp>
      <p:sp>
        <p:nvSpPr>
          <p:cNvPr id="18" name="Freeform 17">
            <a:extLst>
              <a:ext uri="{FF2B5EF4-FFF2-40B4-BE49-F238E27FC236}">
                <a16:creationId xmlns:a16="http://schemas.microsoft.com/office/drawing/2014/main" id="{931920D2-A6AB-3D40-ABD6-A580AACA8B61}"/>
              </a:ext>
            </a:extLst>
          </p:cNvPr>
          <p:cNvSpPr/>
          <p:nvPr/>
        </p:nvSpPr>
        <p:spPr>
          <a:xfrm>
            <a:off x="2797178" y="3332664"/>
            <a:ext cx="2186523" cy="1422847"/>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 name="connsiteX0" fmla="*/ 0 w 2899954"/>
              <a:gd name="connsiteY0" fmla="*/ 326571 h 2468880"/>
              <a:gd name="connsiteX1" fmla="*/ 2416627 w 2899954"/>
              <a:gd name="connsiteY1" fmla="*/ 0 h 2468880"/>
              <a:gd name="connsiteX2" fmla="*/ 2899954 w 2899954"/>
              <a:gd name="connsiteY2" fmla="*/ 1946365 h 2468880"/>
              <a:gd name="connsiteX3" fmla="*/ 1567542 w 2899954"/>
              <a:gd name="connsiteY3" fmla="*/ 2468880 h 2468880"/>
              <a:gd name="connsiteX4" fmla="*/ 389875 w 2899954"/>
              <a:gd name="connsiteY4" fmla="*/ 1415813 h 2468880"/>
              <a:gd name="connsiteX5" fmla="*/ 0 w 2899954"/>
              <a:gd name="connsiteY5" fmla="*/ 326571 h 2468880"/>
              <a:gd name="connsiteX0" fmla="*/ 0 w 2416627"/>
              <a:gd name="connsiteY0" fmla="*/ 326571 h 2468880"/>
              <a:gd name="connsiteX1" fmla="*/ 2416627 w 2416627"/>
              <a:gd name="connsiteY1" fmla="*/ 0 h 2468880"/>
              <a:gd name="connsiteX2" fmla="*/ 1901148 w 2416627"/>
              <a:gd name="connsiteY2" fmla="*/ 1313319 h 2468880"/>
              <a:gd name="connsiteX3" fmla="*/ 1567542 w 2416627"/>
              <a:gd name="connsiteY3" fmla="*/ 2468880 h 2468880"/>
              <a:gd name="connsiteX4" fmla="*/ 389875 w 2416627"/>
              <a:gd name="connsiteY4" fmla="*/ 1415813 h 2468880"/>
              <a:gd name="connsiteX5" fmla="*/ 0 w 2416627"/>
              <a:gd name="connsiteY5" fmla="*/ 326571 h 2468880"/>
              <a:gd name="connsiteX0" fmla="*/ 0 w 2416627"/>
              <a:gd name="connsiteY0" fmla="*/ 326571 h 1415813"/>
              <a:gd name="connsiteX1" fmla="*/ 2416627 w 2416627"/>
              <a:gd name="connsiteY1" fmla="*/ 0 h 1415813"/>
              <a:gd name="connsiteX2" fmla="*/ 1901148 w 2416627"/>
              <a:gd name="connsiteY2" fmla="*/ 1313319 h 1415813"/>
              <a:gd name="connsiteX3" fmla="*/ 1096275 w 2416627"/>
              <a:gd name="connsiteY3" fmla="*/ 1069145 h 1415813"/>
              <a:gd name="connsiteX4" fmla="*/ 389875 w 2416627"/>
              <a:gd name="connsiteY4" fmla="*/ 1415813 h 1415813"/>
              <a:gd name="connsiteX5" fmla="*/ 0 w 2416627"/>
              <a:gd name="connsiteY5" fmla="*/ 326571 h 1415813"/>
              <a:gd name="connsiteX0" fmla="*/ 320544 w 2026752"/>
              <a:gd name="connsiteY0" fmla="*/ 748601 h 1415813"/>
              <a:gd name="connsiteX1" fmla="*/ 2026752 w 2026752"/>
              <a:gd name="connsiteY1" fmla="*/ 0 h 1415813"/>
              <a:gd name="connsiteX2" fmla="*/ 1511273 w 2026752"/>
              <a:gd name="connsiteY2" fmla="*/ 1313319 h 1415813"/>
              <a:gd name="connsiteX3" fmla="*/ 706400 w 2026752"/>
              <a:gd name="connsiteY3" fmla="*/ 1069145 h 1415813"/>
              <a:gd name="connsiteX4" fmla="*/ 0 w 2026752"/>
              <a:gd name="connsiteY4" fmla="*/ 1415813 h 1415813"/>
              <a:gd name="connsiteX5" fmla="*/ 320544 w 2026752"/>
              <a:gd name="connsiteY5" fmla="*/ 748601 h 1415813"/>
              <a:gd name="connsiteX0" fmla="*/ 995794 w 2702002"/>
              <a:gd name="connsiteY0" fmla="*/ 748601 h 1971487"/>
              <a:gd name="connsiteX1" fmla="*/ 2702002 w 2702002"/>
              <a:gd name="connsiteY1" fmla="*/ 0 h 1971487"/>
              <a:gd name="connsiteX2" fmla="*/ 2186523 w 2702002"/>
              <a:gd name="connsiteY2" fmla="*/ 1313319 h 1971487"/>
              <a:gd name="connsiteX3" fmla="*/ 1381650 w 2702002"/>
              <a:gd name="connsiteY3" fmla="*/ 1069145 h 1971487"/>
              <a:gd name="connsiteX4" fmla="*/ 0 w 2702002"/>
              <a:gd name="connsiteY4" fmla="*/ 1971487 h 1971487"/>
              <a:gd name="connsiteX5" fmla="*/ 995794 w 2702002"/>
              <a:gd name="connsiteY5" fmla="*/ 748601 h 1971487"/>
              <a:gd name="connsiteX0" fmla="*/ 995794 w 2186523"/>
              <a:gd name="connsiteY0" fmla="*/ 199961 h 1422847"/>
              <a:gd name="connsiteX1" fmla="*/ 1850906 w 2186523"/>
              <a:gd name="connsiteY1" fmla="*/ 0 h 1422847"/>
              <a:gd name="connsiteX2" fmla="*/ 2186523 w 2186523"/>
              <a:gd name="connsiteY2" fmla="*/ 764679 h 1422847"/>
              <a:gd name="connsiteX3" fmla="*/ 1381650 w 2186523"/>
              <a:gd name="connsiteY3" fmla="*/ 520505 h 1422847"/>
              <a:gd name="connsiteX4" fmla="*/ 0 w 2186523"/>
              <a:gd name="connsiteY4" fmla="*/ 1422847 h 1422847"/>
              <a:gd name="connsiteX5" fmla="*/ 995794 w 2186523"/>
              <a:gd name="connsiteY5" fmla="*/ 199961 h 142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6523" h="1422847">
                <a:moveTo>
                  <a:pt x="995794" y="199961"/>
                </a:moveTo>
                <a:lnTo>
                  <a:pt x="1850906" y="0"/>
                </a:lnTo>
                <a:lnTo>
                  <a:pt x="2186523" y="764679"/>
                </a:lnTo>
                <a:lnTo>
                  <a:pt x="1381650" y="520505"/>
                </a:lnTo>
                <a:lnTo>
                  <a:pt x="0" y="1422847"/>
                </a:lnTo>
                <a:lnTo>
                  <a:pt x="995794" y="199961"/>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0" name="Straight Arrow Connector 19">
            <a:extLst>
              <a:ext uri="{FF2B5EF4-FFF2-40B4-BE49-F238E27FC236}">
                <a16:creationId xmlns:a16="http://schemas.microsoft.com/office/drawing/2014/main" id="{6BF9265A-BFD3-5C45-B292-C6BCC34F33B9}"/>
              </a:ext>
            </a:extLst>
          </p:cNvPr>
          <p:cNvCxnSpPr>
            <a:cxnSpLocks/>
          </p:cNvCxnSpPr>
          <p:nvPr/>
        </p:nvCxnSpPr>
        <p:spPr>
          <a:xfrm flipV="1">
            <a:off x="4167210" y="3139383"/>
            <a:ext cx="714280" cy="61437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4EF1FF4-3F90-C647-8F1D-AF0F8C366395}"/>
              </a:ext>
            </a:extLst>
          </p:cNvPr>
          <p:cNvCxnSpPr>
            <a:cxnSpLocks/>
          </p:cNvCxnSpPr>
          <p:nvPr/>
        </p:nvCxnSpPr>
        <p:spPr>
          <a:xfrm>
            <a:off x="4167210" y="3753757"/>
            <a:ext cx="1084654" cy="46764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4FC02EA-120E-ED49-8093-C4EF5EA483E0}"/>
              </a:ext>
            </a:extLst>
          </p:cNvPr>
          <p:cNvCxnSpPr>
            <a:cxnSpLocks/>
          </p:cNvCxnSpPr>
          <p:nvPr/>
        </p:nvCxnSpPr>
        <p:spPr>
          <a:xfrm flipH="1" flipV="1">
            <a:off x="3565890" y="3373394"/>
            <a:ext cx="601320" cy="380364"/>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0CF1B1DB-0413-F545-84A5-9A3A9A5D49D8}"/>
              </a:ext>
            </a:extLst>
          </p:cNvPr>
          <p:cNvSpPr txBox="1"/>
          <p:nvPr/>
        </p:nvSpPr>
        <p:spPr>
          <a:xfrm>
            <a:off x="3565890" y="4067266"/>
            <a:ext cx="1376860" cy="523220"/>
          </a:xfrm>
          <a:prstGeom prst="rect">
            <a:avLst/>
          </a:prstGeom>
          <a:noFill/>
        </p:spPr>
        <p:txBody>
          <a:bodyPr wrap="square" rtlCol="0">
            <a:spAutoFit/>
          </a:bodyPr>
          <a:lstStyle/>
          <a:p>
            <a:pPr algn="ctr"/>
            <a:r>
              <a:rPr lang="en-US" sz="2800" dirty="0"/>
              <a:t>GPU</a:t>
            </a:r>
          </a:p>
        </p:txBody>
      </p:sp>
      <p:sp>
        <p:nvSpPr>
          <p:cNvPr id="24" name="TextBox 23">
            <a:extLst>
              <a:ext uri="{FF2B5EF4-FFF2-40B4-BE49-F238E27FC236}">
                <a16:creationId xmlns:a16="http://schemas.microsoft.com/office/drawing/2014/main" id="{93D3ECA9-5C4F-6344-8C60-802FB4F48255}"/>
              </a:ext>
            </a:extLst>
          </p:cNvPr>
          <p:cNvSpPr txBox="1"/>
          <p:nvPr/>
        </p:nvSpPr>
        <p:spPr>
          <a:xfrm>
            <a:off x="5218811" y="4121759"/>
            <a:ext cx="1736395" cy="523220"/>
          </a:xfrm>
          <a:prstGeom prst="rect">
            <a:avLst/>
          </a:prstGeom>
          <a:noFill/>
        </p:spPr>
        <p:txBody>
          <a:bodyPr wrap="square" rtlCol="0">
            <a:spAutoFit/>
          </a:bodyPr>
          <a:lstStyle/>
          <a:p>
            <a:pPr algn="ctr"/>
            <a:r>
              <a:rPr lang="en-US" sz="2800" dirty="0"/>
              <a:t>Memory</a:t>
            </a:r>
          </a:p>
        </p:txBody>
      </p:sp>
      <p:sp>
        <p:nvSpPr>
          <p:cNvPr id="25" name="TextBox 24">
            <a:extLst>
              <a:ext uri="{FF2B5EF4-FFF2-40B4-BE49-F238E27FC236}">
                <a16:creationId xmlns:a16="http://schemas.microsoft.com/office/drawing/2014/main" id="{401E5717-847E-AC45-AC94-FAAC726C1EC0}"/>
              </a:ext>
            </a:extLst>
          </p:cNvPr>
          <p:cNvSpPr txBox="1"/>
          <p:nvPr/>
        </p:nvSpPr>
        <p:spPr>
          <a:xfrm>
            <a:off x="2047551" y="2877773"/>
            <a:ext cx="1736395" cy="523220"/>
          </a:xfrm>
          <a:prstGeom prst="rect">
            <a:avLst/>
          </a:prstGeom>
          <a:noFill/>
        </p:spPr>
        <p:txBody>
          <a:bodyPr wrap="square" rtlCol="0">
            <a:spAutoFit/>
          </a:bodyPr>
          <a:lstStyle/>
          <a:p>
            <a:pPr algn="ctr"/>
            <a:r>
              <a:rPr lang="en-US" sz="2800" dirty="0"/>
              <a:t>Storage</a:t>
            </a:r>
          </a:p>
        </p:txBody>
      </p:sp>
      <p:cxnSp>
        <p:nvCxnSpPr>
          <p:cNvPr id="26" name="Straight Arrow Connector 25">
            <a:extLst>
              <a:ext uri="{FF2B5EF4-FFF2-40B4-BE49-F238E27FC236}">
                <a16:creationId xmlns:a16="http://schemas.microsoft.com/office/drawing/2014/main" id="{D0F9BD49-DA01-3745-97D9-311B928D5F36}"/>
              </a:ext>
            </a:extLst>
          </p:cNvPr>
          <p:cNvCxnSpPr>
            <a:cxnSpLocks/>
          </p:cNvCxnSpPr>
          <p:nvPr/>
        </p:nvCxnSpPr>
        <p:spPr>
          <a:xfrm flipH="1">
            <a:off x="2290725" y="3753757"/>
            <a:ext cx="1876485" cy="137324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96CDA8D-2689-4345-8A41-535A892B4399}"/>
              </a:ext>
            </a:extLst>
          </p:cNvPr>
          <p:cNvSpPr txBox="1"/>
          <p:nvPr/>
        </p:nvSpPr>
        <p:spPr>
          <a:xfrm>
            <a:off x="433433" y="4984737"/>
            <a:ext cx="1945363" cy="954107"/>
          </a:xfrm>
          <a:prstGeom prst="rect">
            <a:avLst/>
          </a:prstGeom>
          <a:noFill/>
        </p:spPr>
        <p:txBody>
          <a:bodyPr wrap="square" rtlCol="0">
            <a:spAutoFit/>
          </a:bodyPr>
          <a:lstStyle/>
          <a:p>
            <a:pPr algn="ctr"/>
            <a:r>
              <a:rPr lang="en-US" sz="2800" dirty="0"/>
              <a:t>Network Bandwidth</a:t>
            </a:r>
          </a:p>
        </p:txBody>
      </p:sp>
      <p:cxnSp>
        <p:nvCxnSpPr>
          <p:cNvPr id="28" name="Straight Arrow Connector 27">
            <a:extLst>
              <a:ext uri="{FF2B5EF4-FFF2-40B4-BE49-F238E27FC236}">
                <a16:creationId xmlns:a16="http://schemas.microsoft.com/office/drawing/2014/main" id="{23C05AD9-D195-5C45-B0E9-833FCBD6E331}"/>
              </a:ext>
            </a:extLst>
          </p:cNvPr>
          <p:cNvCxnSpPr>
            <a:cxnSpLocks/>
          </p:cNvCxnSpPr>
          <p:nvPr/>
        </p:nvCxnSpPr>
        <p:spPr>
          <a:xfrm>
            <a:off x="4167209" y="3753757"/>
            <a:ext cx="59114" cy="3135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11E2F873-676B-3244-97EE-35D3C5206A82}"/>
              </a:ext>
            </a:extLst>
          </p:cNvPr>
          <p:cNvSpPr txBox="1"/>
          <p:nvPr/>
        </p:nvSpPr>
        <p:spPr>
          <a:xfrm>
            <a:off x="4607131" y="2676744"/>
            <a:ext cx="1376860" cy="523220"/>
          </a:xfrm>
          <a:prstGeom prst="rect">
            <a:avLst/>
          </a:prstGeom>
          <a:noFill/>
        </p:spPr>
        <p:txBody>
          <a:bodyPr wrap="square" rtlCol="0">
            <a:spAutoFit/>
          </a:bodyPr>
          <a:lstStyle/>
          <a:p>
            <a:pPr algn="ctr"/>
            <a:r>
              <a:rPr lang="en-US" sz="2800" dirty="0"/>
              <a:t>CPU</a:t>
            </a:r>
          </a:p>
        </p:txBody>
      </p:sp>
      <p:pic>
        <p:nvPicPr>
          <p:cNvPr id="33" name="Graphic 32">
            <a:extLst>
              <a:ext uri="{FF2B5EF4-FFF2-40B4-BE49-F238E27FC236}">
                <a16:creationId xmlns:a16="http://schemas.microsoft.com/office/drawing/2014/main" id="{A6B63B19-EF65-2245-B804-31F6B2F722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68663" y="6067108"/>
            <a:ext cx="1239838" cy="1239838"/>
          </a:xfrm>
          <a:prstGeom prst="rect">
            <a:avLst/>
          </a:prstGeom>
        </p:spPr>
      </p:pic>
      <p:sp>
        <p:nvSpPr>
          <p:cNvPr id="36" name="TextBox 35">
            <a:extLst>
              <a:ext uri="{FF2B5EF4-FFF2-40B4-BE49-F238E27FC236}">
                <a16:creationId xmlns:a16="http://schemas.microsoft.com/office/drawing/2014/main" id="{E4904685-4089-B240-972D-389D26EAEDB8}"/>
              </a:ext>
            </a:extLst>
          </p:cNvPr>
          <p:cNvSpPr txBox="1"/>
          <p:nvPr/>
        </p:nvSpPr>
        <p:spPr>
          <a:xfrm>
            <a:off x="3108501" y="6350332"/>
            <a:ext cx="2455272" cy="954107"/>
          </a:xfrm>
          <a:prstGeom prst="rect">
            <a:avLst/>
          </a:prstGeom>
          <a:noFill/>
        </p:spPr>
        <p:txBody>
          <a:bodyPr wrap="square" rtlCol="0">
            <a:spAutoFit/>
          </a:bodyPr>
          <a:lstStyle/>
          <a:p>
            <a:pPr algn="ctr"/>
            <a:r>
              <a:rPr lang="en-US" sz="2800" dirty="0">
                <a:solidFill>
                  <a:schemeClr val="accent4"/>
                </a:solidFill>
              </a:rPr>
              <a:t>Application A v1.0.0</a:t>
            </a:r>
          </a:p>
        </p:txBody>
      </p:sp>
      <p:sp>
        <p:nvSpPr>
          <p:cNvPr id="32" name="Freeform 31">
            <a:extLst>
              <a:ext uri="{FF2B5EF4-FFF2-40B4-BE49-F238E27FC236}">
                <a16:creationId xmlns:a16="http://schemas.microsoft.com/office/drawing/2014/main" id="{0DEE8058-E8F8-E64F-84D1-EC561A3212A6}"/>
              </a:ext>
            </a:extLst>
          </p:cNvPr>
          <p:cNvSpPr/>
          <p:nvPr/>
        </p:nvSpPr>
        <p:spPr>
          <a:xfrm>
            <a:off x="9218747" y="3158468"/>
            <a:ext cx="2052877" cy="1544432"/>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 name="connsiteX0" fmla="*/ 0 w 4062548"/>
              <a:gd name="connsiteY0" fmla="*/ 235131 h 3108960"/>
              <a:gd name="connsiteX1" fmla="*/ 3278777 w 4062548"/>
              <a:gd name="connsiteY1" fmla="*/ 0 h 3108960"/>
              <a:gd name="connsiteX2" fmla="*/ 4062548 w 4062548"/>
              <a:gd name="connsiteY2" fmla="*/ 2573383 h 3108960"/>
              <a:gd name="connsiteX3" fmla="*/ 2233748 w 4062548"/>
              <a:gd name="connsiteY3" fmla="*/ 3108960 h 3108960"/>
              <a:gd name="connsiteX4" fmla="*/ 747597 w 4062548"/>
              <a:gd name="connsiteY4" fmla="*/ 1860955 h 3108960"/>
              <a:gd name="connsiteX5" fmla="*/ 0 w 4062548"/>
              <a:gd name="connsiteY5" fmla="*/ 235131 h 3108960"/>
              <a:gd name="connsiteX0" fmla="*/ 0 w 3278777"/>
              <a:gd name="connsiteY0" fmla="*/ 235131 h 3108960"/>
              <a:gd name="connsiteX1" fmla="*/ 3278777 w 3278777"/>
              <a:gd name="connsiteY1" fmla="*/ 0 h 3108960"/>
              <a:gd name="connsiteX2" fmla="*/ 2662813 w 3278777"/>
              <a:gd name="connsiteY2" fmla="*/ 1736356 h 3108960"/>
              <a:gd name="connsiteX3" fmla="*/ 2233748 w 3278777"/>
              <a:gd name="connsiteY3" fmla="*/ 3108960 h 3108960"/>
              <a:gd name="connsiteX4" fmla="*/ 747597 w 3278777"/>
              <a:gd name="connsiteY4" fmla="*/ 1860955 h 3108960"/>
              <a:gd name="connsiteX5" fmla="*/ 0 w 3278777"/>
              <a:gd name="connsiteY5" fmla="*/ 235131 h 3108960"/>
              <a:gd name="connsiteX0" fmla="*/ 0 w 3278777"/>
              <a:gd name="connsiteY0" fmla="*/ 235131 h 1860955"/>
              <a:gd name="connsiteX1" fmla="*/ 3278777 w 3278777"/>
              <a:gd name="connsiteY1" fmla="*/ 0 h 1860955"/>
              <a:gd name="connsiteX2" fmla="*/ 2662813 w 3278777"/>
              <a:gd name="connsiteY2" fmla="*/ 1736356 h 1860955"/>
              <a:gd name="connsiteX3" fmla="*/ 1727311 w 3278777"/>
              <a:gd name="connsiteY3" fmla="*/ 1519311 h 1860955"/>
              <a:gd name="connsiteX4" fmla="*/ 747597 w 3278777"/>
              <a:gd name="connsiteY4" fmla="*/ 1860955 h 1860955"/>
              <a:gd name="connsiteX5" fmla="*/ 0 w 3278777"/>
              <a:gd name="connsiteY5" fmla="*/ 235131 h 1860955"/>
              <a:gd name="connsiteX0" fmla="*/ 370785 w 2531180"/>
              <a:gd name="connsiteY0" fmla="*/ 945549 h 1860955"/>
              <a:gd name="connsiteX1" fmla="*/ 2531180 w 2531180"/>
              <a:gd name="connsiteY1" fmla="*/ 0 h 1860955"/>
              <a:gd name="connsiteX2" fmla="*/ 1915216 w 2531180"/>
              <a:gd name="connsiteY2" fmla="*/ 1736356 h 1860955"/>
              <a:gd name="connsiteX3" fmla="*/ 979714 w 2531180"/>
              <a:gd name="connsiteY3" fmla="*/ 1519311 h 1860955"/>
              <a:gd name="connsiteX4" fmla="*/ 0 w 2531180"/>
              <a:gd name="connsiteY4" fmla="*/ 1860955 h 1860955"/>
              <a:gd name="connsiteX5" fmla="*/ 370785 w 2531180"/>
              <a:gd name="connsiteY5" fmla="*/ 945549 h 1860955"/>
              <a:gd name="connsiteX0" fmla="*/ 1250016 w 3410411"/>
              <a:gd name="connsiteY0" fmla="*/ 945549 h 2641712"/>
              <a:gd name="connsiteX1" fmla="*/ 3410411 w 3410411"/>
              <a:gd name="connsiteY1" fmla="*/ 0 h 2641712"/>
              <a:gd name="connsiteX2" fmla="*/ 2794447 w 3410411"/>
              <a:gd name="connsiteY2" fmla="*/ 1736356 h 2641712"/>
              <a:gd name="connsiteX3" fmla="*/ 1858945 w 3410411"/>
              <a:gd name="connsiteY3" fmla="*/ 1519311 h 2641712"/>
              <a:gd name="connsiteX4" fmla="*/ 0 w 3410411"/>
              <a:gd name="connsiteY4" fmla="*/ 2641712 h 2641712"/>
              <a:gd name="connsiteX5" fmla="*/ 1250016 w 3410411"/>
              <a:gd name="connsiteY5" fmla="*/ 945549 h 2641712"/>
              <a:gd name="connsiteX0" fmla="*/ 1250016 w 2794447"/>
              <a:gd name="connsiteY0" fmla="*/ 235131 h 1931294"/>
              <a:gd name="connsiteX1" fmla="*/ 2425672 w 2794447"/>
              <a:gd name="connsiteY1" fmla="*/ 0 h 1931294"/>
              <a:gd name="connsiteX2" fmla="*/ 2794447 w 2794447"/>
              <a:gd name="connsiteY2" fmla="*/ 1025938 h 1931294"/>
              <a:gd name="connsiteX3" fmla="*/ 1858945 w 2794447"/>
              <a:gd name="connsiteY3" fmla="*/ 808893 h 1931294"/>
              <a:gd name="connsiteX4" fmla="*/ 0 w 2794447"/>
              <a:gd name="connsiteY4" fmla="*/ 1931294 h 1931294"/>
              <a:gd name="connsiteX5" fmla="*/ 1250016 w 2794447"/>
              <a:gd name="connsiteY5" fmla="*/ 235131 h 1931294"/>
              <a:gd name="connsiteX0" fmla="*/ 356717 w 1901148"/>
              <a:gd name="connsiteY0" fmla="*/ 235131 h 1199774"/>
              <a:gd name="connsiteX1" fmla="*/ 1532373 w 1901148"/>
              <a:gd name="connsiteY1" fmla="*/ 0 h 1199774"/>
              <a:gd name="connsiteX2" fmla="*/ 1901148 w 1901148"/>
              <a:gd name="connsiteY2" fmla="*/ 1025938 h 1199774"/>
              <a:gd name="connsiteX3" fmla="*/ 965646 w 1901148"/>
              <a:gd name="connsiteY3" fmla="*/ 808893 h 1199774"/>
              <a:gd name="connsiteX4" fmla="*/ 0 w 1901148"/>
              <a:gd name="connsiteY4" fmla="*/ 1199774 h 1199774"/>
              <a:gd name="connsiteX5" fmla="*/ 356717 w 1901148"/>
              <a:gd name="connsiteY5" fmla="*/ 235131 h 1199774"/>
              <a:gd name="connsiteX0" fmla="*/ 356717 w 2052877"/>
              <a:gd name="connsiteY0" fmla="*/ 579789 h 1544432"/>
              <a:gd name="connsiteX1" fmla="*/ 2052877 w 2052877"/>
              <a:gd name="connsiteY1" fmla="*/ 0 h 1544432"/>
              <a:gd name="connsiteX2" fmla="*/ 1901148 w 2052877"/>
              <a:gd name="connsiteY2" fmla="*/ 1370596 h 1544432"/>
              <a:gd name="connsiteX3" fmla="*/ 965646 w 2052877"/>
              <a:gd name="connsiteY3" fmla="*/ 1153551 h 1544432"/>
              <a:gd name="connsiteX4" fmla="*/ 0 w 2052877"/>
              <a:gd name="connsiteY4" fmla="*/ 1544432 h 1544432"/>
              <a:gd name="connsiteX5" fmla="*/ 356717 w 2052877"/>
              <a:gd name="connsiteY5" fmla="*/ 579789 h 154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2877" h="1544432">
                <a:moveTo>
                  <a:pt x="356717" y="579789"/>
                </a:moveTo>
                <a:lnTo>
                  <a:pt x="2052877" y="0"/>
                </a:lnTo>
                <a:lnTo>
                  <a:pt x="1901148" y="1370596"/>
                </a:lnTo>
                <a:lnTo>
                  <a:pt x="965646" y="1153551"/>
                </a:lnTo>
                <a:lnTo>
                  <a:pt x="0" y="1544432"/>
                </a:lnTo>
                <a:lnTo>
                  <a:pt x="356717" y="579789"/>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Freeform 41">
            <a:extLst>
              <a:ext uri="{FF2B5EF4-FFF2-40B4-BE49-F238E27FC236}">
                <a16:creationId xmlns:a16="http://schemas.microsoft.com/office/drawing/2014/main" id="{BD32E701-B701-DC4B-A052-BC314500EE37}"/>
              </a:ext>
            </a:extLst>
          </p:cNvPr>
          <p:cNvSpPr/>
          <p:nvPr/>
        </p:nvSpPr>
        <p:spPr>
          <a:xfrm>
            <a:off x="9434785" y="3373501"/>
            <a:ext cx="1569553" cy="1169628"/>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 name="connsiteX0" fmla="*/ 0 w 2899954"/>
              <a:gd name="connsiteY0" fmla="*/ 326571 h 2468880"/>
              <a:gd name="connsiteX1" fmla="*/ 2416627 w 2899954"/>
              <a:gd name="connsiteY1" fmla="*/ 0 h 2468880"/>
              <a:gd name="connsiteX2" fmla="*/ 2899954 w 2899954"/>
              <a:gd name="connsiteY2" fmla="*/ 1946365 h 2468880"/>
              <a:gd name="connsiteX3" fmla="*/ 1567542 w 2899954"/>
              <a:gd name="connsiteY3" fmla="*/ 2468880 h 2468880"/>
              <a:gd name="connsiteX4" fmla="*/ 389875 w 2899954"/>
              <a:gd name="connsiteY4" fmla="*/ 1415813 h 2468880"/>
              <a:gd name="connsiteX5" fmla="*/ 0 w 2899954"/>
              <a:gd name="connsiteY5" fmla="*/ 326571 h 2468880"/>
              <a:gd name="connsiteX0" fmla="*/ 0 w 2416627"/>
              <a:gd name="connsiteY0" fmla="*/ 326571 h 2468880"/>
              <a:gd name="connsiteX1" fmla="*/ 2416627 w 2416627"/>
              <a:gd name="connsiteY1" fmla="*/ 0 h 2468880"/>
              <a:gd name="connsiteX2" fmla="*/ 1901148 w 2416627"/>
              <a:gd name="connsiteY2" fmla="*/ 1313319 h 2468880"/>
              <a:gd name="connsiteX3" fmla="*/ 1567542 w 2416627"/>
              <a:gd name="connsiteY3" fmla="*/ 2468880 h 2468880"/>
              <a:gd name="connsiteX4" fmla="*/ 389875 w 2416627"/>
              <a:gd name="connsiteY4" fmla="*/ 1415813 h 2468880"/>
              <a:gd name="connsiteX5" fmla="*/ 0 w 2416627"/>
              <a:gd name="connsiteY5" fmla="*/ 326571 h 2468880"/>
              <a:gd name="connsiteX0" fmla="*/ 0 w 2416627"/>
              <a:gd name="connsiteY0" fmla="*/ 326571 h 1415813"/>
              <a:gd name="connsiteX1" fmla="*/ 2416627 w 2416627"/>
              <a:gd name="connsiteY1" fmla="*/ 0 h 1415813"/>
              <a:gd name="connsiteX2" fmla="*/ 1901148 w 2416627"/>
              <a:gd name="connsiteY2" fmla="*/ 1313319 h 1415813"/>
              <a:gd name="connsiteX3" fmla="*/ 1096275 w 2416627"/>
              <a:gd name="connsiteY3" fmla="*/ 1069145 h 1415813"/>
              <a:gd name="connsiteX4" fmla="*/ 389875 w 2416627"/>
              <a:gd name="connsiteY4" fmla="*/ 1415813 h 1415813"/>
              <a:gd name="connsiteX5" fmla="*/ 0 w 2416627"/>
              <a:gd name="connsiteY5" fmla="*/ 326571 h 1415813"/>
              <a:gd name="connsiteX0" fmla="*/ 320544 w 2026752"/>
              <a:gd name="connsiteY0" fmla="*/ 748601 h 1415813"/>
              <a:gd name="connsiteX1" fmla="*/ 2026752 w 2026752"/>
              <a:gd name="connsiteY1" fmla="*/ 0 h 1415813"/>
              <a:gd name="connsiteX2" fmla="*/ 1511273 w 2026752"/>
              <a:gd name="connsiteY2" fmla="*/ 1313319 h 1415813"/>
              <a:gd name="connsiteX3" fmla="*/ 706400 w 2026752"/>
              <a:gd name="connsiteY3" fmla="*/ 1069145 h 1415813"/>
              <a:gd name="connsiteX4" fmla="*/ 0 w 2026752"/>
              <a:gd name="connsiteY4" fmla="*/ 1415813 h 1415813"/>
              <a:gd name="connsiteX5" fmla="*/ 320544 w 2026752"/>
              <a:gd name="connsiteY5" fmla="*/ 748601 h 1415813"/>
              <a:gd name="connsiteX0" fmla="*/ 995794 w 2702002"/>
              <a:gd name="connsiteY0" fmla="*/ 748601 h 1971487"/>
              <a:gd name="connsiteX1" fmla="*/ 2702002 w 2702002"/>
              <a:gd name="connsiteY1" fmla="*/ 0 h 1971487"/>
              <a:gd name="connsiteX2" fmla="*/ 2186523 w 2702002"/>
              <a:gd name="connsiteY2" fmla="*/ 1313319 h 1971487"/>
              <a:gd name="connsiteX3" fmla="*/ 1381650 w 2702002"/>
              <a:gd name="connsiteY3" fmla="*/ 1069145 h 1971487"/>
              <a:gd name="connsiteX4" fmla="*/ 0 w 2702002"/>
              <a:gd name="connsiteY4" fmla="*/ 1971487 h 1971487"/>
              <a:gd name="connsiteX5" fmla="*/ 995794 w 2702002"/>
              <a:gd name="connsiteY5" fmla="*/ 748601 h 1971487"/>
              <a:gd name="connsiteX0" fmla="*/ 995794 w 2186523"/>
              <a:gd name="connsiteY0" fmla="*/ 199961 h 1422847"/>
              <a:gd name="connsiteX1" fmla="*/ 1850906 w 2186523"/>
              <a:gd name="connsiteY1" fmla="*/ 0 h 1422847"/>
              <a:gd name="connsiteX2" fmla="*/ 2186523 w 2186523"/>
              <a:gd name="connsiteY2" fmla="*/ 764679 h 1422847"/>
              <a:gd name="connsiteX3" fmla="*/ 1381650 w 2186523"/>
              <a:gd name="connsiteY3" fmla="*/ 520505 h 1422847"/>
              <a:gd name="connsiteX4" fmla="*/ 0 w 2186523"/>
              <a:gd name="connsiteY4" fmla="*/ 1422847 h 1422847"/>
              <a:gd name="connsiteX5" fmla="*/ 995794 w 2186523"/>
              <a:gd name="connsiteY5" fmla="*/ 199961 h 1422847"/>
              <a:gd name="connsiteX0" fmla="*/ 320545 w 1511274"/>
              <a:gd name="connsiteY0" fmla="*/ 199961 h 888274"/>
              <a:gd name="connsiteX1" fmla="*/ 1175657 w 1511274"/>
              <a:gd name="connsiteY1" fmla="*/ 0 h 888274"/>
              <a:gd name="connsiteX2" fmla="*/ 1511274 w 1511274"/>
              <a:gd name="connsiteY2" fmla="*/ 764679 h 888274"/>
              <a:gd name="connsiteX3" fmla="*/ 706401 w 1511274"/>
              <a:gd name="connsiteY3" fmla="*/ 520505 h 888274"/>
              <a:gd name="connsiteX4" fmla="*/ 0 w 1511274"/>
              <a:gd name="connsiteY4" fmla="*/ 888274 h 888274"/>
              <a:gd name="connsiteX5" fmla="*/ 320545 w 1511274"/>
              <a:gd name="connsiteY5" fmla="*/ 199961 h 888274"/>
              <a:gd name="connsiteX0" fmla="*/ 320545 w 1569553"/>
              <a:gd name="connsiteY0" fmla="*/ 481315 h 1169628"/>
              <a:gd name="connsiteX1" fmla="*/ 1569553 w 1569553"/>
              <a:gd name="connsiteY1" fmla="*/ 0 h 1169628"/>
              <a:gd name="connsiteX2" fmla="*/ 1511274 w 1569553"/>
              <a:gd name="connsiteY2" fmla="*/ 1046033 h 1169628"/>
              <a:gd name="connsiteX3" fmla="*/ 706401 w 1569553"/>
              <a:gd name="connsiteY3" fmla="*/ 801859 h 1169628"/>
              <a:gd name="connsiteX4" fmla="*/ 0 w 1569553"/>
              <a:gd name="connsiteY4" fmla="*/ 1169628 h 1169628"/>
              <a:gd name="connsiteX5" fmla="*/ 320545 w 1569553"/>
              <a:gd name="connsiteY5" fmla="*/ 481315 h 116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9553" h="1169628">
                <a:moveTo>
                  <a:pt x="320545" y="481315"/>
                </a:moveTo>
                <a:lnTo>
                  <a:pt x="1569553" y="0"/>
                </a:lnTo>
                <a:lnTo>
                  <a:pt x="1511274" y="1046033"/>
                </a:lnTo>
                <a:lnTo>
                  <a:pt x="706401" y="801859"/>
                </a:lnTo>
                <a:lnTo>
                  <a:pt x="0" y="1169628"/>
                </a:lnTo>
                <a:lnTo>
                  <a:pt x="320545" y="481315"/>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Arrow Connector 42">
            <a:extLst>
              <a:ext uri="{FF2B5EF4-FFF2-40B4-BE49-F238E27FC236}">
                <a16:creationId xmlns:a16="http://schemas.microsoft.com/office/drawing/2014/main" id="{522E09F8-C67D-EF46-B2D2-36754DC71F34}"/>
              </a:ext>
            </a:extLst>
          </p:cNvPr>
          <p:cNvCxnSpPr>
            <a:cxnSpLocks/>
          </p:cNvCxnSpPr>
          <p:nvPr/>
        </p:nvCxnSpPr>
        <p:spPr>
          <a:xfrm flipV="1">
            <a:off x="10129567" y="3019557"/>
            <a:ext cx="1311023" cy="1056393"/>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DD63CBF3-D4A8-6840-925E-F0007C19BBD8}"/>
              </a:ext>
            </a:extLst>
          </p:cNvPr>
          <p:cNvCxnSpPr>
            <a:cxnSpLocks/>
          </p:cNvCxnSpPr>
          <p:nvPr/>
        </p:nvCxnSpPr>
        <p:spPr>
          <a:xfrm>
            <a:off x="10129567" y="4075948"/>
            <a:ext cx="1084654" cy="46764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CC09E91F-AD8D-7643-A9F8-69DC86A30C89}"/>
              </a:ext>
            </a:extLst>
          </p:cNvPr>
          <p:cNvCxnSpPr>
            <a:cxnSpLocks/>
          </p:cNvCxnSpPr>
          <p:nvPr/>
        </p:nvCxnSpPr>
        <p:spPr>
          <a:xfrm flipH="1" flipV="1">
            <a:off x="9528247" y="3695585"/>
            <a:ext cx="601320" cy="380364"/>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29727035-B6D3-ED48-8C70-957114A00C76}"/>
              </a:ext>
            </a:extLst>
          </p:cNvPr>
          <p:cNvSpPr txBox="1"/>
          <p:nvPr/>
        </p:nvSpPr>
        <p:spPr>
          <a:xfrm>
            <a:off x="9528247" y="4389457"/>
            <a:ext cx="1376860" cy="523220"/>
          </a:xfrm>
          <a:prstGeom prst="rect">
            <a:avLst/>
          </a:prstGeom>
          <a:noFill/>
        </p:spPr>
        <p:txBody>
          <a:bodyPr wrap="square" rtlCol="0">
            <a:spAutoFit/>
          </a:bodyPr>
          <a:lstStyle/>
          <a:p>
            <a:pPr algn="ctr"/>
            <a:r>
              <a:rPr lang="en-US" sz="2800" dirty="0"/>
              <a:t>GPU</a:t>
            </a:r>
          </a:p>
        </p:txBody>
      </p:sp>
      <p:sp>
        <p:nvSpPr>
          <p:cNvPr id="49" name="TextBox 48">
            <a:extLst>
              <a:ext uri="{FF2B5EF4-FFF2-40B4-BE49-F238E27FC236}">
                <a16:creationId xmlns:a16="http://schemas.microsoft.com/office/drawing/2014/main" id="{36936D29-14B1-A74E-A7C7-559AC11FE168}"/>
              </a:ext>
            </a:extLst>
          </p:cNvPr>
          <p:cNvSpPr txBox="1"/>
          <p:nvPr/>
        </p:nvSpPr>
        <p:spPr>
          <a:xfrm>
            <a:off x="11181168" y="4443950"/>
            <a:ext cx="1736395" cy="523220"/>
          </a:xfrm>
          <a:prstGeom prst="rect">
            <a:avLst/>
          </a:prstGeom>
          <a:noFill/>
        </p:spPr>
        <p:txBody>
          <a:bodyPr wrap="square" rtlCol="0">
            <a:spAutoFit/>
          </a:bodyPr>
          <a:lstStyle/>
          <a:p>
            <a:pPr algn="ctr"/>
            <a:r>
              <a:rPr lang="en-US" sz="2800" dirty="0"/>
              <a:t>Memory</a:t>
            </a:r>
          </a:p>
        </p:txBody>
      </p:sp>
      <p:sp>
        <p:nvSpPr>
          <p:cNvPr id="50" name="TextBox 49">
            <a:extLst>
              <a:ext uri="{FF2B5EF4-FFF2-40B4-BE49-F238E27FC236}">
                <a16:creationId xmlns:a16="http://schemas.microsoft.com/office/drawing/2014/main" id="{BB6D2014-0D02-2F41-81A8-54016C52A275}"/>
              </a:ext>
            </a:extLst>
          </p:cNvPr>
          <p:cNvSpPr txBox="1"/>
          <p:nvPr/>
        </p:nvSpPr>
        <p:spPr>
          <a:xfrm>
            <a:off x="8009908" y="3199964"/>
            <a:ext cx="1736395" cy="523220"/>
          </a:xfrm>
          <a:prstGeom prst="rect">
            <a:avLst/>
          </a:prstGeom>
          <a:noFill/>
        </p:spPr>
        <p:txBody>
          <a:bodyPr wrap="square" rtlCol="0">
            <a:spAutoFit/>
          </a:bodyPr>
          <a:lstStyle/>
          <a:p>
            <a:pPr algn="ctr"/>
            <a:r>
              <a:rPr lang="en-US" sz="2800" dirty="0"/>
              <a:t>Storage</a:t>
            </a:r>
          </a:p>
        </p:txBody>
      </p:sp>
      <p:cxnSp>
        <p:nvCxnSpPr>
          <p:cNvPr id="51" name="Straight Arrow Connector 50">
            <a:extLst>
              <a:ext uri="{FF2B5EF4-FFF2-40B4-BE49-F238E27FC236}">
                <a16:creationId xmlns:a16="http://schemas.microsoft.com/office/drawing/2014/main" id="{CD1D2B18-28EF-154D-914E-CA5BBD578824}"/>
              </a:ext>
            </a:extLst>
          </p:cNvPr>
          <p:cNvCxnSpPr>
            <a:cxnSpLocks/>
          </p:cNvCxnSpPr>
          <p:nvPr/>
        </p:nvCxnSpPr>
        <p:spPr>
          <a:xfrm flipH="1">
            <a:off x="9133733" y="4075948"/>
            <a:ext cx="995835" cy="68500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3D738767-CA5A-CC44-ACDF-990F8CB4CF8D}"/>
              </a:ext>
            </a:extLst>
          </p:cNvPr>
          <p:cNvSpPr txBox="1"/>
          <p:nvPr/>
        </p:nvSpPr>
        <p:spPr>
          <a:xfrm>
            <a:off x="7523772" y="4636658"/>
            <a:ext cx="1945363" cy="954107"/>
          </a:xfrm>
          <a:prstGeom prst="rect">
            <a:avLst/>
          </a:prstGeom>
          <a:noFill/>
        </p:spPr>
        <p:txBody>
          <a:bodyPr wrap="square" rtlCol="0">
            <a:spAutoFit/>
          </a:bodyPr>
          <a:lstStyle/>
          <a:p>
            <a:pPr algn="ctr"/>
            <a:r>
              <a:rPr lang="en-US" sz="2800" dirty="0"/>
              <a:t>Network Bandwidth</a:t>
            </a:r>
          </a:p>
        </p:txBody>
      </p:sp>
      <p:cxnSp>
        <p:nvCxnSpPr>
          <p:cNvPr id="53" name="Straight Arrow Connector 52">
            <a:extLst>
              <a:ext uri="{FF2B5EF4-FFF2-40B4-BE49-F238E27FC236}">
                <a16:creationId xmlns:a16="http://schemas.microsoft.com/office/drawing/2014/main" id="{C9853BFB-02F4-A14C-A9B3-6D0B5928E26A}"/>
              </a:ext>
            </a:extLst>
          </p:cNvPr>
          <p:cNvCxnSpPr>
            <a:cxnSpLocks/>
          </p:cNvCxnSpPr>
          <p:nvPr/>
        </p:nvCxnSpPr>
        <p:spPr>
          <a:xfrm>
            <a:off x="10129566" y="4075948"/>
            <a:ext cx="59114" cy="3135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38FE6748-A33D-1F4B-8C6F-A6F7D762ED57}"/>
              </a:ext>
            </a:extLst>
          </p:cNvPr>
          <p:cNvSpPr txBox="1"/>
          <p:nvPr/>
        </p:nvSpPr>
        <p:spPr>
          <a:xfrm>
            <a:off x="11119895" y="2585596"/>
            <a:ext cx="1376860" cy="523220"/>
          </a:xfrm>
          <a:prstGeom prst="rect">
            <a:avLst/>
          </a:prstGeom>
          <a:noFill/>
        </p:spPr>
        <p:txBody>
          <a:bodyPr wrap="square" rtlCol="0">
            <a:spAutoFit/>
          </a:bodyPr>
          <a:lstStyle/>
          <a:p>
            <a:pPr algn="ctr"/>
            <a:r>
              <a:rPr lang="en-US" sz="2800" dirty="0"/>
              <a:t>CPU</a:t>
            </a:r>
          </a:p>
        </p:txBody>
      </p:sp>
      <p:pic>
        <p:nvPicPr>
          <p:cNvPr id="55" name="Graphic 54">
            <a:extLst>
              <a:ext uri="{FF2B5EF4-FFF2-40B4-BE49-F238E27FC236}">
                <a16:creationId xmlns:a16="http://schemas.microsoft.com/office/drawing/2014/main" id="{092605D0-7E2C-2F48-B07C-D27C034AB8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90439" y="5961049"/>
            <a:ext cx="1239838" cy="1239838"/>
          </a:xfrm>
          <a:prstGeom prst="rect">
            <a:avLst/>
          </a:prstGeom>
        </p:spPr>
      </p:pic>
      <p:sp>
        <p:nvSpPr>
          <p:cNvPr id="56" name="TextBox 55">
            <a:extLst>
              <a:ext uri="{FF2B5EF4-FFF2-40B4-BE49-F238E27FC236}">
                <a16:creationId xmlns:a16="http://schemas.microsoft.com/office/drawing/2014/main" id="{2C320676-D568-1C4A-87B1-D8F89DDE6C7D}"/>
              </a:ext>
            </a:extLst>
          </p:cNvPr>
          <p:cNvSpPr txBox="1"/>
          <p:nvPr/>
        </p:nvSpPr>
        <p:spPr>
          <a:xfrm>
            <a:off x="9630277" y="6244273"/>
            <a:ext cx="2455272" cy="954107"/>
          </a:xfrm>
          <a:prstGeom prst="rect">
            <a:avLst/>
          </a:prstGeom>
          <a:noFill/>
        </p:spPr>
        <p:txBody>
          <a:bodyPr wrap="square" rtlCol="0">
            <a:spAutoFit/>
          </a:bodyPr>
          <a:lstStyle/>
          <a:p>
            <a:pPr algn="ctr"/>
            <a:r>
              <a:rPr lang="en-US" sz="2800" dirty="0">
                <a:solidFill>
                  <a:schemeClr val="accent4"/>
                </a:solidFill>
              </a:rPr>
              <a:t>Application A v1.0.1</a:t>
            </a:r>
          </a:p>
        </p:txBody>
      </p:sp>
      <p:sp>
        <p:nvSpPr>
          <p:cNvPr id="57" name="TextBox 56">
            <a:extLst>
              <a:ext uri="{FF2B5EF4-FFF2-40B4-BE49-F238E27FC236}">
                <a16:creationId xmlns:a16="http://schemas.microsoft.com/office/drawing/2014/main" id="{437E50D6-D0D6-D949-BFEC-0FED3D8694B5}"/>
              </a:ext>
            </a:extLst>
          </p:cNvPr>
          <p:cNvSpPr txBox="1"/>
          <p:nvPr/>
        </p:nvSpPr>
        <p:spPr>
          <a:xfrm>
            <a:off x="7561373" y="7301809"/>
            <a:ext cx="5367623" cy="523220"/>
          </a:xfrm>
          <a:prstGeom prst="rect">
            <a:avLst/>
          </a:prstGeom>
          <a:noFill/>
        </p:spPr>
        <p:txBody>
          <a:bodyPr wrap="square" rtlCol="0">
            <a:spAutoFit/>
          </a:bodyPr>
          <a:lstStyle/>
          <a:p>
            <a:pPr algn="ctr"/>
            <a:r>
              <a:rPr lang="en-US" sz="2800" dirty="0">
                <a:solidFill>
                  <a:schemeClr val="accent1"/>
                </a:solidFill>
              </a:rPr>
              <a:t>New feature: </a:t>
            </a:r>
            <a:r>
              <a:rPr lang="en-US" sz="2800" dirty="0" err="1">
                <a:solidFill>
                  <a:schemeClr val="accent1"/>
                </a:solidFill>
              </a:rPr>
              <a:t>gzip</a:t>
            </a:r>
            <a:r>
              <a:rPr lang="en-US" sz="2800" dirty="0">
                <a:solidFill>
                  <a:schemeClr val="accent1"/>
                </a:solidFill>
              </a:rPr>
              <a:t> responses</a:t>
            </a:r>
          </a:p>
        </p:txBody>
      </p:sp>
    </p:spTree>
    <p:extLst>
      <p:ext uri="{BB962C8B-B14F-4D97-AF65-F5344CB8AC3E}">
        <p14:creationId xmlns:p14="http://schemas.microsoft.com/office/powerpoint/2010/main" val="1166551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New EC2 instance generations may mean you need to adjust container sizes.</a:t>
            </a:r>
          </a:p>
        </p:txBody>
      </p:sp>
      <p:pic>
        <p:nvPicPr>
          <p:cNvPr id="33" name="Graphic 32">
            <a:extLst>
              <a:ext uri="{FF2B5EF4-FFF2-40B4-BE49-F238E27FC236}">
                <a16:creationId xmlns:a16="http://schemas.microsoft.com/office/drawing/2014/main" id="{A6B63B19-EF65-2245-B804-31F6B2F722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9052" y="2559814"/>
            <a:ext cx="1239838" cy="1239838"/>
          </a:xfrm>
          <a:prstGeom prst="rect">
            <a:avLst/>
          </a:prstGeom>
        </p:spPr>
      </p:pic>
      <p:sp>
        <p:nvSpPr>
          <p:cNvPr id="36" name="TextBox 35">
            <a:extLst>
              <a:ext uri="{FF2B5EF4-FFF2-40B4-BE49-F238E27FC236}">
                <a16:creationId xmlns:a16="http://schemas.microsoft.com/office/drawing/2014/main" id="{E4904685-4089-B240-972D-389D26EAEDB8}"/>
              </a:ext>
            </a:extLst>
          </p:cNvPr>
          <p:cNvSpPr txBox="1"/>
          <p:nvPr/>
        </p:nvSpPr>
        <p:spPr>
          <a:xfrm>
            <a:off x="2218890" y="2843038"/>
            <a:ext cx="2455272" cy="523220"/>
          </a:xfrm>
          <a:prstGeom prst="rect">
            <a:avLst/>
          </a:prstGeom>
          <a:noFill/>
        </p:spPr>
        <p:txBody>
          <a:bodyPr wrap="square" rtlCol="0">
            <a:spAutoFit/>
          </a:bodyPr>
          <a:lstStyle/>
          <a:p>
            <a:pPr algn="ctr"/>
            <a:r>
              <a:rPr lang="en-US" sz="2800" dirty="0">
                <a:solidFill>
                  <a:schemeClr val="accent4"/>
                </a:solidFill>
              </a:rPr>
              <a:t>Application A</a:t>
            </a:r>
          </a:p>
        </p:txBody>
      </p:sp>
      <p:pic>
        <p:nvPicPr>
          <p:cNvPr id="32" name="Graphic 31">
            <a:extLst>
              <a:ext uri="{FF2B5EF4-FFF2-40B4-BE49-F238E27FC236}">
                <a16:creationId xmlns:a16="http://schemas.microsoft.com/office/drawing/2014/main" id="{2E30819D-C759-D44D-AF94-7FF08EC70B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3127" y="4100955"/>
            <a:ext cx="541929" cy="541929"/>
          </a:xfrm>
          <a:prstGeom prst="rect">
            <a:avLst/>
          </a:prstGeom>
        </p:spPr>
      </p:pic>
      <p:sp>
        <p:nvSpPr>
          <p:cNvPr id="42" name="Text Placeholder 2">
            <a:extLst>
              <a:ext uri="{FF2B5EF4-FFF2-40B4-BE49-F238E27FC236}">
                <a16:creationId xmlns:a16="http://schemas.microsoft.com/office/drawing/2014/main" id="{A867C813-5521-AE43-AF60-973225716C4B}"/>
              </a:ext>
            </a:extLst>
          </p:cNvPr>
          <p:cNvSpPr txBox="1">
            <a:spLocks/>
          </p:cNvSpPr>
          <p:nvPr/>
        </p:nvSpPr>
        <p:spPr>
          <a:xfrm>
            <a:off x="1900469" y="4137193"/>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1 x vCPU</a:t>
            </a:r>
          </a:p>
        </p:txBody>
      </p:sp>
      <p:pic>
        <p:nvPicPr>
          <p:cNvPr id="43" name="Graphic 42">
            <a:extLst>
              <a:ext uri="{FF2B5EF4-FFF2-40B4-BE49-F238E27FC236}">
                <a16:creationId xmlns:a16="http://schemas.microsoft.com/office/drawing/2014/main" id="{4DC161B8-297B-D041-8012-03D4E55FC2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03127" y="4921352"/>
            <a:ext cx="541929" cy="541929"/>
          </a:xfrm>
          <a:prstGeom prst="rect">
            <a:avLst/>
          </a:prstGeom>
        </p:spPr>
      </p:pic>
      <p:sp>
        <p:nvSpPr>
          <p:cNvPr id="45" name="Text Placeholder 2">
            <a:extLst>
              <a:ext uri="{FF2B5EF4-FFF2-40B4-BE49-F238E27FC236}">
                <a16:creationId xmlns:a16="http://schemas.microsoft.com/office/drawing/2014/main" id="{F1AD2F33-9F84-D348-B2B9-1B8672053C6F}"/>
              </a:ext>
            </a:extLst>
          </p:cNvPr>
          <p:cNvSpPr txBox="1">
            <a:spLocks/>
          </p:cNvSpPr>
          <p:nvPr/>
        </p:nvSpPr>
        <p:spPr>
          <a:xfrm>
            <a:off x="1900469" y="4944570"/>
            <a:ext cx="2369128" cy="54192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sz="1800" dirty="0"/>
              <a:t>2 GB memory</a:t>
            </a:r>
          </a:p>
        </p:txBody>
      </p:sp>
      <p:sp>
        <p:nvSpPr>
          <p:cNvPr id="46" name="TextBox 22">
            <a:extLst>
              <a:ext uri="{FF2B5EF4-FFF2-40B4-BE49-F238E27FC236}">
                <a16:creationId xmlns:a16="http://schemas.microsoft.com/office/drawing/2014/main" id="{51E2C49B-6FF6-BD4C-AA77-37F92B2AF06E}"/>
              </a:ext>
            </a:extLst>
          </p:cNvPr>
          <p:cNvSpPr txBox="1">
            <a:spLocks noChangeArrowheads="1"/>
          </p:cNvSpPr>
          <p:nvPr/>
        </p:nvSpPr>
        <p:spPr bwMode="auto">
          <a:xfrm>
            <a:off x="5945249" y="5167021"/>
            <a:ext cx="1682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C5 instance</a:t>
            </a:r>
          </a:p>
        </p:txBody>
      </p:sp>
      <p:pic>
        <p:nvPicPr>
          <p:cNvPr id="49" name="Graphic 48">
            <a:extLst>
              <a:ext uri="{FF2B5EF4-FFF2-40B4-BE49-F238E27FC236}">
                <a16:creationId xmlns:a16="http://schemas.microsoft.com/office/drawing/2014/main" id="{362111CC-9000-9249-B528-94DB400772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51184" y="4347406"/>
            <a:ext cx="541929" cy="541929"/>
          </a:xfrm>
          <a:prstGeom prst="rect">
            <a:avLst/>
          </a:prstGeom>
        </p:spPr>
      </p:pic>
      <p:sp>
        <p:nvSpPr>
          <p:cNvPr id="50" name="TextBox 22">
            <a:extLst>
              <a:ext uri="{FF2B5EF4-FFF2-40B4-BE49-F238E27FC236}">
                <a16:creationId xmlns:a16="http://schemas.microsoft.com/office/drawing/2014/main" id="{B8940F9C-FEFA-C945-82FB-20EC896A0AA4}"/>
              </a:ext>
            </a:extLst>
          </p:cNvPr>
          <p:cNvSpPr txBox="1">
            <a:spLocks noChangeArrowheads="1"/>
          </p:cNvSpPr>
          <p:nvPr/>
        </p:nvSpPr>
        <p:spPr bwMode="auto">
          <a:xfrm>
            <a:off x="8446957" y="4431845"/>
            <a:ext cx="1087228" cy="37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800" dirty="0">
                <a:latin typeface="Arial" panose="020B0604020202020204" pitchFamily="34" charset="0"/>
                <a:ea typeface="Amazon Ember" panose="020B0603020204020204" pitchFamily="34" charset="0"/>
                <a:cs typeface="Arial" panose="020B0604020202020204" pitchFamily="34" charset="0"/>
              </a:rPr>
              <a:t>3.6GHz</a:t>
            </a:r>
          </a:p>
        </p:txBody>
      </p:sp>
      <p:pic>
        <p:nvPicPr>
          <p:cNvPr id="51" name="Graphic 60">
            <a:extLst>
              <a:ext uri="{FF2B5EF4-FFF2-40B4-BE49-F238E27FC236}">
                <a16:creationId xmlns:a16="http://schemas.microsoft.com/office/drawing/2014/main" id="{5B74EE88-EBE7-4E49-923A-A24D0B6F6AF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5431" y="4159521"/>
            <a:ext cx="1002483" cy="100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22">
            <a:extLst>
              <a:ext uri="{FF2B5EF4-FFF2-40B4-BE49-F238E27FC236}">
                <a16:creationId xmlns:a16="http://schemas.microsoft.com/office/drawing/2014/main" id="{5E4D5910-02E3-F441-8D11-045D157E79ED}"/>
              </a:ext>
            </a:extLst>
          </p:cNvPr>
          <p:cNvSpPr txBox="1">
            <a:spLocks noChangeArrowheads="1"/>
          </p:cNvSpPr>
          <p:nvPr/>
        </p:nvSpPr>
        <p:spPr bwMode="auto">
          <a:xfrm>
            <a:off x="5914000" y="3570695"/>
            <a:ext cx="1682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800" dirty="0">
                <a:latin typeface="Arial" panose="020B0604020202020204" pitchFamily="34" charset="0"/>
                <a:ea typeface="Amazon Ember" panose="020B0603020204020204" pitchFamily="34" charset="0"/>
                <a:cs typeface="Arial" panose="020B0604020202020204" pitchFamily="34" charset="0"/>
              </a:rPr>
              <a:t>C4 instance</a:t>
            </a:r>
          </a:p>
        </p:txBody>
      </p:sp>
      <p:pic>
        <p:nvPicPr>
          <p:cNvPr id="53" name="Graphic 52">
            <a:extLst>
              <a:ext uri="{FF2B5EF4-FFF2-40B4-BE49-F238E27FC236}">
                <a16:creationId xmlns:a16="http://schemas.microsoft.com/office/drawing/2014/main" id="{8D76602F-28A3-CF4D-8C12-ADA47A3DA7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19933" y="2756097"/>
            <a:ext cx="541929" cy="541929"/>
          </a:xfrm>
          <a:prstGeom prst="rect">
            <a:avLst/>
          </a:prstGeom>
        </p:spPr>
      </p:pic>
      <p:sp>
        <p:nvSpPr>
          <p:cNvPr id="54" name="TextBox 22">
            <a:extLst>
              <a:ext uri="{FF2B5EF4-FFF2-40B4-BE49-F238E27FC236}">
                <a16:creationId xmlns:a16="http://schemas.microsoft.com/office/drawing/2014/main" id="{BE25948D-5C87-B347-9B25-DB16BC8F7709}"/>
              </a:ext>
            </a:extLst>
          </p:cNvPr>
          <p:cNvSpPr txBox="1">
            <a:spLocks noChangeArrowheads="1"/>
          </p:cNvSpPr>
          <p:nvPr/>
        </p:nvSpPr>
        <p:spPr bwMode="auto">
          <a:xfrm>
            <a:off x="8415706" y="2840536"/>
            <a:ext cx="1087228" cy="37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800" dirty="0">
                <a:latin typeface="Arial" panose="020B0604020202020204" pitchFamily="34" charset="0"/>
                <a:ea typeface="Amazon Ember" panose="020B0603020204020204" pitchFamily="34" charset="0"/>
                <a:cs typeface="Arial" panose="020B0604020202020204" pitchFamily="34" charset="0"/>
              </a:rPr>
              <a:t>2.9GHz</a:t>
            </a:r>
          </a:p>
        </p:txBody>
      </p:sp>
      <p:pic>
        <p:nvPicPr>
          <p:cNvPr id="55" name="Graphic 60">
            <a:extLst>
              <a:ext uri="{FF2B5EF4-FFF2-40B4-BE49-F238E27FC236}">
                <a16:creationId xmlns:a16="http://schemas.microsoft.com/office/drawing/2014/main" id="{2F668D97-8E38-474F-BD38-B04917639BB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4180" y="2568212"/>
            <a:ext cx="1002483" cy="100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Box 56">
            <a:extLst>
              <a:ext uri="{FF2B5EF4-FFF2-40B4-BE49-F238E27FC236}">
                <a16:creationId xmlns:a16="http://schemas.microsoft.com/office/drawing/2014/main" id="{B319A500-84E7-7F44-AE9B-18920ACC50DC}"/>
              </a:ext>
            </a:extLst>
          </p:cNvPr>
          <p:cNvSpPr txBox="1"/>
          <p:nvPr/>
        </p:nvSpPr>
        <p:spPr>
          <a:xfrm>
            <a:off x="9988351" y="2915235"/>
            <a:ext cx="3861392" cy="2246769"/>
          </a:xfrm>
          <a:prstGeom prst="rect">
            <a:avLst/>
          </a:prstGeom>
          <a:noFill/>
        </p:spPr>
        <p:txBody>
          <a:bodyPr wrap="square" rtlCol="0">
            <a:spAutoFit/>
          </a:bodyPr>
          <a:lstStyle/>
          <a:p>
            <a:pPr algn="ctr"/>
            <a:r>
              <a:rPr lang="en-US" sz="2800" dirty="0"/>
              <a:t>The application may not need a whole CPU anymore, maybe it only needs 75% of one?</a:t>
            </a:r>
          </a:p>
        </p:txBody>
      </p:sp>
      <p:sp>
        <p:nvSpPr>
          <p:cNvPr id="58" name="Title 6">
            <a:extLst>
              <a:ext uri="{FF2B5EF4-FFF2-40B4-BE49-F238E27FC236}">
                <a16:creationId xmlns:a16="http://schemas.microsoft.com/office/drawing/2014/main" id="{3E98D502-E4AA-9643-8E9B-9800BCEAF10C}"/>
              </a:ext>
            </a:extLst>
          </p:cNvPr>
          <p:cNvSpPr txBox="1">
            <a:spLocks/>
          </p:cNvSpPr>
          <p:nvPr/>
        </p:nvSpPr>
        <p:spPr>
          <a:xfrm>
            <a:off x="783512" y="6445135"/>
            <a:ext cx="13066231" cy="749701"/>
          </a:xfrm>
          <a:prstGeom prst="rect">
            <a:avLst/>
          </a:prstGeom>
        </p:spPr>
        <p:txBody>
          <a:bodyPr vert="horz" lIns="91440" tIns="45720" rIns="91440" bIns="45720" rtlCol="0" anchor="t">
            <a:noAutofit/>
          </a:bodyPr>
          <a:lstStyle>
            <a:lvl1pPr algn="l" defTabSz="731520" rtl="0" eaLnBrk="1" latinLnBrk="0" hangingPunct="1">
              <a:spcBef>
                <a:spcPct val="0"/>
              </a:spcBef>
              <a:buNone/>
              <a:defRPr sz="3800" b="1" i="0" kern="1200">
                <a:solidFill>
                  <a:schemeClr val="tx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solidFill>
                  <a:schemeClr val="accent1"/>
                </a:solidFill>
              </a:rPr>
              <a:t>Load testing and performance tuning must be ongoing</a:t>
            </a:r>
          </a:p>
        </p:txBody>
      </p:sp>
    </p:spTree>
    <p:extLst>
      <p:ext uri="{BB962C8B-B14F-4D97-AF65-F5344CB8AC3E}">
        <p14:creationId xmlns:p14="http://schemas.microsoft.com/office/powerpoint/2010/main" val="3354578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BDFD830-5EEE-2D46-9FD0-796D2E0EF267}"/>
              </a:ext>
            </a:extLst>
          </p:cNvPr>
          <p:cNvSpPr>
            <a:spLocks noGrp="1"/>
          </p:cNvSpPr>
          <p:nvPr>
            <p:ph type="title"/>
          </p:nvPr>
        </p:nvSpPr>
        <p:spPr>
          <a:xfrm>
            <a:off x="560070" y="604028"/>
            <a:ext cx="13510260" cy="1432590"/>
          </a:xfrm>
        </p:spPr>
        <p:txBody>
          <a:bodyPr/>
          <a:lstStyle/>
          <a:p>
            <a:r>
              <a:rPr lang="en-US" dirty="0"/>
              <a:t>Vertical Scaling Limits</a:t>
            </a:r>
          </a:p>
        </p:txBody>
      </p:sp>
      <p:sp>
        <p:nvSpPr>
          <p:cNvPr id="22" name="TextBox 21">
            <a:extLst>
              <a:ext uri="{FF2B5EF4-FFF2-40B4-BE49-F238E27FC236}">
                <a16:creationId xmlns:a16="http://schemas.microsoft.com/office/drawing/2014/main" id="{2BBE36AF-F11E-7341-9E99-7ABB6DF6BB3E}"/>
              </a:ext>
            </a:extLst>
          </p:cNvPr>
          <p:cNvSpPr txBox="1"/>
          <p:nvPr/>
        </p:nvSpPr>
        <p:spPr>
          <a:xfrm>
            <a:off x="221014" y="3179694"/>
            <a:ext cx="2849915" cy="523220"/>
          </a:xfrm>
          <a:prstGeom prst="rect">
            <a:avLst/>
          </a:prstGeom>
          <a:noFill/>
        </p:spPr>
        <p:txBody>
          <a:bodyPr wrap="square" rtlCol="0">
            <a:spAutoFit/>
          </a:bodyPr>
          <a:lstStyle/>
          <a:p>
            <a:pPr algn="ctr"/>
            <a:r>
              <a:rPr lang="en-US" sz="2800" dirty="0"/>
              <a:t>ECS</a:t>
            </a:r>
          </a:p>
        </p:txBody>
      </p:sp>
      <p:pic>
        <p:nvPicPr>
          <p:cNvPr id="23" name="Graphic 22">
            <a:extLst>
              <a:ext uri="{FF2B5EF4-FFF2-40B4-BE49-F238E27FC236}">
                <a16:creationId xmlns:a16="http://schemas.microsoft.com/office/drawing/2014/main" id="{1D9B7680-B7C5-094F-80F1-5FDF1AF741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2474" y="1864449"/>
            <a:ext cx="1138894" cy="1138894"/>
          </a:xfrm>
          <a:prstGeom prst="rect">
            <a:avLst/>
          </a:prstGeom>
        </p:spPr>
      </p:pic>
      <p:pic>
        <p:nvPicPr>
          <p:cNvPr id="27" name="Graphic 26">
            <a:extLst>
              <a:ext uri="{FF2B5EF4-FFF2-40B4-BE49-F238E27FC236}">
                <a16:creationId xmlns:a16="http://schemas.microsoft.com/office/drawing/2014/main" id="{5A117723-DFA7-9341-BFFE-FF5F396756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10535" y="4089508"/>
            <a:ext cx="541929" cy="541929"/>
          </a:xfrm>
          <a:prstGeom prst="rect">
            <a:avLst/>
          </a:prstGeom>
        </p:spPr>
      </p:pic>
      <p:pic>
        <p:nvPicPr>
          <p:cNvPr id="29" name="Graphic 28">
            <a:extLst>
              <a:ext uri="{FF2B5EF4-FFF2-40B4-BE49-F238E27FC236}">
                <a16:creationId xmlns:a16="http://schemas.microsoft.com/office/drawing/2014/main" id="{159216F4-A9A9-6E4E-A6CB-067210717B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9969" y="5302084"/>
            <a:ext cx="541929" cy="541929"/>
          </a:xfrm>
          <a:prstGeom prst="rect">
            <a:avLst/>
          </a:prstGeom>
        </p:spPr>
      </p:pic>
      <p:pic>
        <p:nvPicPr>
          <p:cNvPr id="26" name="Graphic 14">
            <a:extLst>
              <a:ext uri="{FF2B5EF4-FFF2-40B4-BE49-F238E27FC236}">
                <a16:creationId xmlns:a16="http://schemas.microsoft.com/office/drawing/2014/main" id="{A51B216F-5FDE-3A4A-9A08-21346638770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76965" y="1776365"/>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FD0D5F47-A04F-D54F-8EA3-5BFFB18F5F47}"/>
              </a:ext>
            </a:extLst>
          </p:cNvPr>
          <p:cNvSpPr txBox="1"/>
          <p:nvPr/>
        </p:nvSpPr>
        <p:spPr>
          <a:xfrm>
            <a:off x="8150679" y="3100565"/>
            <a:ext cx="2849915" cy="523220"/>
          </a:xfrm>
          <a:prstGeom prst="rect">
            <a:avLst/>
          </a:prstGeom>
          <a:noFill/>
        </p:spPr>
        <p:txBody>
          <a:bodyPr wrap="square" rtlCol="0">
            <a:spAutoFit/>
          </a:bodyPr>
          <a:lstStyle/>
          <a:p>
            <a:pPr algn="ctr"/>
            <a:r>
              <a:rPr lang="en-US" sz="2800" dirty="0"/>
              <a:t>AWS </a:t>
            </a:r>
            <a:r>
              <a:rPr lang="en-US" sz="2800" dirty="0" err="1"/>
              <a:t>Fargate</a:t>
            </a:r>
            <a:endParaRPr lang="en-US" sz="2800" dirty="0"/>
          </a:p>
        </p:txBody>
      </p:sp>
      <p:pic>
        <p:nvPicPr>
          <p:cNvPr id="19" name="Graphic 5">
            <a:extLst>
              <a:ext uri="{FF2B5EF4-FFF2-40B4-BE49-F238E27FC236}">
                <a16:creationId xmlns:a16="http://schemas.microsoft.com/office/drawing/2014/main" id="{77AD7DCF-2262-794A-A1FD-BFFC53FDF0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62908" y="1864448"/>
            <a:ext cx="1138893" cy="11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622FB80B-F9BF-E846-8246-07B1C0B68E0B}"/>
              </a:ext>
            </a:extLst>
          </p:cNvPr>
          <p:cNvSpPr txBox="1"/>
          <p:nvPr/>
        </p:nvSpPr>
        <p:spPr>
          <a:xfrm>
            <a:off x="2407396" y="3179694"/>
            <a:ext cx="2849915" cy="523220"/>
          </a:xfrm>
          <a:prstGeom prst="rect">
            <a:avLst/>
          </a:prstGeom>
          <a:noFill/>
        </p:spPr>
        <p:txBody>
          <a:bodyPr wrap="square" rtlCol="0">
            <a:spAutoFit/>
          </a:bodyPr>
          <a:lstStyle/>
          <a:p>
            <a:pPr algn="ctr"/>
            <a:r>
              <a:rPr lang="en-US" sz="2800" dirty="0"/>
              <a:t>EC2</a:t>
            </a:r>
          </a:p>
        </p:txBody>
      </p:sp>
      <p:sp>
        <p:nvSpPr>
          <p:cNvPr id="31" name="TextBox 30">
            <a:extLst>
              <a:ext uri="{FF2B5EF4-FFF2-40B4-BE49-F238E27FC236}">
                <a16:creationId xmlns:a16="http://schemas.microsoft.com/office/drawing/2014/main" id="{AB21F9F8-F540-EB4E-90D9-FA0CBADA0482}"/>
              </a:ext>
            </a:extLst>
          </p:cNvPr>
          <p:cNvSpPr txBox="1"/>
          <p:nvPr/>
        </p:nvSpPr>
        <p:spPr>
          <a:xfrm>
            <a:off x="2488384" y="1985587"/>
            <a:ext cx="774524" cy="923330"/>
          </a:xfrm>
          <a:prstGeom prst="rect">
            <a:avLst/>
          </a:prstGeom>
          <a:noFill/>
        </p:spPr>
        <p:txBody>
          <a:bodyPr wrap="square" rtlCol="0">
            <a:spAutoFit/>
          </a:bodyPr>
          <a:lstStyle/>
          <a:p>
            <a:pPr algn="l"/>
            <a:r>
              <a:rPr lang="en-US" sz="5400" dirty="0">
                <a:latin typeface="Amazon Ember" panose="020B0603020204020204" pitchFamily="34" charset="0"/>
                <a:ea typeface="Amazon Ember" panose="020B0603020204020204" pitchFamily="34" charset="0"/>
                <a:cs typeface="Amazon Ember" panose="020B0603020204020204" pitchFamily="34" charset="0"/>
              </a:rPr>
              <a:t>+</a:t>
            </a:r>
          </a:p>
        </p:txBody>
      </p:sp>
      <p:pic>
        <p:nvPicPr>
          <p:cNvPr id="32" name="Graphic 31">
            <a:extLst>
              <a:ext uri="{FF2B5EF4-FFF2-40B4-BE49-F238E27FC236}">
                <a16:creationId xmlns:a16="http://schemas.microsoft.com/office/drawing/2014/main" id="{CB491108-6FDD-364E-97AF-F138CED2B0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19275" y="1776365"/>
            <a:ext cx="1138894" cy="1138894"/>
          </a:xfrm>
          <a:prstGeom prst="rect">
            <a:avLst/>
          </a:prstGeom>
        </p:spPr>
      </p:pic>
      <p:sp>
        <p:nvSpPr>
          <p:cNvPr id="36" name="TextBox 35">
            <a:extLst>
              <a:ext uri="{FF2B5EF4-FFF2-40B4-BE49-F238E27FC236}">
                <a16:creationId xmlns:a16="http://schemas.microsoft.com/office/drawing/2014/main" id="{C2D189C5-DF55-2C49-82CE-B63C55825F82}"/>
              </a:ext>
            </a:extLst>
          </p:cNvPr>
          <p:cNvSpPr txBox="1"/>
          <p:nvPr/>
        </p:nvSpPr>
        <p:spPr>
          <a:xfrm>
            <a:off x="8175185" y="1897503"/>
            <a:ext cx="774524" cy="923330"/>
          </a:xfrm>
          <a:prstGeom prst="rect">
            <a:avLst/>
          </a:prstGeom>
          <a:noFill/>
        </p:spPr>
        <p:txBody>
          <a:bodyPr wrap="square" rtlCol="0">
            <a:spAutoFit/>
          </a:bodyPr>
          <a:lstStyle/>
          <a:p>
            <a:pPr algn="l"/>
            <a:r>
              <a:rPr lang="en-US" sz="5400" dirty="0">
                <a:latin typeface="Amazon Ember" panose="020B0603020204020204" pitchFamily="34" charset="0"/>
                <a:ea typeface="Amazon Ember" panose="020B0603020204020204" pitchFamily="34" charset="0"/>
                <a:cs typeface="Amazon Ember" panose="020B0603020204020204" pitchFamily="34" charset="0"/>
              </a:rPr>
              <a:t>+</a:t>
            </a:r>
          </a:p>
        </p:txBody>
      </p:sp>
      <p:sp>
        <p:nvSpPr>
          <p:cNvPr id="44" name="TextBox 43">
            <a:extLst>
              <a:ext uri="{FF2B5EF4-FFF2-40B4-BE49-F238E27FC236}">
                <a16:creationId xmlns:a16="http://schemas.microsoft.com/office/drawing/2014/main" id="{B30A7620-00F0-584D-9E9D-54256AB1709D}"/>
              </a:ext>
            </a:extLst>
          </p:cNvPr>
          <p:cNvSpPr txBox="1"/>
          <p:nvPr/>
        </p:nvSpPr>
        <p:spPr>
          <a:xfrm>
            <a:off x="5963764" y="3104176"/>
            <a:ext cx="2849915" cy="523220"/>
          </a:xfrm>
          <a:prstGeom prst="rect">
            <a:avLst/>
          </a:prstGeom>
          <a:noFill/>
        </p:spPr>
        <p:txBody>
          <a:bodyPr wrap="square" rtlCol="0">
            <a:spAutoFit/>
          </a:bodyPr>
          <a:lstStyle/>
          <a:p>
            <a:pPr algn="ctr"/>
            <a:r>
              <a:rPr lang="en-US" sz="2800" dirty="0"/>
              <a:t>ECS</a:t>
            </a:r>
          </a:p>
        </p:txBody>
      </p:sp>
      <p:sp>
        <p:nvSpPr>
          <p:cNvPr id="45" name="TextBox 44">
            <a:extLst>
              <a:ext uri="{FF2B5EF4-FFF2-40B4-BE49-F238E27FC236}">
                <a16:creationId xmlns:a16="http://schemas.microsoft.com/office/drawing/2014/main" id="{994A54FD-9E74-DF47-A351-63244D30D070}"/>
              </a:ext>
            </a:extLst>
          </p:cNvPr>
          <p:cNvSpPr txBox="1"/>
          <p:nvPr/>
        </p:nvSpPr>
        <p:spPr>
          <a:xfrm>
            <a:off x="7589983" y="3917089"/>
            <a:ext cx="4387162" cy="1384995"/>
          </a:xfrm>
          <a:prstGeom prst="rect">
            <a:avLst/>
          </a:prstGeom>
          <a:noFill/>
        </p:spPr>
        <p:txBody>
          <a:bodyPr wrap="square" rtlCol="0">
            <a:spAutoFit/>
          </a:bodyPr>
          <a:lstStyle/>
          <a:p>
            <a:r>
              <a:rPr lang="en-US" sz="2800" dirty="0"/>
              <a:t>CPU min: ¼ vCPU</a:t>
            </a:r>
          </a:p>
          <a:p>
            <a:r>
              <a:rPr lang="en-US" sz="2800" dirty="0"/>
              <a:t>CPU max: 16 vCPU</a:t>
            </a:r>
            <a:br>
              <a:rPr lang="en-US" sz="2800" dirty="0"/>
            </a:br>
            <a:endParaRPr lang="en-US" sz="2800" dirty="0"/>
          </a:p>
        </p:txBody>
      </p:sp>
      <p:sp>
        <p:nvSpPr>
          <p:cNvPr id="46" name="TextBox 45">
            <a:extLst>
              <a:ext uri="{FF2B5EF4-FFF2-40B4-BE49-F238E27FC236}">
                <a16:creationId xmlns:a16="http://schemas.microsoft.com/office/drawing/2014/main" id="{81B04C4B-C630-8345-B317-5DCD4946D3C2}"/>
              </a:ext>
            </a:extLst>
          </p:cNvPr>
          <p:cNvSpPr txBox="1"/>
          <p:nvPr/>
        </p:nvSpPr>
        <p:spPr>
          <a:xfrm>
            <a:off x="7589982" y="5037466"/>
            <a:ext cx="5311805" cy="1397306"/>
          </a:xfrm>
          <a:prstGeom prst="rect">
            <a:avLst/>
          </a:prstGeom>
          <a:noFill/>
        </p:spPr>
        <p:txBody>
          <a:bodyPr wrap="square" rtlCol="0">
            <a:spAutoFit/>
          </a:bodyPr>
          <a:lstStyle/>
          <a:p>
            <a:r>
              <a:rPr lang="en-US" sz="2800" dirty="0"/>
              <a:t>Memory min: </a:t>
            </a:r>
            <a:r>
              <a:rPr lang="en-US" dirty="0"/>
              <a:t>0.5 GB (512 MB)</a:t>
            </a:r>
            <a:endParaRPr lang="en-US" sz="2800" dirty="0"/>
          </a:p>
          <a:p>
            <a:r>
              <a:rPr lang="en-US" sz="2800" dirty="0"/>
              <a:t>Memory max: 120 GB</a:t>
            </a:r>
            <a:br>
              <a:rPr lang="en-US" sz="2800" dirty="0"/>
            </a:br>
            <a:endParaRPr lang="en-US" sz="2800" dirty="0"/>
          </a:p>
        </p:txBody>
      </p:sp>
      <p:pic>
        <p:nvPicPr>
          <p:cNvPr id="3" name="Graphic 2">
            <a:extLst>
              <a:ext uri="{FF2B5EF4-FFF2-40B4-BE49-F238E27FC236}">
                <a16:creationId xmlns:a16="http://schemas.microsoft.com/office/drawing/2014/main" id="{B84E8F79-7F63-FA4C-A2F0-A92B3016547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45153" y="6374456"/>
            <a:ext cx="672691" cy="672691"/>
          </a:xfrm>
          <a:prstGeom prst="rect">
            <a:avLst/>
          </a:prstGeom>
        </p:spPr>
      </p:pic>
      <p:sp>
        <p:nvSpPr>
          <p:cNvPr id="47" name="TextBox 46">
            <a:extLst>
              <a:ext uri="{FF2B5EF4-FFF2-40B4-BE49-F238E27FC236}">
                <a16:creationId xmlns:a16="http://schemas.microsoft.com/office/drawing/2014/main" id="{9299D45B-41E5-CA4B-B02A-FCE6294AE553}"/>
              </a:ext>
            </a:extLst>
          </p:cNvPr>
          <p:cNvSpPr txBox="1"/>
          <p:nvPr/>
        </p:nvSpPr>
        <p:spPr>
          <a:xfrm>
            <a:off x="7589983" y="6374456"/>
            <a:ext cx="4845995" cy="954107"/>
          </a:xfrm>
          <a:prstGeom prst="rect">
            <a:avLst/>
          </a:prstGeom>
          <a:noFill/>
        </p:spPr>
        <p:txBody>
          <a:bodyPr wrap="square" rtlCol="0">
            <a:spAutoFit/>
          </a:bodyPr>
          <a:lstStyle/>
          <a:p>
            <a:r>
              <a:rPr lang="en-US" sz="2800" dirty="0"/>
              <a:t>Ephemeral storage:</a:t>
            </a:r>
          </a:p>
          <a:p>
            <a:r>
              <a:rPr lang="en-US" sz="2800" dirty="0"/>
              <a:t>Up to 200 GB</a:t>
            </a:r>
          </a:p>
        </p:txBody>
      </p:sp>
      <p:sp>
        <p:nvSpPr>
          <p:cNvPr id="49" name="TextBox 48">
            <a:extLst>
              <a:ext uri="{FF2B5EF4-FFF2-40B4-BE49-F238E27FC236}">
                <a16:creationId xmlns:a16="http://schemas.microsoft.com/office/drawing/2014/main" id="{79846E04-3011-AC43-BC26-55EC2E1DEACE}"/>
              </a:ext>
            </a:extLst>
          </p:cNvPr>
          <p:cNvSpPr txBox="1"/>
          <p:nvPr/>
        </p:nvSpPr>
        <p:spPr>
          <a:xfrm>
            <a:off x="1069327" y="4024170"/>
            <a:ext cx="4387162" cy="3108543"/>
          </a:xfrm>
          <a:prstGeom prst="rect">
            <a:avLst/>
          </a:prstGeom>
          <a:noFill/>
        </p:spPr>
        <p:txBody>
          <a:bodyPr wrap="square" rtlCol="0">
            <a:spAutoFit/>
          </a:bodyPr>
          <a:lstStyle/>
          <a:p>
            <a:r>
              <a:rPr lang="en-US" sz="2800" dirty="0"/>
              <a:t>Create any arbitrary task size that fits on the EC2 instance. </a:t>
            </a:r>
            <a:br>
              <a:rPr lang="en-US" sz="2800" dirty="0"/>
            </a:br>
            <a:br>
              <a:rPr lang="en-US" sz="2800" dirty="0"/>
            </a:br>
            <a:r>
              <a:rPr lang="en-US" sz="2800" dirty="0"/>
              <a:t>Adjust the EBS volume to adjust the amount of storage</a:t>
            </a:r>
          </a:p>
        </p:txBody>
      </p:sp>
      <p:cxnSp>
        <p:nvCxnSpPr>
          <p:cNvPr id="50" name="Straight Connector 49">
            <a:extLst>
              <a:ext uri="{FF2B5EF4-FFF2-40B4-BE49-F238E27FC236}">
                <a16:creationId xmlns:a16="http://schemas.microsoft.com/office/drawing/2014/main" id="{D5DDA8E4-F129-1345-8E19-7A8A7B41BA1B}"/>
              </a:ext>
            </a:extLst>
          </p:cNvPr>
          <p:cNvCxnSpPr/>
          <p:nvPr/>
        </p:nvCxnSpPr>
        <p:spPr>
          <a:xfrm>
            <a:off x="6001880" y="1897503"/>
            <a:ext cx="0" cy="495992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2067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D838E4-BD93-3F41-894D-C133848F2E16}"/>
              </a:ext>
            </a:extLst>
          </p:cNvPr>
          <p:cNvSpPr>
            <a:spLocks noGrp="1"/>
          </p:cNvSpPr>
          <p:nvPr>
            <p:ph type="title"/>
          </p:nvPr>
        </p:nvSpPr>
        <p:spPr/>
        <p:txBody>
          <a:bodyPr/>
          <a:lstStyle/>
          <a:p>
            <a:r>
              <a:rPr lang="en-US" dirty="0">
                <a:solidFill>
                  <a:schemeClr val="tx1"/>
                </a:solidFill>
              </a:rPr>
              <a:t>Horizontal scaling</a:t>
            </a:r>
          </a:p>
        </p:txBody>
      </p:sp>
      <p:sp>
        <p:nvSpPr>
          <p:cNvPr id="3" name="Text Placeholder 2">
            <a:extLst>
              <a:ext uri="{FF2B5EF4-FFF2-40B4-BE49-F238E27FC236}">
                <a16:creationId xmlns:a16="http://schemas.microsoft.com/office/drawing/2014/main" id="{20C9DF1E-45A2-D545-B6A8-7FE089C0EBB4}"/>
              </a:ext>
            </a:extLst>
          </p:cNvPr>
          <p:cNvSpPr>
            <a:spLocks noGrp="1"/>
          </p:cNvSpPr>
          <p:nvPr>
            <p:ph type="body" sz="quarter" idx="10"/>
          </p:nvPr>
        </p:nvSpPr>
        <p:spPr>
          <a:xfrm>
            <a:off x="548639" y="4752341"/>
            <a:ext cx="9040203" cy="783078"/>
          </a:xfrm>
        </p:spPr>
        <p:txBody>
          <a:bodyPr/>
          <a:lstStyle/>
          <a:p>
            <a:r>
              <a:rPr lang="en-US" dirty="0"/>
              <a:t>More application containers to spread the work across</a:t>
            </a:r>
          </a:p>
        </p:txBody>
      </p:sp>
    </p:spTree>
    <p:extLst>
      <p:ext uri="{BB962C8B-B14F-4D97-AF65-F5344CB8AC3E}">
        <p14:creationId xmlns:p14="http://schemas.microsoft.com/office/powerpoint/2010/main" val="1359238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3"/>
            <a:ext cx="13510260" cy="1331389"/>
          </a:xfrm>
        </p:spPr>
        <p:txBody>
          <a:bodyPr/>
          <a:lstStyle/>
          <a:p>
            <a:r>
              <a:rPr lang="en-US" dirty="0"/>
              <a:t>Horizontal scaling is typically based on aggregate resource consumption metrics for the service.</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5347974" y="3173046"/>
            <a:ext cx="2497627" cy="523220"/>
          </a:xfrm>
          <a:prstGeom prst="rect">
            <a:avLst/>
          </a:prstGeom>
          <a:noFill/>
        </p:spPr>
        <p:txBody>
          <a:bodyPr wrap="square" rtlCol="0">
            <a:spAutoFit/>
          </a:bodyPr>
          <a:lstStyle/>
          <a:p>
            <a:pPr algn="ctr"/>
            <a:r>
              <a:rPr lang="en-US" sz="2800" dirty="0">
                <a:solidFill>
                  <a:schemeClr val="accent1"/>
                </a:solidFill>
              </a:rPr>
              <a:t>Scaling Metric</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3801314"/>
            <a:ext cx="5133703" cy="2442732"/>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cxnSp>
        <p:nvCxnSpPr>
          <p:cNvPr id="7" name="Straight Connector 6">
            <a:extLst>
              <a:ext uri="{FF2B5EF4-FFF2-40B4-BE49-F238E27FC236}">
                <a16:creationId xmlns:a16="http://schemas.microsoft.com/office/drawing/2014/main" id="{5FBFCEB6-627A-DB4A-82FD-543E092BDA49}"/>
              </a:ext>
            </a:extLst>
          </p:cNvPr>
          <p:cNvCxnSpPr/>
          <p:nvPr/>
        </p:nvCxnSpPr>
        <p:spPr>
          <a:xfrm flipV="1">
            <a:off x="2644956" y="3108005"/>
            <a:ext cx="7102567" cy="37142"/>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7D3EF40-876D-AC4E-A594-8698AD9028EF}"/>
              </a:ext>
            </a:extLst>
          </p:cNvPr>
          <p:cNvCxnSpPr/>
          <p:nvPr/>
        </p:nvCxnSpPr>
        <p:spPr>
          <a:xfrm flipV="1">
            <a:off x="2586447" y="4541449"/>
            <a:ext cx="7102567" cy="37142"/>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76FAFC2-FDB1-EF44-8CB7-99F998447A58}"/>
              </a:ext>
            </a:extLst>
          </p:cNvPr>
          <p:cNvSpPr txBox="1"/>
          <p:nvPr/>
        </p:nvSpPr>
        <p:spPr>
          <a:xfrm>
            <a:off x="10037535" y="2808295"/>
            <a:ext cx="4285285" cy="1384995"/>
          </a:xfrm>
          <a:prstGeom prst="rect">
            <a:avLst/>
          </a:prstGeom>
          <a:noFill/>
        </p:spPr>
        <p:txBody>
          <a:bodyPr wrap="square" rtlCol="0">
            <a:spAutoFit/>
          </a:bodyPr>
          <a:lstStyle/>
          <a:p>
            <a:r>
              <a:rPr lang="en-US" sz="2800" dirty="0"/>
              <a:t>&gt;80% is too high, scale out by launching more tasks</a:t>
            </a:r>
          </a:p>
        </p:txBody>
      </p:sp>
      <p:sp>
        <p:nvSpPr>
          <p:cNvPr id="23" name="TextBox 22">
            <a:extLst>
              <a:ext uri="{FF2B5EF4-FFF2-40B4-BE49-F238E27FC236}">
                <a16:creationId xmlns:a16="http://schemas.microsoft.com/office/drawing/2014/main" id="{3FA47DE7-E594-2F46-B9B3-F6DD137669D3}"/>
              </a:ext>
            </a:extLst>
          </p:cNvPr>
          <p:cNvSpPr txBox="1"/>
          <p:nvPr/>
        </p:nvSpPr>
        <p:spPr>
          <a:xfrm>
            <a:off x="10037536" y="4330182"/>
            <a:ext cx="4285285" cy="1384995"/>
          </a:xfrm>
          <a:prstGeom prst="rect">
            <a:avLst/>
          </a:prstGeom>
          <a:noFill/>
        </p:spPr>
        <p:txBody>
          <a:bodyPr wrap="square" rtlCol="0">
            <a:spAutoFit/>
          </a:bodyPr>
          <a:lstStyle/>
          <a:p>
            <a:r>
              <a:rPr lang="en-US" sz="2800" dirty="0"/>
              <a:t>&lt;50% is too low, scale in by shutting down some tasks</a:t>
            </a:r>
          </a:p>
        </p:txBody>
      </p:sp>
    </p:spTree>
    <p:extLst>
      <p:ext uri="{BB962C8B-B14F-4D97-AF65-F5344CB8AC3E}">
        <p14:creationId xmlns:p14="http://schemas.microsoft.com/office/powerpoint/2010/main" val="1725355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69FC7B-113D-2C4A-BED1-C2080CA636E6}"/>
              </a:ext>
            </a:extLst>
          </p:cNvPr>
          <p:cNvSpPr>
            <a:spLocks noGrp="1"/>
          </p:cNvSpPr>
          <p:nvPr>
            <p:ph type="title"/>
          </p:nvPr>
        </p:nvSpPr>
        <p:spPr>
          <a:xfrm>
            <a:off x="489167" y="520241"/>
            <a:ext cx="13510260" cy="993392"/>
          </a:xfrm>
        </p:spPr>
        <p:txBody>
          <a:bodyPr/>
          <a:lstStyle/>
          <a:p>
            <a:r>
              <a:rPr lang="en-US" dirty="0"/>
              <a:t>ECS integrates with Application Auto Scaling to automatically scale your service horizontally</a:t>
            </a:r>
          </a:p>
        </p:txBody>
      </p:sp>
      <p:sp>
        <p:nvSpPr>
          <p:cNvPr id="16" name="TextBox 15">
            <a:extLst>
              <a:ext uri="{FF2B5EF4-FFF2-40B4-BE49-F238E27FC236}">
                <a16:creationId xmlns:a16="http://schemas.microsoft.com/office/drawing/2014/main" id="{807AD86D-CCDE-6A43-8FB3-8ABF8CCDCBD9}"/>
              </a:ext>
            </a:extLst>
          </p:cNvPr>
          <p:cNvSpPr txBox="1"/>
          <p:nvPr/>
        </p:nvSpPr>
        <p:spPr>
          <a:xfrm>
            <a:off x="10070773" y="3865034"/>
            <a:ext cx="1417262" cy="523220"/>
          </a:xfrm>
          <a:prstGeom prst="rect">
            <a:avLst/>
          </a:prstGeom>
          <a:noFill/>
        </p:spPr>
        <p:txBody>
          <a:bodyPr wrap="square" rtlCol="0">
            <a:spAutoFit/>
          </a:bodyPr>
          <a:lstStyle/>
          <a:p>
            <a:pPr algn="ctr"/>
            <a:r>
              <a:rPr lang="en-US" sz="2800" dirty="0"/>
              <a:t>ECS</a:t>
            </a:r>
          </a:p>
        </p:txBody>
      </p:sp>
      <p:pic>
        <p:nvPicPr>
          <p:cNvPr id="17" name="Graphic 16">
            <a:extLst>
              <a:ext uri="{FF2B5EF4-FFF2-40B4-BE49-F238E27FC236}">
                <a16:creationId xmlns:a16="http://schemas.microsoft.com/office/drawing/2014/main" id="{3EF02AD3-1FEF-F643-82DA-FF61EA8704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09957" y="2566354"/>
            <a:ext cx="1138894" cy="1138894"/>
          </a:xfrm>
          <a:prstGeom prst="rect">
            <a:avLst/>
          </a:prstGeom>
        </p:spPr>
      </p:pic>
      <p:grpSp>
        <p:nvGrpSpPr>
          <p:cNvPr id="18" name="Group 17">
            <a:extLst>
              <a:ext uri="{FF2B5EF4-FFF2-40B4-BE49-F238E27FC236}">
                <a16:creationId xmlns:a16="http://schemas.microsoft.com/office/drawing/2014/main" id="{A1FBBFE0-68CA-0941-BCB9-F8363484F5E6}"/>
              </a:ext>
            </a:extLst>
          </p:cNvPr>
          <p:cNvGrpSpPr/>
          <p:nvPr/>
        </p:nvGrpSpPr>
        <p:grpSpPr>
          <a:xfrm>
            <a:off x="1323387" y="2662521"/>
            <a:ext cx="3388814" cy="1428754"/>
            <a:chOff x="4670969" y="2677998"/>
            <a:chExt cx="6706781" cy="4157540"/>
          </a:xfrm>
        </p:grpSpPr>
        <p:cxnSp>
          <p:nvCxnSpPr>
            <p:cNvPr id="20" name="Straight Connector 19">
              <a:extLst>
                <a:ext uri="{FF2B5EF4-FFF2-40B4-BE49-F238E27FC236}">
                  <a16:creationId xmlns:a16="http://schemas.microsoft.com/office/drawing/2014/main" id="{BB9C37C7-8F65-1E45-BDF0-8E7BCDBE76DD}"/>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6978A5C-2B08-3F4A-8236-21C44F36911A}"/>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658BECD5-0448-E448-A0B3-42F99037ECD3}"/>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26" name="TextBox 25">
              <a:extLst>
                <a:ext uri="{FF2B5EF4-FFF2-40B4-BE49-F238E27FC236}">
                  <a16:creationId xmlns:a16="http://schemas.microsoft.com/office/drawing/2014/main" id="{9C9C1295-0A00-AA4D-B4E7-FDE9D2AF0FFF}"/>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27" name="Freeform 26">
              <a:extLst>
                <a:ext uri="{FF2B5EF4-FFF2-40B4-BE49-F238E27FC236}">
                  <a16:creationId xmlns:a16="http://schemas.microsoft.com/office/drawing/2014/main" id="{5A01CADA-889F-AB4E-B6D5-F2B5E200DAFF}"/>
                </a:ext>
              </a:extLst>
            </p:cNvPr>
            <p:cNvSpPr/>
            <p:nvPr/>
          </p:nvSpPr>
          <p:spPr>
            <a:xfrm>
              <a:off x="6048104" y="2995285"/>
              <a:ext cx="5133702" cy="3314075"/>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8" name="Graphic 6">
            <a:extLst>
              <a:ext uri="{FF2B5EF4-FFF2-40B4-BE49-F238E27FC236}">
                <a16:creationId xmlns:a16="http://schemas.microsoft.com/office/drawing/2014/main" id="{068A2B77-EDEC-3349-A7D6-6D6A5F8F53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8827" y="2566363"/>
            <a:ext cx="1138885" cy="1138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9">
            <a:extLst>
              <a:ext uri="{FF2B5EF4-FFF2-40B4-BE49-F238E27FC236}">
                <a16:creationId xmlns:a16="http://schemas.microsoft.com/office/drawing/2014/main" id="{4CF343A2-8D1E-764B-9247-9AFB0984386B}"/>
              </a:ext>
            </a:extLst>
          </p:cNvPr>
          <p:cNvSpPr txBox="1">
            <a:spLocks noChangeArrowheads="1"/>
          </p:cNvSpPr>
          <p:nvPr/>
        </p:nvSpPr>
        <p:spPr bwMode="auto">
          <a:xfrm>
            <a:off x="6456700" y="3783295"/>
            <a:ext cx="22431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dirty="0">
                <a:latin typeface="Arial" panose="020B0604020202020204" pitchFamily="34" charset="0"/>
                <a:ea typeface="Amazon Ember" panose="020B0603020204020204" pitchFamily="34" charset="0"/>
                <a:cs typeface="Arial" panose="020B0604020202020204" pitchFamily="34" charset="0"/>
              </a:rPr>
              <a:t>Application</a:t>
            </a:r>
            <a:br>
              <a:rPr lang="en-US" altLang="en-US" sz="2800" dirty="0">
                <a:latin typeface="Arial" panose="020B0604020202020204" pitchFamily="34" charset="0"/>
                <a:ea typeface="Amazon Ember" panose="020B0603020204020204" pitchFamily="34" charset="0"/>
                <a:cs typeface="Arial" panose="020B0604020202020204" pitchFamily="34" charset="0"/>
              </a:rPr>
            </a:br>
            <a:r>
              <a:rPr lang="en-US" altLang="en-US" sz="2800" dirty="0">
                <a:latin typeface="Arial" panose="020B0604020202020204" pitchFamily="34" charset="0"/>
                <a:ea typeface="Amazon Ember" panose="020B0603020204020204" pitchFamily="34" charset="0"/>
                <a:cs typeface="Arial" panose="020B0604020202020204" pitchFamily="34" charset="0"/>
              </a:rPr>
              <a:t>Auto Scaling</a:t>
            </a:r>
          </a:p>
        </p:txBody>
      </p:sp>
      <p:cxnSp>
        <p:nvCxnSpPr>
          <p:cNvPr id="30" name="Straight Connector 29">
            <a:extLst>
              <a:ext uri="{FF2B5EF4-FFF2-40B4-BE49-F238E27FC236}">
                <a16:creationId xmlns:a16="http://schemas.microsoft.com/office/drawing/2014/main" id="{1D00DA14-A9E4-2343-BE53-2999EF766000}"/>
              </a:ext>
            </a:extLst>
          </p:cNvPr>
          <p:cNvCxnSpPr>
            <a:cxnSpLocks/>
          </p:cNvCxnSpPr>
          <p:nvPr/>
        </p:nvCxnSpPr>
        <p:spPr>
          <a:xfrm>
            <a:off x="1481363" y="3135806"/>
            <a:ext cx="3351894"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20DE476-2EBE-A54D-AD78-1CA044C6E963}"/>
              </a:ext>
            </a:extLst>
          </p:cNvPr>
          <p:cNvCxnSpPr>
            <a:cxnSpLocks/>
          </p:cNvCxnSpPr>
          <p:nvPr/>
        </p:nvCxnSpPr>
        <p:spPr>
          <a:xfrm>
            <a:off x="5277394" y="3135806"/>
            <a:ext cx="1436915" cy="0"/>
          </a:xfrm>
          <a:prstGeom prst="straightConnector1">
            <a:avLst/>
          </a:prstGeom>
          <a:ln w="793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5B16CFFB-2711-7F4F-89B6-23BD8217E9C3}"/>
              </a:ext>
            </a:extLst>
          </p:cNvPr>
          <p:cNvCxnSpPr>
            <a:cxnSpLocks/>
          </p:cNvCxnSpPr>
          <p:nvPr/>
        </p:nvCxnSpPr>
        <p:spPr>
          <a:xfrm>
            <a:off x="8460377" y="3135806"/>
            <a:ext cx="1436915" cy="0"/>
          </a:xfrm>
          <a:prstGeom prst="straightConnector1">
            <a:avLst/>
          </a:prstGeom>
          <a:ln w="793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8FAB521B-FF52-7A46-A2E0-E826A223AAB1}"/>
              </a:ext>
            </a:extLst>
          </p:cNvPr>
          <p:cNvSpPr txBox="1"/>
          <p:nvPr/>
        </p:nvSpPr>
        <p:spPr>
          <a:xfrm>
            <a:off x="1671238" y="5433583"/>
            <a:ext cx="3443334" cy="954107"/>
          </a:xfrm>
          <a:prstGeom prst="rect">
            <a:avLst/>
          </a:prstGeom>
          <a:noFill/>
        </p:spPr>
        <p:txBody>
          <a:bodyPr wrap="square" rtlCol="0">
            <a:spAutoFit/>
          </a:bodyPr>
          <a:lstStyle/>
          <a:p>
            <a:r>
              <a:rPr lang="en-US" sz="2800" dirty="0"/>
              <a:t>Aggregate metrics from the service</a:t>
            </a:r>
          </a:p>
        </p:txBody>
      </p:sp>
      <p:sp>
        <p:nvSpPr>
          <p:cNvPr id="34" name="TextBox 33">
            <a:extLst>
              <a:ext uri="{FF2B5EF4-FFF2-40B4-BE49-F238E27FC236}">
                <a16:creationId xmlns:a16="http://schemas.microsoft.com/office/drawing/2014/main" id="{00B113C5-3F6D-E346-933E-31F6BC64F5A4}"/>
              </a:ext>
            </a:extLst>
          </p:cNvPr>
          <p:cNvSpPr txBox="1"/>
          <p:nvPr/>
        </p:nvSpPr>
        <p:spPr>
          <a:xfrm>
            <a:off x="6484413" y="5433583"/>
            <a:ext cx="3012258" cy="1384995"/>
          </a:xfrm>
          <a:prstGeom prst="rect">
            <a:avLst/>
          </a:prstGeom>
          <a:noFill/>
        </p:spPr>
        <p:txBody>
          <a:bodyPr wrap="square" rtlCol="0">
            <a:spAutoFit/>
          </a:bodyPr>
          <a:lstStyle/>
          <a:p>
            <a:r>
              <a:rPr lang="en-US" sz="2800" dirty="0"/>
              <a:t>Auto scaling policy is triggered</a:t>
            </a:r>
          </a:p>
        </p:txBody>
      </p:sp>
      <p:sp>
        <p:nvSpPr>
          <p:cNvPr id="35" name="TextBox 34">
            <a:extLst>
              <a:ext uri="{FF2B5EF4-FFF2-40B4-BE49-F238E27FC236}">
                <a16:creationId xmlns:a16="http://schemas.microsoft.com/office/drawing/2014/main" id="{FF3E60BD-4B99-DA45-9367-565525A18225}"/>
              </a:ext>
            </a:extLst>
          </p:cNvPr>
          <p:cNvSpPr txBox="1"/>
          <p:nvPr/>
        </p:nvSpPr>
        <p:spPr>
          <a:xfrm>
            <a:off x="9897292" y="5093794"/>
            <a:ext cx="3443334" cy="2677656"/>
          </a:xfrm>
          <a:prstGeom prst="rect">
            <a:avLst/>
          </a:prstGeom>
          <a:noFill/>
        </p:spPr>
        <p:txBody>
          <a:bodyPr wrap="square" rtlCol="0">
            <a:spAutoFit/>
          </a:bodyPr>
          <a:lstStyle/>
          <a:p>
            <a:r>
              <a:rPr lang="en-US" sz="2800" dirty="0"/>
              <a:t>ECS launches more tasks or stops tasks according to the number of tasks that the policy wants</a:t>
            </a:r>
          </a:p>
        </p:txBody>
      </p:sp>
    </p:spTree>
    <p:extLst>
      <p:ext uri="{BB962C8B-B14F-4D97-AF65-F5344CB8AC3E}">
        <p14:creationId xmlns:p14="http://schemas.microsoft.com/office/powerpoint/2010/main" val="658449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It is important to evenly distribute workload across tasks to avoid </a:t>
            </a:r>
            <a:r>
              <a:rPr lang="en-US" dirty="0">
                <a:solidFill>
                  <a:schemeClr val="accent6">
                    <a:lumMod val="75000"/>
                  </a:schemeClr>
                </a:solidFill>
              </a:rPr>
              <a:t>hot tasks</a:t>
            </a:r>
            <a:r>
              <a:rPr lang="en-US" dirty="0">
                <a:solidFill>
                  <a:schemeClr val="accent1"/>
                </a:solidFill>
              </a:rPr>
              <a:t> </a:t>
            </a:r>
            <a:r>
              <a:rPr lang="en-US" dirty="0">
                <a:solidFill>
                  <a:schemeClr val="tx2"/>
                </a:solidFill>
              </a:rPr>
              <a:t>and</a:t>
            </a:r>
            <a:r>
              <a:rPr lang="en-US" dirty="0">
                <a:solidFill>
                  <a:schemeClr val="accent1"/>
                </a:solidFill>
              </a:rPr>
              <a:t> </a:t>
            </a:r>
            <a:r>
              <a:rPr lang="en-US" dirty="0">
                <a:solidFill>
                  <a:schemeClr val="accent2"/>
                </a:solidFill>
              </a:rPr>
              <a:t>cold tasks</a:t>
            </a:r>
          </a:p>
        </p:txBody>
      </p:sp>
      <p:grpSp>
        <p:nvGrpSpPr>
          <p:cNvPr id="3" name="Group 2">
            <a:extLst>
              <a:ext uri="{FF2B5EF4-FFF2-40B4-BE49-F238E27FC236}">
                <a16:creationId xmlns:a16="http://schemas.microsoft.com/office/drawing/2014/main" id="{62BB0E47-0AB0-F840-8729-0C9C25AF7479}"/>
              </a:ext>
            </a:extLst>
          </p:cNvPr>
          <p:cNvGrpSpPr/>
          <p:nvPr/>
        </p:nvGrpSpPr>
        <p:grpSpPr>
          <a:xfrm>
            <a:off x="2959736" y="2283401"/>
            <a:ext cx="3388814" cy="1428754"/>
            <a:chOff x="4670969" y="2677998"/>
            <a:chExt cx="6706781" cy="4157540"/>
          </a:xfrm>
        </p:grpSpPr>
        <p:cxnSp>
          <p:nvCxnSpPr>
            <p:cNvPr id="5" name="Straight Connector 4">
              <a:extLst>
                <a:ext uri="{FF2B5EF4-FFF2-40B4-BE49-F238E27FC236}">
                  <a16:creationId xmlns:a16="http://schemas.microsoft.com/office/drawing/2014/main" id="{FC875D81-5227-7249-BC68-83A285102C9D}"/>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15" name="Freeform 14">
              <a:extLst>
                <a:ext uri="{FF2B5EF4-FFF2-40B4-BE49-F238E27FC236}">
                  <a16:creationId xmlns:a16="http://schemas.microsoft.com/office/drawing/2014/main" id="{0C017646-A133-7249-8ADE-9FCD06D9F5C5}"/>
                </a:ext>
              </a:extLst>
            </p:cNvPr>
            <p:cNvSpPr/>
            <p:nvPr/>
          </p:nvSpPr>
          <p:spPr>
            <a:xfrm>
              <a:off x="6048104" y="5182129"/>
              <a:ext cx="5133702" cy="1127228"/>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6C91C352-4D28-1F45-A906-3DA8BE0CB3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0593" y="2128929"/>
            <a:ext cx="1737699" cy="1737699"/>
          </a:xfrm>
          <a:prstGeom prst="rect">
            <a:avLst/>
          </a:prstGeom>
        </p:spPr>
      </p:pic>
      <p:pic>
        <p:nvPicPr>
          <p:cNvPr id="16" name="Graphic 15">
            <a:extLst>
              <a:ext uri="{FF2B5EF4-FFF2-40B4-BE49-F238E27FC236}">
                <a16:creationId xmlns:a16="http://schemas.microsoft.com/office/drawing/2014/main" id="{8486F82C-AC8C-324D-8FA8-282D762FE3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0594" y="3852577"/>
            <a:ext cx="1737699" cy="1737699"/>
          </a:xfrm>
          <a:prstGeom prst="rect">
            <a:avLst/>
          </a:prstGeom>
        </p:spPr>
      </p:pic>
      <p:pic>
        <p:nvPicPr>
          <p:cNvPr id="17" name="Graphic 16">
            <a:extLst>
              <a:ext uri="{FF2B5EF4-FFF2-40B4-BE49-F238E27FC236}">
                <a16:creationId xmlns:a16="http://schemas.microsoft.com/office/drawing/2014/main" id="{59A127F0-35F1-DA44-8490-B7A91CFC68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0593" y="5551237"/>
            <a:ext cx="1737699" cy="1737699"/>
          </a:xfrm>
          <a:prstGeom prst="rect">
            <a:avLst/>
          </a:prstGeom>
        </p:spPr>
      </p:pic>
      <p:grpSp>
        <p:nvGrpSpPr>
          <p:cNvPr id="18" name="Group 17">
            <a:extLst>
              <a:ext uri="{FF2B5EF4-FFF2-40B4-BE49-F238E27FC236}">
                <a16:creationId xmlns:a16="http://schemas.microsoft.com/office/drawing/2014/main" id="{D5718ECC-DD7E-3642-8BB0-E7ED6192000C}"/>
              </a:ext>
            </a:extLst>
          </p:cNvPr>
          <p:cNvGrpSpPr/>
          <p:nvPr/>
        </p:nvGrpSpPr>
        <p:grpSpPr>
          <a:xfrm>
            <a:off x="2917393" y="3845625"/>
            <a:ext cx="3388814" cy="1428754"/>
            <a:chOff x="4670969" y="2677998"/>
            <a:chExt cx="6706781" cy="4157540"/>
          </a:xfrm>
        </p:grpSpPr>
        <p:cxnSp>
          <p:nvCxnSpPr>
            <p:cNvPr id="20" name="Straight Connector 19">
              <a:extLst>
                <a:ext uri="{FF2B5EF4-FFF2-40B4-BE49-F238E27FC236}">
                  <a16:creationId xmlns:a16="http://schemas.microsoft.com/office/drawing/2014/main" id="{492A4614-143A-BD4C-82AF-1A407B6BFCD4}"/>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F1D6026-51CD-9946-B0CC-2589677FBE6C}"/>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3E715EF9-904D-D44B-B579-D2EA6D5CAA34}"/>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26" name="TextBox 25">
              <a:extLst>
                <a:ext uri="{FF2B5EF4-FFF2-40B4-BE49-F238E27FC236}">
                  <a16:creationId xmlns:a16="http://schemas.microsoft.com/office/drawing/2014/main" id="{20BFE2F3-4FA5-AF46-816D-5552A1E8799F}"/>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27" name="Freeform 26">
              <a:extLst>
                <a:ext uri="{FF2B5EF4-FFF2-40B4-BE49-F238E27FC236}">
                  <a16:creationId xmlns:a16="http://schemas.microsoft.com/office/drawing/2014/main" id="{1C065031-2886-C24D-8F06-6D10AD5CD840}"/>
                </a:ext>
              </a:extLst>
            </p:cNvPr>
            <p:cNvSpPr/>
            <p:nvPr/>
          </p:nvSpPr>
          <p:spPr>
            <a:xfrm>
              <a:off x="6048104" y="3047419"/>
              <a:ext cx="5133702" cy="3261938"/>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2391AB37-C624-CF4B-985F-9C5DC5F91342}"/>
              </a:ext>
            </a:extLst>
          </p:cNvPr>
          <p:cNvGrpSpPr/>
          <p:nvPr/>
        </p:nvGrpSpPr>
        <p:grpSpPr>
          <a:xfrm>
            <a:off x="2917393" y="5525963"/>
            <a:ext cx="3388814" cy="1428754"/>
            <a:chOff x="4670969" y="2677998"/>
            <a:chExt cx="6706781" cy="4157540"/>
          </a:xfrm>
        </p:grpSpPr>
        <p:cxnSp>
          <p:nvCxnSpPr>
            <p:cNvPr id="29" name="Straight Connector 28">
              <a:extLst>
                <a:ext uri="{FF2B5EF4-FFF2-40B4-BE49-F238E27FC236}">
                  <a16:creationId xmlns:a16="http://schemas.microsoft.com/office/drawing/2014/main" id="{DE01FF5F-5CCE-2249-8183-321912BB6BF5}"/>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956898F-C45F-EE43-801C-8D105C30CC01}"/>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31C88CA1-57FB-AB4F-B00A-15474EE42889}"/>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32" name="TextBox 31">
              <a:extLst>
                <a:ext uri="{FF2B5EF4-FFF2-40B4-BE49-F238E27FC236}">
                  <a16:creationId xmlns:a16="http://schemas.microsoft.com/office/drawing/2014/main" id="{70AB3D10-7ADD-F549-91F6-8D32C9DBEA3F}"/>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33" name="Freeform 32">
              <a:extLst>
                <a:ext uri="{FF2B5EF4-FFF2-40B4-BE49-F238E27FC236}">
                  <a16:creationId xmlns:a16="http://schemas.microsoft.com/office/drawing/2014/main" id="{D96DF66E-E850-DB42-B9F2-6EC68496A80B}"/>
                </a:ext>
              </a:extLst>
            </p:cNvPr>
            <p:cNvSpPr/>
            <p:nvPr/>
          </p:nvSpPr>
          <p:spPr>
            <a:xfrm>
              <a:off x="6048104" y="5413755"/>
              <a:ext cx="5133702" cy="895602"/>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4B095B00-7B73-7C40-AA4D-46068DA0FDFA}"/>
              </a:ext>
            </a:extLst>
          </p:cNvPr>
          <p:cNvGrpSpPr/>
          <p:nvPr/>
        </p:nvGrpSpPr>
        <p:grpSpPr>
          <a:xfrm>
            <a:off x="8817449" y="3845625"/>
            <a:ext cx="3388814" cy="1428754"/>
            <a:chOff x="4670969" y="2677998"/>
            <a:chExt cx="6706781" cy="4157540"/>
          </a:xfrm>
        </p:grpSpPr>
        <p:cxnSp>
          <p:nvCxnSpPr>
            <p:cNvPr id="36" name="Straight Connector 35">
              <a:extLst>
                <a:ext uri="{FF2B5EF4-FFF2-40B4-BE49-F238E27FC236}">
                  <a16:creationId xmlns:a16="http://schemas.microsoft.com/office/drawing/2014/main" id="{C0A9EC15-368D-8449-9A54-62248D03C86B}"/>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55C43A0-0D42-964F-BE00-B000787722D9}"/>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74AB14C8-9A09-8A48-94CF-FE3D49F89B00}"/>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39" name="TextBox 38">
              <a:extLst>
                <a:ext uri="{FF2B5EF4-FFF2-40B4-BE49-F238E27FC236}">
                  <a16:creationId xmlns:a16="http://schemas.microsoft.com/office/drawing/2014/main" id="{6DFD7D0B-7A94-ED41-AEC9-7520E14B70F2}"/>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40" name="Freeform 39">
              <a:extLst>
                <a:ext uri="{FF2B5EF4-FFF2-40B4-BE49-F238E27FC236}">
                  <a16:creationId xmlns:a16="http://schemas.microsoft.com/office/drawing/2014/main" id="{1FBD2CE9-BE4C-C142-862F-29F570CD057B}"/>
                </a:ext>
              </a:extLst>
            </p:cNvPr>
            <p:cNvSpPr/>
            <p:nvPr/>
          </p:nvSpPr>
          <p:spPr>
            <a:xfrm>
              <a:off x="6048104" y="4131138"/>
              <a:ext cx="5133702" cy="2178219"/>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 name="Straight Arrow Connector 7">
            <a:extLst>
              <a:ext uri="{FF2B5EF4-FFF2-40B4-BE49-F238E27FC236}">
                <a16:creationId xmlns:a16="http://schemas.microsoft.com/office/drawing/2014/main" id="{BC3B076B-DA51-E64F-9896-D71EFB57E54B}"/>
              </a:ext>
            </a:extLst>
          </p:cNvPr>
          <p:cNvCxnSpPr/>
          <p:nvPr/>
        </p:nvCxnSpPr>
        <p:spPr>
          <a:xfrm>
            <a:off x="6727371" y="3030582"/>
            <a:ext cx="1711235" cy="1084218"/>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8AFBCD20-573A-304E-9142-30783927D079}"/>
              </a:ext>
            </a:extLst>
          </p:cNvPr>
          <p:cNvCxnSpPr>
            <a:cxnSpLocks/>
          </p:cNvCxnSpPr>
          <p:nvPr/>
        </p:nvCxnSpPr>
        <p:spPr>
          <a:xfrm>
            <a:off x="6612960" y="4441745"/>
            <a:ext cx="1825646" cy="68228"/>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25053A78-9EDF-6643-9382-53A68D85FB88}"/>
              </a:ext>
            </a:extLst>
          </p:cNvPr>
          <p:cNvCxnSpPr>
            <a:cxnSpLocks/>
          </p:cNvCxnSpPr>
          <p:nvPr/>
        </p:nvCxnSpPr>
        <p:spPr>
          <a:xfrm flipV="1">
            <a:off x="6612960" y="4836918"/>
            <a:ext cx="1825646" cy="1043057"/>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CDEA7179-8712-9247-9497-1484B58C9B53}"/>
              </a:ext>
            </a:extLst>
          </p:cNvPr>
          <p:cNvSpPr txBox="1"/>
          <p:nvPr/>
        </p:nvSpPr>
        <p:spPr>
          <a:xfrm>
            <a:off x="9295828" y="5465979"/>
            <a:ext cx="4285285" cy="1384995"/>
          </a:xfrm>
          <a:prstGeom prst="rect">
            <a:avLst/>
          </a:prstGeom>
          <a:noFill/>
        </p:spPr>
        <p:txBody>
          <a:bodyPr wrap="square" rtlCol="0">
            <a:spAutoFit/>
          </a:bodyPr>
          <a:lstStyle/>
          <a:p>
            <a:r>
              <a:rPr lang="en-US" sz="2800" dirty="0"/>
              <a:t>Aggregate metrics look good, doesn’t look like there is any need to scale</a:t>
            </a:r>
          </a:p>
        </p:txBody>
      </p:sp>
    </p:spTree>
    <p:extLst>
      <p:ext uri="{BB962C8B-B14F-4D97-AF65-F5344CB8AC3E}">
        <p14:creationId xmlns:p14="http://schemas.microsoft.com/office/powerpoint/2010/main" val="3031744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For HTTP use a load balancing ingress that evenly distributes traffic </a:t>
            </a:r>
            <a:endParaRPr lang="en-US" dirty="0">
              <a:solidFill>
                <a:schemeClr val="accent2"/>
              </a:solidFill>
            </a:endParaRPr>
          </a:p>
        </p:txBody>
      </p:sp>
      <p:grpSp>
        <p:nvGrpSpPr>
          <p:cNvPr id="3" name="Group 2">
            <a:extLst>
              <a:ext uri="{FF2B5EF4-FFF2-40B4-BE49-F238E27FC236}">
                <a16:creationId xmlns:a16="http://schemas.microsoft.com/office/drawing/2014/main" id="{62BB0E47-0AB0-F840-8729-0C9C25AF7479}"/>
              </a:ext>
            </a:extLst>
          </p:cNvPr>
          <p:cNvGrpSpPr/>
          <p:nvPr/>
        </p:nvGrpSpPr>
        <p:grpSpPr>
          <a:xfrm>
            <a:off x="5763070" y="2022144"/>
            <a:ext cx="3388814" cy="1428754"/>
            <a:chOff x="4670969" y="2677998"/>
            <a:chExt cx="6706781" cy="4157540"/>
          </a:xfrm>
        </p:grpSpPr>
        <p:cxnSp>
          <p:nvCxnSpPr>
            <p:cNvPr id="5" name="Straight Connector 4">
              <a:extLst>
                <a:ext uri="{FF2B5EF4-FFF2-40B4-BE49-F238E27FC236}">
                  <a16:creationId xmlns:a16="http://schemas.microsoft.com/office/drawing/2014/main" id="{FC875D81-5227-7249-BC68-83A285102C9D}"/>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15" name="Freeform 14">
              <a:extLst>
                <a:ext uri="{FF2B5EF4-FFF2-40B4-BE49-F238E27FC236}">
                  <a16:creationId xmlns:a16="http://schemas.microsoft.com/office/drawing/2014/main" id="{0C017646-A133-7249-8ADE-9FCD06D9F5C5}"/>
                </a:ext>
              </a:extLst>
            </p:cNvPr>
            <p:cNvSpPr/>
            <p:nvPr/>
          </p:nvSpPr>
          <p:spPr>
            <a:xfrm>
              <a:off x="6048104" y="4392526"/>
              <a:ext cx="5133702" cy="1916831"/>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6C91C352-4D28-1F45-A906-3DA8BE0CB3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3927" y="1867672"/>
            <a:ext cx="1737699" cy="1737699"/>
          </a:xfrm>
          <a:prstGeom prst="rect">
            <a:avLst/>
          </a:prstGeom>
        </p:spPr>
      </p:pic>
      <p:pic>
        <p:nvPicPr>
          <p:cNvPr id="16" name="Graphic 15">
            <a:extLst>
              <a:ext uri="{FF2B5EF4-FFF2-40B4-BE49-F238E27FC236}">
                <a16:creationId xmlns:a16="http://schemas.microsoft.com/office/drawing/2014/main" id="{8486F82C-AC8C-324D-8FA8-282D762FE3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3928" y="3591320"/>
            <a:ext cx="1737699" cy="1737699"/>
          </a:xfrm>
          <a:prstGeom prst="rect">
            <a:avLst/>
          </a:prstGeom>
        </p:spPr>
      </p:pic>
      <p:pic>
        <p:nvPicPr>
          <p:cNvPr id="17" name="Graphic 16">
            <a:extLst>
              <a:ext uri="{FF2B5EF4-FFF2-40B4-BE49-F238E27FC236}">
                <a16:creationId xmlns:a16="http://schemas.microsoft.com/office/drawing/2014/main" id="{59A127F0-35F1-DA44-8490-B7A91CFC68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3927" y="5289980"/>
            <a:ext cx="1737699" cy="1737699"/>
          </a:xfrm>
          <a:prstGeom prst="rect">
            <a:avLst/>
          </a:prstGeom>
        </p:spPr>
      </p:pic>
      <p:grpSp>
        <p:nvGrpSpPr>
          <p:cNvPr id="34" name="Group 33">
            <a:extLst>
              <a:ext uri="{FF2B5EF4-FFF2-40B4-BE49-F238E27FC236}">
                <a16:creationId xmlns:a16="http://schemas.microsoft.com/office/drawing/2014/main" id="{17BE3ECC-17EA-9843-BFE2-95075A09CD39}"/>
              </a:ext>
            </a:extLst>
          </p:cNvPr>
          <p:cNvGrpSpPr/>
          <p:nvPr/>
        </p:nvGrpSpPr>
        <p:grpSpPr>
          <a:xfrm>
            <a:off x="5763070" y="3626957"/>
            <a:ext cx="3388814" cy="1428754"/>
            <a:chOff x="4670969" y="2677998"/>
            <a:chExt cx="6706781" cy="4157540"/>
          </a:xfrm>
        </p:grpSpPr>
        <p:cxnSp>
          <p:nvCxnSpPr>
            <p:cNvPr id="44" name="Straight Connector 43">
              <a:extLst>
                <a:ext uri="{FF2B5EF4-FFF2-40B4-BE49-F238E27FC236}">
                  <a16:creationId xmlns:a16="http://schemas.microsoft.com/office/drawing/2014/main" id="{AD0BAED6-8457-AB46-A95A-0CBCEF134064}"/>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F8060FEB-6DD6-9446-B684-ED98B0E518DD}"/>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DB410FF3-5E54-DF4F-8727-2E5833B1C059}"/>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47" name="TextBox 46">
              <a:extLst>
                <a:ext uri="{FF2B5EF4-FFF2-40B4-BE49-F238E27FC236}">
                  <a16:creationId xmlns:a16="http://schemas.microsoft.com/office/drawing/2014/main" id="{BDA33EFD-D078-5C46-B980-116B6F724D91}"/>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48" name="Freeform 47">
              <a:extLst>
                <a:ext uri="{FF2B5EF4-FFF2-40B4-BE49-F238E27FC236}">
                  <a16:creationId xmlns:a16="http://schemas.microsoft.com/office/drawing/2014/main" id="{A0E79020-7330-5541-9F42-073CE40811D3}"/>
                </a:ext>
              </a:extLst>
            </p:cNvPr>
            <p:cNvSpPr/>
            <p:nvPr/>
          </p:nvSpPr>
          <p:spPr>
            <a:xfrm>
              <a:off x="6048104" y="4392526"/>
              <a:ext cx="5133702" cy="1916831"/>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74DA0D5F-5E6B-8E46-92B4-F717D860FE88}"/>
              </a:ext>
            </a:extLst>
          </p:cNvPr>
          <p:cNvGrpSpPr/>
          <p:nvPr/>
        </p:nvGrpSpPr>
        <p:grpSpPr>
          <a:xfrm>
            <a:off x="5725778" y="5337138"/>
            <a:ext cx="3388814" cy="1428754"/>
            <a:chOff x="4670969" y="2677998"/>
            <a:chExt cx="6706781" cy="4157540"/>
          </a:xfrm>
        </p:grpSpPr>
        <p:cxnSp>
          <p:nvCxnSpPr>
            <p:cNvPr id="50" name="Straight Connector 49">
              <a:extLst>
                <a:ext uri="{FF2B5EF4-FFF2-40B4-BE49-F238E27FC236}">
                  <a16:creationId xmlns:a16="http://schemas.microsoft.com/office/drawing/2014/main" id="{CEA4EA8C-B586-9B4F-A2E6-31C93A091061}"/>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2F1994F6-0F51-A042-A123-9BBD8EF096B8}"/>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384F2C90-E710-1C4F-AD1B-61D08723473F}"/>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53" name="TextBox 52">
              <a:extLst>
                <a:ext uri="{FF2B5EF4-FFF2-40B4-BE49-F238E27FC236}">
                  <a16:creationId xmlns:a16="http://schemas.microsoft.com/office/drawing/2014/main" id="{F9FB32AB-6EF9-C04A-9F8C-2644A03E9EC2}"/>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54" name="Freeform 53">
              <a:extLst>
                <a:ext uri="{FF2B5EF4-FFF2-40B4-BE49-F238E27FC236}">
                  <a16:creationId xmlns:a16="http://schemas.microsoft.com/office/drawing/2014/main" id="{AC50A8F8-3DFB-914C-8314-A6F0ECACF04A}"/>
                </a:ext>
              </a:extLst>
            </p:cNvPr>
            <p:cNvSpPr/>
            <p:nvPr/>
          </p:nvSpPr>
          <p:spPr>
            <a:xfrm>
              <a:off x="6048104" y="4392526"/>
              <a:ext cx="5133702" cy="1916831"/>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5" name="Graphic 17">
            <a:extLst>
              <a:ext uri="{FF2B5EF4-FFF2-40B4-BE49-F238E27FC236}">
                <a16:creationId xmlns:a16="http://schemas.microsoft.com/office/drawing/2014/main" id="{15486033-49F4-934A-94FA-32158D10CC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8797" y="3503149"/>
            <a:ext cx="1167175" cy="11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15">
            <a:extLst>
              <a:ext uri="{FF2B5EF4-FFF2-40B4-BE49-F238E27FC236}">
                <a16:creationId xmlns:a16="http://schemas.microsoft.com/office/drawing/2014/main" id="{7BEC850B-A464-274F-91FA-D67C7D81F73D}"/>
              </a:ext>
            </a:extLst>
          </p:cNvPr>
          <p:cNvSpPr txBox="1">
            <a:spLocks noChangeArrowheads="1"/>
          </p:cNvSpPr>
          <p:nvPr/>
        </p:nvSpPr>
        <p:spPr bwMode="auto">
          <a:xfrm>
            <a:off x="944903" y="4830454"/>
            <a:ext cx="22018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000" dirty="0">
                <a:latin typeface="Arial" panose="020B0604020202020204" pitchFamily="34" charset="0"/>
                <a:ea typeface="Amazon Ember" panose="020B0603020204020204" pitchFamily="34" charset="0"/>
                <a:cs typeface="Arial" panose="020B0604020202020204" pitchFamily="34" charset="0"/>
              </a:rPr>
              <a:t>Elastic Load Balancing</a:t>
            </a:r>
          </a:p>
        </p:txBody>
      </p:sp>
      <p:cxnSp>
        <p:nvCxnSpPr>
          <p:cNvPr id="7" name="Straight Arrow Connector 6">
            <a:extLst>
              <a:ext uri="{FF2B5EF4-FFF2-40B4-BE49-F238E27FC236}">
                <a16:creationId xmlns:a16="http://schemas.microsoft.com/office/drawing/2014/main" id="{A2DB2F4F-2FF4-1043-9060-CBFE9C393E46}"/>
              </a:ext>
            </a:extLst>
          </p:cNvPr>
          <p:cNvCxnSpPr>
            <a:cxnSpLocks/>
          </p:cNvCxnSpPr>
          <p:nvPr/>
        </p:nvCxnSpPr>
        <p:spPr>
          <a:xfrm flipV="1">
            <a:off x="2980776" y="3195372"/>
            <a:ext cx="784627" cy="781354"/>
          </a:xfrm>
          <a:prstGeom prst="straightConnector1">
            <a:avLst/>
          </a:prstGeom>
          <a:ln w="69850">
            <a:solidFill>
              <a:srgbClr val="6337BE"/>
            </a:solidFill>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FB5F0326-F8EC-1A45-887E-6CC50DD06B5E}"/>
              </a:ext>
            </a:extLst>
          </p:cNvPr>
          <p:cNvCxnSpPr>
            <a:cxnSpLocks/>
          </p:cNvCxnSpPr>
          <p:nvPr/>
        </p:nvCxnSpPr>
        <p:spPr>
          <a:xfrm>
            <a:off x="2980637" y="4246859"/>
            <a:ext cx="863290" cy="44446"/>
          </a:xfrm>
          <a:prstGeom prst="straightConnector1">
            <a:avLst/>
          </a:prstGeom>
          <a:ln w="69850">
            <a:solidFill>
              <a:srgbClr val="6337BE"/>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47B67B13-DD3F-A948-A7EF-4775BE6091C5}"/>
              </a:ext>
            </a:extLst>
          </p:cNvPr>
          <p:cNvCxnSpPr>
            <a:cxnSpLocks/>
          </p:cNvCxnSpPr>
          <p:nvPr/>
        </p:nvCxnSpPr>
        <p:spPr>
          <a:xfrm>
            <a:off x="2964576" y="4587213"/>
            <a:ext cx="800827" cy="1107149"/>
          </a:xfrm>
          <a:prstGeom prst="straightConnector1">
            <a:avLst/>
          </a:prstGeom>
          <a:ln w="69850">
            <a:solidFill>
              <a:srgbClr val="6337BE"/>
            </a:solidFill>
            <a:tailEnd type="triangle"/>
          </a:ln>
        </p:spPr>
        <p:style>
          <a:lnRef idx="2">
            <a:schemeClr val="accent1"/>
          </a:lnRef>
          <a:fillRef idx="0">
            <a:schemeClr val="accent1"/>
          </a:fillRef>
          <a:effectRef idx="1">
            <a:schemeClr val="accent1"/>
          </a:effectRef>
          <a:fontRef idx="minor">
            <a:schemeClr val="tx1"/>
          </a:fontRef>
        </p:style>
      </p:cxnSp>
      <p:grpSp>
        <p:nvGrpSpPr>
          <p:cNvPr id="59" name="Group 58">
            <a:extLst>
              <a:ext uri="{FF2B5EF4-FFF2-40B4-BE49-F238E27FC236}">
                <a16:creationId xmlns:a16="http://schemas.microsoft.com/office/drawing/2014/main" id="{67B27E21-383C-3840-A09F-BA4440B48768}"/>
              </a:ext>
            </a:extLst>
          </p:cNvPr>
          <p:cNvGrpSpPr/>
          <p:nvPr/>
        </p:nvGrpSpPr>
        <p:grpSpPr>
          <a:xfrm>
            <a:off x="10886432" y="3721471"/>
            <a:ext cx="3388814" cy="1428754"/>
            <a:chOff x="4670969" y="2677998"/>
            <a:chExt cx="6706781" cy="4157540"/>
          </a:xfrm>
        </p:grpSpPr>
        <p:cxnSp>
          <p:nvCxnSpPr>
            <p:cNvPr id="60" name="Straight Connector 59">
              <a:extLst>
                <a:ext uri="{FF2B5EF4-FFF2-40B4-BE49-F238E27FC236}">
                  <a16:creationId xmlns:a16="http://schemas.microsoft.com/office/drawing/2014/main" id="{6F908967-0D91-0F43-997A-AD26C3B22FEB}"/>
                </a:ext>
              </a:extLst>
            </p:cNvPr>
            <p:cNvCxnSpPr/>
            <p:nvPr/>
          </p:nvCxnSpPr>
          <p:spPr>
            <a:xfrm>
              <a:off x="5982790" y="2834640"/>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CAB81521-E07C-ED40-AAEB-E57156A5EA86}"/>
                </a:ext>
              </a:extLst>
            </p:cNvPr>
            <p:cNvCxnSpPr>
              <a:cxnSpLocks/>
            </p:cNvCxnSpPr>
            <p:nvPr/>
          </p:nvCxnSpPr>
          <p:spPr>
            <a:xfrm>
              <a:off x="5982790" y="6348550"/>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CFB6EBA1-7337-2943-938A-A2BBBF9190A6}"/>
                </a:ext>
              </a:extLst>
            </p:cNvPr>
            <p:cNvSpPr txBox="1"/>
            <p:nvPr/>
          </p:nvSpPr>
          <p:spPr>
            <a:xfrm>
              <a:off x="4670969" y="5939936"/>
              <a:ext cx="1376860" cy="895602"/>
            </a:xfrm>
            <a:prstGeom prst="rect">
              <a:avLst/>
            </a:prstGeom>
            <a:noFill/>
          </p:spPr>
          <p:txBody>
            <a:bodyPr wrap="square" rtlCol="0">
              <a:spAutoFit/>
            </a:bodyPr>
            <a:lstStyle/>
            <a:p>
              <a:pPr algn="ctr"/>
              <a:r>
                <a:rPr lang="en-US" sz="1400" dirty="0"/>
                <a:t>0%</a:t>
              </a:r>
            </a:p>
          </p:txBody>
        </p:sp>
        <p:sp>
          <p:nvSpPr>
            <p:cNvPr id="63" name="TextBox 62">
              <a:extLst>
                <a:ext uri="{FF2B5EF4-FFF2-40B4-BE49-F238E27FC236}">
                  <a16:creationId xmlns:a16="http://schemas.microsoft.com/office/drawing/2014/main" id="{C25CA343-3D07-D244-AA84-D26E26C5BB39}"/>
                </a:ext>
              </a:extLst>
            </p:cNvPr>
            <p:cNvSpPr txBox="1"/>
            <p:nvPr/>
          </p:nvSpPr>
          <p:spPr>
            <a:xfrm>
              <a:off x="4670969" y="2677998"/>
              <a:ext cx="1376860" cy="895602"/>
            </a:xfrm>
            <a:prstGeom prst="rect">
              <a:avLst/>
            </a:prstGeom>
            <a:noFill/>
          </p:spPr>
          <p:txBody>
            <a:bodyPr wrap="square" rtlCol="0">
              <a:spAutoFit/>
            </a:bodyPr>
            <a:lstStyle/>
            <a:p>
              <a:pPr algn="ctr"/>
              <a:r>
                <a:rPr lang="en-US" sz="1400" dirty="0"/>
                <a:t>100%</a:t>
              </a:r>
            </a:p>
          </p:txBody>
        </p:sp>
        <p:sp>
          <p:nvSpPr>
            <p:cNvPr id="64" name="Freeform 63">
              <a:extLst>
                <a:ext uri="{FF2B5EF4-FFF2-40B4-BE49-F238E27FC236}">
                  <a16:creationId xmlns:a16="http://schemas.microsoft.com/office/drawing/2014/main" id="{8ADD2D8E-8E92-C948-8F0F-0DAB5644586D}"/>
                </a:ext>
              </a:extLst>
            </p:cNvPr>
            <p:cNvSpPr/>
            <p:nvPr/>
          </p:nvSpPr>
          <p:spPr>
            <a:xfrm>
              <a:off x="6048104" y="4392526"/>
              <a:ext cx="5133702" cy="1916831"/>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5" name="Straight Arrow Connector 64">
            <a:extLst>
              <a:ext uri="{FF2B5EF4-FFF2-40B4-BE49-F238E27FC236}">
                <a16:creationId xmlns:a16="http://schemas.microsoft.com/office/drawing/2014/main" id="{061F0C63-41BE-5349-9498-281A5D07D90F}"/>
              </a:ext>
            </a:extLst>
          </p:cNvPr>
          <p:cNvCxnSpPr>
            <a:cxnSpLocks/>
          </p:cNvCxnSpPr>
          <p:nvPr/>
        </p:nvCxnSpPr>
        <p:spPr>
          <a:xfrm>
            <a:off x="9313817" y="2617983"/>
            <a:ext cx="1319349" cy="1257376"/>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5CDE54C4-1098-BD4C-B94A-406A8EB5804B}"/>
              </a:ext>
            </a:extLst>
          </p:cNvPr>
          <p:cNvCxnSpPr>
            <a:cxnSpLocks/>
          </p:cNvCxnSpPr>
          <p:nvPr/>
        </p:nvCxnSpPr>
        <p:spPr>
          <a:xfrm>
            <a:off x="9404184" y="4133593"/>
            <a:ext cx="1228982"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B4708534-48DA-B948-BB63-E8C257D19AA6}"/>
              </a:ext>
            </a:extLst>
          </p:cNvPr>
          <p:cNvCxnSpPr>
            <a:cxnSpLocks/>
          </p:cNvCxnSpPr>
          <p:nvPr/>
        </p:nvCxnSpPr>
        <p:spPr>
          <a:xfrm flipV="1">
            <a:off x="9313817" y="4545524"/>
            <a:ext cx="1214846" cy="1137151"/>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A9483D1C-E5BA-1442-AE09-F7FA4C30F741}"/>
              </a:ext>
            </a:extLst>
          </p:cNvPr>
          <p:cNvSpPr txBox="1"/>
          <p:nvPr/>
        </p:nvSpPr>
        <p:spPr>
          <a:xfrm>
            <a:off x="10919130" y="5525801"/>
            <a:ext cx="3356116" cy="1384995"/>
          </a:xfrm>
          <a:prstGeom prst="rect">
            <a:avLst/>
          </a:prstGeom>
          <a:noFill/>
        </p:spPr>
        <p:txBody>
          <a:bodyPr wrap="square" rtlCol="0">
            <a:spAutoFit/>
          </a:bodyPr>
          <a:lstStyle/>
          <a:p>
            <a:r>
              <a:rPr lang="en-US" sz="2800" dirty="0"/>
              <a:t>Aggregate metric can be used for scaling</a:t>
            </a:r>
          </a:p>
        </p:txBody>
      </p:sp>
    </p:spTree>
    <p:extLst>
      <p:ext uri="{BB962C8B-B14F-4D97-AF65-F5344CB8AC3E}">
        <p14:creationId xmlns:p14="http://schemas.microsoft.com/office/powerpoint/2010/main" val="3608761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25A0AF-4819-DC4A-B347-D2D231214032}"/>
              </a:ext>
            </a:extLst>
          </p:cNvPr>
          <p:cNvSpPr>
            <a:spLocks noGrp="1"/>
          </p:cNvSpPr>
          <p:nvPr>
            <p:ph type="title"/>
          </p:nvPr>
        </p:nvSpPr>
        <p:spPr>
          <a:xfrm>
            <a:off x="642263" y="539724"/>
            <a:ext cx="13510260" cy="1402091"/>
          </a:xfrm>
        </p:spPr>
        <p:txBody>
          <a:bodyPr/>
          <a:lstStyle/>
          <a:p>
            <a:r>
              <a:rPr lang="en-US" dirty="0"/>
              <a:t>Horizontal scaling for application containers should be based on the resource that the application runs out of first when load testing. </a:t>
            </a:r>
          </a:p>
        </p:txBody>
      </p:sp>
      <p:cxnSp>
        <p:nvCxnSpPr>
          <p:cNvPr id="67" name="Straight Arrow Connector 66">
            <a:extLst>
              <a:ext uri="{FF2B5EF4-FFF2-40B4-BE49-F238E27FC236}">
                <a16:creationId xmlns:a16="http://schemas.microsoft.com/office/drawing/2014/main" id="{5ED57C51-01E9-BD48-9F90-3BF84EB49307}"/>
              </a:ext>
            </a:extLst>
          </p:cNvPr>
          <p:cNvCxnSpPr>
            <a:cxnSpLocks/>
          </p:cNvCxnSpPr>
          <p:nvPr/>
        </p:nvCxnSpPr>
        <p:spPr>
          <a:xfrm flipV="1">
            <a:off x="6257548" y="3321856"/>
            <a:ext cx="1658543" cy="13300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57BC4A45-652F-6445-AB64-5D6E43B81A28}"/>
              </a:ext>
            </a:extLst>
          </p:cNvPr>
          <p:cNvCxnSpPr>
            <a:cxnSpLocks/>
          </p:cNvCxnSpPr>
          <p:nvPr/>
        </p:nvCxnSpPr>
        <p:spPr>
          <a:xfrm>
            <a:off x="6257548" y="4651917"/>
            <a:ext cx="2465799" cy="132434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2C1DEB6E-EF54-1E40-B6C1-76D7B067F7F7}"/>
              </a:ext>
            </a:extLst>
          </p:cNvPr>
          <p:cNvCxnSpPr>
            <a:cxnSpLocks/>
          </p:cNvCxnSpPr>
          <p:nvPr/>
        </p:nvCxnSpPr>
        <p:spPr>
          <a:xfrm flipH="1" flipV="1">
            <a:off x="4525948" y="3577682"/>
            <a:ext cx="1731599" cy="107423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2780519A-9150-6D4C-90FC-41570CAAA2E5}"/>
              </a:ext>
            </a:extLst>
          </p:cNvPr>
          <p:cNvSpPr txBox="1"/>
          <p:nvPr/>
        </p:nvSpPr>
        <p:spPr>
          <a:xfrm>
            <a:off x="6238729" y="6533543"/>
            <a:ext cx="1376860" cy="523220"/>
          </a:xfrm>
          <a:prstGeom prst="rect">
            <a:avLst/>
          </a:prstGeom>
          <a:noFill/>
        </p:spPr>
        <p:txBody>
          <a:bodyPr wrap="square" rtlCol="0">
            <a:spAutoFit/>
          </a:bodyPr>
          <a:lstStyle/>
          <a:p>
            <a:pPr algn="ctr"/>
            <a:r>
              <a:rPr lang="en-US" sz="2800" dirty="0"/>
              <a:t>GPU</a:t>
            </a:r>
          </a:p>
        </p:txBody>
      </p:sp>
      <p:sp>
        <p:nvSpPr>
          <p:cNvPr id="71" name="TextBox 70">
            <a:extLst>
              <a:ext uri="{FF2B5EF4-FFF2-40B4-BE49-F238E27FC236}">
                <a16:creationId xmlns:a16="http://schemas.microsoft.com/office/drawing/2014/main" id="{C1AEB60B-FAB2-8B45-A9EA-99FDE6214038}"/>
              </a:ext>
            </a:extLst>
          </p:cNvPr>
          <p:cNvSpPr txBox="1"/>
          <p:nvPr/>
        </p:nvSpPr>
        <p:spPr>
          <a:xfrm>
            <a:off x="8718552" y="5771599"/>
            <a:ext cx="1736395" cy="523220"/>
          </a:xfrm>
          <a:prstGeom prst="rect">
            <a:avLst/>
          </a:prstGeom>
          <a:noFill/>
        </p:spPr>
        <p:txBody>
          <a:bodyPr wrap="square" rtlCol="0">
            <a:spAutoFit/>
          </a:bodyPr>
          <a:lstStyle/>
          <a:p>
            <a:pPr algn="ctr"/>
            <a:r>
              <a:rPr lang="en-US" sz="2800" dirty="0"/>
              <a:t>Memory</a:t>
            </a:r>
          </a:p>
        </p:txBody>
      </p:sp>
      <p:sp>
        <p:nvSpPr>
          <p:cNvPr id="72" name="TextBox 71">
            <a:extLst>
              <a:ext uri="{FF2B5EF4-FFF2-40B4-BE49-F238E27FC236}">
                <a16:creationId xmlns:a16="http://schemas.microsoft.com/office/drawing/2014/main" id="{359F1778-F895-2943-8E12-FBD600158BE4}"/>
              </a:ext>
            </a:extLst>
          </p:cNvPr>
          <p:cNvSpPr txBox="1"/>
          <p:nvPr/>
        </p:nvSpPr>
        <p:spPr>
          <a:xfrm>
            <a:off x="2789553" y="3028053"/>
            <a:ext cx="1736395" cy="523220"/>
          </a:xfrm>
          <a:prstGeom prst="rect">
            <a:avLst/>
          </a:prstGeom>
          <a:noFill/>
        </p:spPr>
        <p:txBody>
          <a:bodyPr wrap="square" rtlCol="0">
            <a:spAutoFit/>
          </a:bodyPr>
          <a:lstStyle/>
          <a:p>
            <a:pPr algn="ctr"/>
            <a:r>
              <a:rPr lang="en-US" sz="2800" dirty="0"/>
              <a:t>Storage</a:t>
            </a:r>
          </a:p>
        </p:txBody>
      </p:sp>
      <p:cxnSp>
        <p:nvCxnSpPr>
          <p:cNvPr id="73" name="Straight Arrow Connector 72">
            <a:extLst>
              <a:ext uri="{FF2B5EF4-FFF2-40B4-BE49-F238E27FC236}">
                <a16:creationId xmlns:a16="http://schemas.microsoft.com/office/drawing/2014/main" id="{1D6D1B18-4192-6D41-9BAC-AEF4D8330D3B}"/>
              </a:ext>
            </a:extLst>
          </p:cNvPr>
          <p:cNvCxnSpPr>
            <a:cxnSpLocks/>
          </p:cNvCxnSpPr>
          <p:nvPr/>
        </p:nvCxnSpPr>
        <p:spPr>
          <a:xfrm flipH="1">
            <a:off x="4114616" y="4651917"/>
            <a:ext cx="2142931" cy="157752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4" name="TextBox 73">
            <a:extLst>
              <a:ext uri="{FF2B5EF4-FFF2-40B4-BE49-F238E27FC236}">
                <a16:creationId xmlns:a16="http://schemas.microsoft.com/office/drawing/2014/main" id="{7D6E1DC2-B090-5249-A95B-9ED629C84F65}"/>
              </a:ext>
            </a:extLst>
          </p:cNvPr>
          <p:cNvSpPr txBox="1"/>
          <p:nvPr/>
        </p:nvSpPr>
        <p:spPr>
          <a:xfrm>
            <a:off x="2224990" y="6087346"/>
            <a:ext cx="1945363" cy="954107"/>
          </a:xfrm>
          <a:prstGeom prst="rect">
            <a:avLst/>
          </a:prstGeom>
          <a:noFill/>
        </p:spPr>
        <p:txBody>
          <a:bodyPr wrap="square" rtlCol="0">
            <a:spAutoFit/>
          </a:bodyPr>
          <a:lstStyle/>
          <a:p>
            <a:pPr algn="ctr"/>
            <a:r>
              <a:rPr lang="en-US" sz="2800" dirty="0"/>
              <a:t>Network Bandwidth</a:t>
            </a:r>
          </a:p>
        </p:txBody>
      </p:sp>
      <p:cxnSp>
        <p:nvCxnSpPr>
          <p:cNvPr id="75" name="Straight Arrow Connector 74">
            <a:extLst>
              <a:ext uri="{FF2B5EF4-FFF2-40B4-BE49-F238E27FC236}">
                <a16:creationId xmlns:a16="http://schemas.microsoft.com/office/drawing/2014/main" id="{C437F4F3-2B9B-B749-BFF6-83F60077875D}"/>
              </a:ext>
            </a:extLst>
          </p:cNvPr>
          <p:cNvCxnSpPr>
            <a:cxnSpLocks/>
          </p:cNvCxnSpPr>
          <p:nvPr/>
        </p:nvCxnSpPr>
        <p:spPr>
          <a:xfrm>
            <a:off x="6257547" y="4651917"/>
            <a:ext cx="626578" cy="193022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80937D56-241E-DC41-B348-FF1F6F331FBB}"/>
              </a:ext>
            </a:extLst>
          </p:cNvPr>
          <p:cNvSpPr txBox="1"/>
          <p:nvPr/>
        </p:nvSpPr>
        <p:spPr>
          <a:xfrm>
            <a:off x="7628652" y="2854211"/>
            <a:ext cx="1376860" cy="523220"/>
          </a:xfrm>
          <a:prstGeom prst="rect">
            <a:avLst/>
          </a:prstGeom>
          <a:noFill/>
        </p:spPr>
        <p:txBody>
          <a:bodyPr wrap="square" rtlCol="0">
            <a:spAutoFit/>
          </a:bodyPr>
          <a:lstStyle/>
          <a:p>
            <a:pPr algn="ctr"/>
            <a:r>
              <a:rPr lang="en-US" sz="2800" dirty="0"/>
              <a:t>CPU</a:t>
            </a:r>
          </a:p>
        </p:txBody>
      </p:sp>
      <p:sp>
        <p:nvSpPr>
          <p:cNvPr id="13" name="TextBox 12">
            <a:extLst>
              <a:ext uri="{FF2B5EF4-FFF2-40B4-BE49-F238E27FC236}">
                <a16:creationId xmlns:a16="http://schemas.microsoft.com/office/drawing/2014/main" id="{F95C204E-00BE-9541-B71B-37A57F1FA888}"/>
              </a:ext>
            </a:extLst>
          </p:cNvPr>
          <p:cNvSpPr txBox="1"/>
          <p:nvPr/>
        </p:nvSpPr>
        <p:spPr>
          <a:xfrm>
            <a:off x="9181650" y="2522285"/>
            <a:ext cx="4350550" cy="1815882"/>
          </a:xfrm>
          <a:prstGeom prst="rect">
            <a:avLst/>
          </a:prstGeom>
          <a:noFill/>
        </p:spPr>
        <p:txBody>
          <a:bodyPr wrap="square" rtlCol="0">
            <a:spAutoFit/>
          </a:bodyPr>
          <a:lstStyle/>
          <a:p>
            <a:r>
              <a:rPr lang="en-US" sz="2800" dirty="0">
                <a:solidFill>
                  <a:schemeClr val="accent1"/>
                </a:solidFill>
              </a:rPr>
              <a:t>With most modern runtimes and web workloads this is almost always CPU</a:t>
            </a:r>
          </a:p>
        </p:txBody>
      </p:sp>
    </p:spTree>
    <p:extLst>
      <p:ext uri="{BB962C8B-B14F-4D97-AF65-F5344CB8AC3E}">
        <p14:creationId xmlns:p14="http://schemas.microsoft.com/office/powerpoint/2010/main" val="129445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Why not scale based on number of concurrent requests?</a:t>
            </a:r>
          </a:p>
        </p:txBody>
      </p:sp>
      <p:sp>
        <p:nvSpPr>
          <p:cNvPr id="21" name="TextBox 20">
            <a:extLst>
              <a:ext uri="{FF2B5EF4-FFF2-40B4-BE49-F238E27FC236}">
                <a16:creationId xmlns:a16="http://schemas.microsoft.com/office/drawing/2014/main" id="{5C6D389D-68E2-8044-B150-A1F28578D830}"/>
              </a:ext>
            </a:extLst>
          </p:cNvPr>
          <p:cNvSpPr txBox="1"/>
          <p:nvPr/>
        </p:nvSpPr>
        <p:spPr>
          <a:xfrm>
            <a:off x="1254036" y="3044165"/>
            <a:ext cx="4740937" cy="954107"/>
          </a:xfrm>
          <a:prstGeom prst="rect">
            <a:avLst/>
          </a:prstGeom>
          <a:noFill/>
        </p:spPr>
        <p:txBody>
          <a:bodyPr wrap="square" rtlCol="0">
            <a:spAutoFit/>
          </a:bodyPr>
          <a:lstStyle/>
          <a:p>
            <a:r>
              <a:rPr lang="en-US" sz="2800" dirty="0"/>
              <a:t>Number of requests per period at the load balancer </a:t>
            </a:r>
          </a:p>
        </p:txBody>
      </p:sp>
      <p:sp>
        <p:nvSpPr>
          <p:cNvPr id="22" name="TextBox 21">
            <a:extLst>
              <a:ext uri="{FF2B5EF4-FFF2-40B4-BE49-F238E27FC236}">
                <a16:creationId xmlns:a16="http://schemas.microsoft.com/office/drawing/2014/main" id="{4D2ED74A-BE09-CF45-94BE-E1BF4FB06B98}"/>
              </a:ext>
            </a:extLst>
          </p:cNvPr>
          <p:cNvSpPr txBox="1"/>
          <p:nvPr/>
        </p:nvSpPr>
        <p:spPr>
          <a:xfrm>
            <a:off x="1254037" y="4407529"/>
            <a:ext cx="4740937" cy="1384995"/>
          </a:xfrm>
          <a:prstGeom prst="rect">
            <a:avLst/>
          </a:prstGeom>
          <a:noFill/>
        </p:spPr>
        <p:txBody>
          <a:bodyPr wrap="square" rtlCol="0">
            <a:spAutoFit/>
          </a:bodyPr>
          <a:lstStyle/>
          <a:p>
            <a:r>
              <a:rPr lang="en-US" sz="2800" dirty="0"/>
              <a:t>Number of requests per period that a task can handle</a:t>
            </a:r>
          </a:p>
        </p:txBody>
      </p:sp>
      <p:cxnSp>
        <p:nvCxnSpPr>
          <p:cNvPr id="23" name="Straight Connector 22">
            <a:extLst>
              <a:ext uri="{FF2B5EF4-FFF2-40B4-BE49-F238E27FC236}">
                <a16:creationId xmlns:a16="http://schemas.microsoft.com/office/drawing/2014/main" id="{41892C04-80D6-4340-B8EE-D4C5F5C0E932}"/>
              </a:ext>
            </a:extLst>
          </p:cNvPr>
          <p:cNvCxnSpPr>
            <a:cxnSpLocks/>
          </p:cNvCxnSpPr>
          <p:nvPr/>
        </p:nvCxnSpPr>
        <p:spPr>
          <a:xfrm>
            <a:off x="1152117" y="4231328"/>
            <a:ext cx="4741815"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DF0FD852-34F0-BB42-9BFF-2550D5BFE071}"/>
              </a:ext>
            </a:extLst>
          </p:cNvPr>
          <p:cNvSpPr txBox="1"/>
          <p:nvPr/>
        </p:nvSpPr>
        <p:spPr>
          <a:xfrm>
            <a:off x="6252757" y="3846607"/>
            <a:ext cx="827311" cy="769441"/>
          </a:xfrm>
          <a:prstGeom prst="rect">
            <a:avLst/>
          </a:prstGeom>
          <a:noFill/>
        </p:spPr>
        <p:txBody>
          <a:bodyPr wrap="square" rtlCol="0">
            <a:spAutoFit/>
          </a:bodyPr>
          <a:lstStyle/>
          <a:p>
            <a:r>
              <a:rPr lang="en-US" sz="4400" dirty="0"/>
              <a:t>=</a:t>
            </a:r>
          </a:p>
        </p:txBody>
      </p:sp>
      <p:sp>
        <p:nvSpPr>
          <p:cNvPr id="25" name="TextBox 24">
            <a:extLst>
              <a:ext uri="{FF2B5EF4-FFF2-40B4-BE49-F238E27FC236}">
                <a16:creationId xmlns:a16="http://schemas.microsoft.com/office/drawing/2014/main" id="{7F334D8C-9B11-8342-BE94-988EA13194AD}"/>
              </a:ext>
            </a:extLst>
          </p:cNvPr>
          <p:cNvSpPr txBox="1"/>
          <p:nvPr/>
        </p:nvSpPr>
        <p:spPr>
          <a:xfrm>
            <a:off x="7080068" y="3754273"/>
            <a:ext cx="2834641" cy="954107"/>
          </a:xfrm>
          <a:prstGeom prst="rect">
            <a:avLst/>
          </a:prstGeom>
          <a:noFill/>
        </p:spPr>
        <p:txBody>
          <a:bodyPr wrap="square" rtlCol="0">
            <a:spAutoFit/>
          </a:bodyPr>
          <a:lstStyle/>
          <a:p>
            <a:r>
              <a:rPr lang="en-US" sz="2800" dirty="0"/>
              <a:t>Number of tasks to scale to</a:t>
            </a:r>
          </a:p>
        </p:txBody>
      </p:sp>
    </p:spTree>
    <p:extLst>
      <p:ext uri="{BB962C8B-B14F-4D97-AF65-F5344CB8AC3E}">
        <p14:creationId xmlns:p14="http://schemas.microsoft.com/office/powerpoint/2010/main" val="4065892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5EB00C0D-FC80-5841-9CC4-FAD75139CC4B}"/>
              </a:ext>
            </a:extLst>
          </p:cNvPr>
          <p:cNvSpPr txBox="1"/>
          <p:nvPr/>
        </p:nvSpPr>
        <p:spPr>
          <a:xfrm>
            <a:off x="1254036" y="3044165"/>
            <a:ext cx="4740937" cy="954107"/>
          </a:xfrm>
          <a:prstGeom prst="rect">
            <a:avLst/>
          </a:prstGeom>
          <a:noFill/>
        </p:spPr>
        <p:txBody>
          <a:bodyPr wrap="square" rtlCol="0">
            <a:spAutoFit/>
          </a:bodyPr>
          <a:lstStyle/>
          <a:p>
            <a:r>
              <a:rPr lang="en-US" sz="2800" dirty="0"/>
              <a:t>Number of requests per period at the load balancer </a:t>
            </a:r>
          </a:p>
        </p:txBody>
      </p:sp>
      <p:sp>
        <p:nvSpPr>
          <p:cNvPr id="15" name="TextBox 14">
            <a:extLst>
              <a:ext uri="{FF2B5EF4-FFF2-40B4-BE49-F238E27FC236}">
                <a16:creationId xmlns:a16="http://schemas.microsoft.com/office/drawing/2014/main" id="{7B1E91A3-06DF-F943-8FB6-431265FEB1F7}"/>
              </a:ext>
            </a:extLst>
          </p:cNvPr>
          <p:cNvSpPr txBox="1"/>
          <p:nvPr/>
        </p:nvSpPr>
        <p:spPr>
          <a:xfrm>
            <a:off x="1254037" y="4407529"/>
            <a:ext cx="4740937" cy="1384995"/>
          </a:xfrm>
          <a:prstGeom prst="rect">
            <a:avLst/>
          </a:prstGeom>
          <a:noFill/>
        </p:spPr>
        <p:txBody>
          <a:bodyPr wrap="square" rtlCol="0">
            <a:spAutoFit/>
          </a:bodyPr>
          <a:lstStyle/>
          <a:p>
            <a:r>
              <a:rPr lang="en-US" sz="2800" dirty="0"/>
              <a:t>Number of requests per period that a task can handle</a:t>
            </a:r>
          </a:p>
        </p:txBody>
      </p:sp>
      <p:cxnSp>
        <p:nvCxnSpPr>
          <p:cNvPr id="16" name="Straight Connector 15">
            <a:extLst>
              <a:ext uri="{FF2B5EF4-FFF2-40B4-BE49-F238E27FC236}">
                <a16:creationId xmlns:a16="http://schemas.microsoft.com/office/drawing/2014/main" id="{ED5596A9-DF3C-D642-BFAE-AE568AD3A2D1}"/>
              </a:ext>
            </a:extLst>
          </p:cNvPr>
          <p:cNvCxnSpPr>
            <a:cxnSpLocks/>
          </p:cNvCxnSpPr>
          <p:nvPr/>
        </p:nvCxnSpPr>
        <p:spPr>
          <a:xfrm>
            <a:off x="1163405" y="4231328"/>
            <a:ext cx="4741815"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CF3572E-CB42-864F-9751-A8D653F82042}"/>
              </a:ext>
            </a:extLst>
          </p:cNvPr>
          <p:cNvSpPr txBox="1"/>
          <p:nvPr/>
        </p:nvSpPr>
        <p:spPr>
          <a:xfrm>
            <a:off x="6252757" y="3846607"/>
            <a:ext cx="827311" cy="769441"/>
          </a:xfrm>
          <a:prstGeom prst="rect">
            <a:avLst/>
          </a:prstGeom>
          <a:noFill/>
        </p:spPr>
        <p:txBody>
          <a:bodyPr wrap="square" rtlCol="0">
            <a:spAutoFit/>
          </a:bodyPr>
          <a:lstStyle/>
          <a:p>
            <a:r>
              <a:rPr lang="en-US" sz="4400" dirty="0"/>
              <a:t>=</a:t>
            </a:r>
          </a:p>
        </p:txBody>
      </p:sp>
      <p:sp>
        <p:nvSpPr>
          <p:cNvPr id="18" name="TextBox 17">
            <a:extLst>
              <a:ext uri="{FF2B5EF4-FFF2-40B4-BE49-F238E27FC236}">
                <a16:creationId xmlns:a16="http://schemas.microsoft.com/office/drawing/2014/main" id="{3907F873-CDAC-0745-8FF5-3AC17B699472}"/>
              </a:ext>
            </a:extLst>
          </p:cNvPr>
          <p:cNvSpPr txBox="1"/>
          <p:nvPr/>
        </p:nvSpPr>
        <p:spPr>
          <a:xfrm>
            <a:off x="7080068" y="3754273"/>
            <a:ext cx="2834641" cy="954107"/>
          </a:xfrm>
          <a:prstGeom prst="rect">
            <a:avLst/>
          </a:prstGeom>
          <a:noFill/>
        </p:spPr>
        <p:txBody>
          <a:bodyPr wrap="square" rtlCol="0">
            <a:spAutoFit/>
          </a:bodyPr>
          <a:lstStyle/>
          <a:p>
            <a:r>
              <a:rPr lang="en-US" sz="2800" dirty="0"/>
              <a:t>Number of tasks to scale to</a:t>
            </a:r>
          </a:p>
        </p:txBody>
      </p:sp>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Why not scale based on number of concurrent requests?</a:t>
            </a:r>
          </a:p>
        </p:txBody>
      </p:sp>
      <p:sp>
        <p:nvSpPr>
          <p:cNvPr id="26" name="TextBox 25">
            <a:extLst>
              <a:ext uri="{FF2B5EF4-FFF2-40B4-BE49-F238E27FC236}">
                <a16:creationId xmlns:a16="http://schemas.microsoft.com/office/drawing/2014/main" id="{80896EBD-EC0C-EE43-900D-23387EE3608A}"/>
              </a:ext>
            </a:extLst>
          </p:cNvPr>
          <p:cNvSpPr txBox="1"/>
          <p:nvPr/>
        </p:nvSpPr>
        <p:spPr>
          <a:xfrm>
            <a:off x="10266828" y="2095851"/>
            <a:ext cx="3357732" cy="4832092"/>
          </a:xfrm>
          <a:prstGeom prst="rect">
            <a:avLst/>
          </a:prstGeom>
          <a:noFill/>
        </p:spPr>
        <p:txBody>
          <a:bodyPr wrap="square" rtlCol="0">
            <a:spAutoFit/>
          </a:bodyPr>
          <a:lstStyle/>
          <a:p>
            <a:r>
              <a:rPr lang="en-US" sz="2800" dirty="0">
                <a:solidFill>
                  <a:schemeClr val="tx2"/>
                </a:solidFill>
              </a:rPr>
              <a:t>BAD IDEA!</a:t>
            </a:r>
          </a:p>
          <a:p>
            <a:pPr algn="ctr"/>
            <a:endParaRPr lang="en-US" sz="2800" dirty="0">
              <a:solidFill>
                <a:schemeClr val="tx2"/>
              </a:solidFill>
            </a:endParaRPr>
          </a:p>
          <a:p>
            <a:r>
              <a:rPr lang="en-US" sz="2800" dirty="0">
                <a:solidFill>
                  <a:schemeClr val="tx2"/>
                </a:solidFill>
              </a:rPr>
              <a:t>Assumes all requests are equal: not true.</a:t>
            </a:r>
            <a:br>
              <a:rPr lang="en-US" sz="2800" dirty="0">
                <a:solidFill>
                  <a:schemeClr val="tx2"/>
                </a:solidFill>
              </a:rPr>
            </a:br>
            <a:br>
              <a:rPr lang="en-US" sz="2800" dirty="0">
                <a:solidFill>
                  <a:schemeClr val="tx2"/>
                </a:solidFill>
              </a:rPr>
            </a:br>
            <a:r>
              <a:rPr lang="en-US" sz="2800" dirty="0">
                <a:solidFill>
                  <a:schemeClr val="tx2"/>
                </a:solidFill>
              </a:rPr>
              <a:t>Assumes app performance per request doesn’t change over time: not true</a:t>
            </a:r>
          </a:p>
        </p:txBody>
      </p:sp>
      <p:cxnSp>
        <p:nvCxnSpPr>
          <p:cNvPr id="4" name="Straight Connector 3">
            <a:extLst>
              <a:ext uri="{FF2B5EF4-FFF2-40B4-BE49-F238E27FC236}">
                <a16:creationId xmlns:a16="http://schemas.microsoft.com/office/drawing/2014/main" id="{8713FDFD-9282-6C45-A985-75E1FBF33F8F}"/>
              </a:ext>
            </a:extLst>
          </p:cNvPr>
          <p:cNvCxnSpPr/>
          <p:nvPr/>
        </p:nvCxnSpPr>
        <p:spPr>
          <a:xfrm>
            <a:off x="836027" y="2095851"/>
            <a:ext cx="8216535" cy="3913063"/>
          </a:xfrm>
          <a:prstGeom prst="line">
            <a:avLst/>
          </a:prstGeom>
          <a:ln w="508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3888916-C355-1B4C-A721-FE6AC2FF4460}"/>
              </a:ext>
            </a:extLst>
          </p:cNvPr>
          <p:cNvCxnSpPr>
            <a:cxnSpLocks/>
          </p:cNvCxnSpPr>
          <p:nvPr/>
        </p:nvCxnSpPr>
        <p:spPr>
          <a:xfrm flipV="1">
            <a:off x="1254037" y="2216533"/>
            <a:ext cx="7563392" cy="4085110"/>
          </a:xfrm>
          <a:prstGeom prst="line">
            <a:avLst/>
          </a:prstGeom>
          <a:ln w="508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7752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Why not scale based on response time?</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02D238-BD67-614D-A481-1505A5872036}"/>
              </a:ext>
            </a:extLst>
          </p:cNvPr>
          <p:cNvSpPr txBox="1"/>
          <p:nvPr/>
        </p:nvSpPr>
        <p:spPr>
          <a:xfrm>
            <a:off x="6408632" y="3206999"/>
            <a:ext cx="1376860" cy="523220"/>
          </a:xfrm>
          <a:prstGeom prst="rect">
            <a:avLst/>
          </a:prstGeom>
          <a:noFill/>
        </p:spPr>
        <p:txBody>
          <a:bodyPr wrap="square" rtlCol="0">
            <a:spAutoFit/>
          </a:bodyPr>
          <a:lstStyle/>
          <a:p>
            <a:pPr algn="ctr"/>
            <a:r>
              <a:rPr lang="en-US" sz="2800" dirty="0">
                <a:solidFill>
                  <a:schemeClr val="accent1"/>
                </a:solidFill>
              </a:rPr>
              <a:t>CPU</a:t>
            </a:r>
          </a:p>
        </p:txBody>
      </p: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5" name="Freeform 14">
            <a:extLst>
              <a:ext uri="{FF2B5EF4-FFF2-40B4-BE49-F238E27FC236}">
                <a16:creationId xmlns:a16="http://schemas.microsoft.com/office/drawing/2014/main" id="{0C017646-A133-7249-8ADE-9FCD06D9F5C5}"/>
              </a:ext>
            </a:extLst>
          </p:cNvPr>
          <p:cNvSpPr/>
          <p:nvPr/>
        </p:nvSpPr>
        <p:spPr>
          <a:xfrm>
            <a:off x="2651760" y="3801314"/>
            <a:ext cx="5133703" cy="2442732"/>
          </a:xfrm>
          <a:custGeom>
            <a:avLst/>
            <a:gdLst>
              <a:gd name="connsiteX0" fmla="*/ 0 w 5133703"/>
              <a:gd name="connsiteY0" fmla="*/ 3622837 h 3622837"/>
              <a:gd name="connsiteX1" fmla="*/ 1149531 w 5133703"/>
              <a:gd name="connsiteY1" fmla="*/ 1219271 h 3622837"/>
              <a:gd name="connsiteX2" fmla="*/ 2521131 w 5133703"/>
              <a:gd name="connsiteY2" fmla="*/ 161180 h 3622837"/>
              <a:gd name="connsiteX3" fmla="*/ 5133703 w 5133703"/>
              <a:gd name="connsiteY3" fmla="*/ 4425 h 3622837"/>
            </a:gdLst>
            <a:ahLst/>
            <a:cxnLst>
              <a:cxn ang="0">
                <a:pos x="connsiteX0" y="connsiteY0"/>
              </a:cxn>
              <a:cxn ang="0">
                <a:pos x="connsiteX1" y="connsiteY1"/>
              </a:cxn>
              <a:cxn ang="0">
                <a:pos x="connsiteX2" y="connsiteY2"/>
              </a:cxn>
              <a:cxn ang="0">
                <a:pos x="connsiteX3" y="connsiteY3"/>
              </a:cxn>
            </a:cxnLst>
            <a:rect l="l" t="t" r="r" b="b"/>
            <a:pathLst>
              <a:path w="5133703" h="3622837">
                <a:moveTo>
                  <a:pt x="0" y="3622837"/>
                </a:moveTo>
                <a:cubicBezTo>
                  <a:pt x="364671" y="2709525"/>
                  <a:pt x="729343" y="1796214"/>
                  <a:pt x="1149531" y="1219271"/>
                </a:cubicBezTo>
                <a:cubicBezTo>
                  <a:pt x="1569719" y="642328"/>
                  <a:pt x="1857102" y="363654"/>
                  <a:pt x="2521131" y="161180"/>
                </a:cubicBezTo>
                <a:cubicBezTo>
                  <a:pt x="3185160" y="-41294"/>
                  <a:pt x="5133703" y="4425"/>
                  <a:pt x="5133703" y="4425"/>
                </a:cubicBezTo>
              </a:path>
            </a:pathLst>
          </a:cu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7B020E-C447-0548-B261-C9BD2AA19ECA}"/>
              </a:ext>
            </a:extLst>
          </p:cNvPr>
          <p:cNvSpPr txBox="1"/>
          <p:nvPr/>
        </p:nvSpPr>
        <p:spPr>
          <a:xfrm>
            <a:off x="8792627" y="1605633"/>
            <a:ext cx="5070019" cy="5693866"/>
          </a:xfrm>
          <a:prstGeom prst="rect">
            <a:avLst/>
          </a:prstGeom>
          <a:noFill/>
        </p:spPr>
        <p:txBody>
          <a:bodyPr wrap="square" rtlCol="0">
            <a:spAutoFit/>
          </a:bodyPr>
          <a:lstStyle/>
          <a:p>
            <a:r>
              <a:rPr lang="en-US" sz="2800" dirty="0"/>
              <a:t>Not a good metric to scale on:</a:t>
            </a:r>
            <a:br>
              <a:rPr lang="en-US" sz="2800" dirty="0"/>
            </a:br>
            <a:br>
              <a:rPr lang="en-US" sz="2800" dirty="0"/>
            </a:br>
            <a:r>
              <a:rPr lang="en-US" sz="2800" dirty="0"/>
              <a:t>An inefficient code path, or large request can skew overall response time</a:t>
            </a:r>
            <a:br>
              <a:rPr lang="en-US" sz="2800" dirty="0"/>
            </a:br>
            <a:br>
              <a:rPr lang="en-US" sz="2800" dirty="0"/>
            </a:br>
            <a:r>
              <a:rPr lang="en-US" sz="2800" dirty="0"/>
              <a:t>Many light requests can hide outlier performance issues.</a:t>
            </a:r>
          </a:p>
          <a:p>
            <a:endParaRPr lang="en-US" sz="2800" dirty="0"/>
          </a:p>
          <a:p>
            <a:r>
              <a:rPr lang="en-US" sz="2800" dirty="0"/>
              <a:t>An overloaded database can cause response times to skyrocket, and adding more tasks won’t help.</a:t>
            </a:r>
          </a:p>
        </p:txBody>
      </p:sp>
      <p:sp>
        <p:nvSpPr>
          <p:cNvPr id="17" name="Freeform 16">
            <a:extLst>
              <a:ext uri="{FF2B5EF4-FFF2-40B4-BE49-F238E27FC236}">
                <a16:creationId xmlns:a16="http://schemas.microsoft.com/office/drawing/2014/main" id="{E15127D8-EEAA-EF4B-BDF2-45B43200EC3F}"/>
              </a:ext>
            </a:extLst>
          </p:cNvPr>
          <p:cNvSpPr/>
          <p:nvPr/>
        </p:nvSpPr>
        <p:spPr>
          <a:xfrm>
            <a:off x="2640832" y="4855533"/>
            <a:ext cx="5118505" cy="1388513"/>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8255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F3B89DC-765D-4947-98E3-FB70FCBDA83C}"/>
              </a:ext>
            </a:extLst>
          </p:cNvPr>
          <p:cNvSpPr txBox="1"/>
          <p:nvPr/>
        </p:nvSpPr>
        <p:spPr>
          <a:xfrm>
            <a:off x="6308414" y="4309132"/>
            <a:ext cx="1672993" cy="523220"/>
          </a:xfrm>
          <a:prstGeom prst="rect">
            <a:avLst/>
          </a:prstGeom>
          <a:noFill/>
        </p:spPr>
        <p:txBody>
          <a:bodyPr wrap="square" rtlCol="0">
            <a:spAutoFit/>
          </a:bodyPr>
          <a:lstStyle/>
          <a:p>
            <a:pPr algn="ctr"/>
            <a:r>
              <a:rPr lang="en-US" sz="2800" dirty="0">
                <a:solidFill>
                  <a:schemeClr val="accent5"/>
                </a:solidFill>
              </a:rPr>
              <a:t>Memory</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4" name="Freeform 3">
            <a:extLst>
              <a:ext uri="{FF2B5EF4-FFF2-40B4-BE49-F238E27FC236}">
                <a16:creationId xmlns:a16="http://schemas.microsoft.com/office/drawing/2014/main" id="{C8AFE27E-316B-8B4C-8BA5-D57AB2FDB473}"/>
              </a:ext>
            </a:extLst>
          </p:cNvPr>
          <p:cNvSpPr/>
          <p:nvPr/>
        </p:nvSpPr>
        <p:spPr>
          <a:xfrm>
            <a:off x="2622612" y="1293223"/>
            <a:ext cx="3007479" cy="4926382"/>
          </a:xfrm>
          <a:custGeom>
            <a:avLst/>
            <a:gdLst>
              <a:gd name="connsiteX0" fmla="*/ 3022 w 3007479"/>
              <a:gd name="connsiteY0" fmla="*/ 4924697 h 4926382"/>
              <a:gd name="connsiteX1" fmla="*/ 94462 w 3007479"/>
              <a:gd name="connsiteY1" fmla="*/ 4911634 h 4926382"/>
              <a:gd name="connsiteX2" fmla="*/ 825982 w 3007479"/>
              <a:gd name="connsiteY2" fmla="*/ 4754880 h 4926382"/>
              <a:gd name="connsiteX3" fmla="*/ 1714257 w 3007479"/>
              <a:gd name="connsiteY3" fmla="*/ 4101737 h 4926382"/>
              <a:gd name="connsiteX4" fmla="*/ 2511091 w 3007479"/>
              <a:gd name="connsiteY4" fmla="*/ 2377440 h 4926382"/>
              <a:gd name="connsiteX5" fmla="*/ 2916039 w 3007479"/>
              <a:gd name="connsiteY5" fmla="*/ 666206 h 4926382"/>
              <a:gd name="connsiteX6" fmla="*/ 3007479 w 3007479"/>
              <a:gd name="connsiteY6" fmla="*/ 0 h 492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7479" h="4926382">
                <a:moveTo>
                  <a:pt x="3022" y="4924697"/>
                </a:moveTo>
                <a:cubicBezTo>
                  <a:pt x="-19838" y="4932317"/>
                  <a:pt x="94462" y="4911634"/>
                  <a:pt x="94462" y="4911634"/>
                </a:cubicBezTo>
                <a:cubicBezTo>
                  <a:pt x="231622" y="4883331"/>
                  <a:pt x="556016" y="4889863"/>
                  <a:pt x="825982" y="4754880"/>
                </a:cubicBezTo>
                <a:cubicBezTo>
                  <a:pt x="1095948" y="4619897"/>
                  <a:pt x="1433406" y="4497977"/>
                  <a:pt x="1714257" y="4101737"/>
                </a:cubicBezTo>
                <a:cubicBezTo>
                  <a:pt x="1995108" y="3705497"/>
                  <a:pt x="2310794" y="2950028"/>
                  <a:pt x="2511091" y="2377440"/>
                </a:cubicBezTo>
                <a:cubicBezTo>
                  <a:pt x="2711388" y="1804852"/>
                  <a:pt x="2833308" y="1062446"/>
                  <a:pt x="2916039" y="666206"/>
                </a:cubicBezTo>
                <a:cubicBezTo>
                  <a:pt x="2998770" y="269966"/>
                  <a:pt x="3003124" y="134983"/>
                  <a:pt x="3007479" y="0"/>
                </a:cubicBezTo>
              </a:path>
            </a:pathLst>
          </a:custGeom>
          <a:noFill/>
          <a:ln w="698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3A97408-0C49-1E40-B43E-56D80B10BC67}"/>
              </a:ext>
            </a:extLst>
          </p:cNvPr>
          <p:cNvSpPr txBox="1"/>
          <p:nvPr/>
        </p:nvSpPr>
        <p:spPr>
          <a:xfrm>
            <a:off x="5601217" y="1742329"/>
            <a:ext cx="2091416" cy="954107"/>
          </a:xfrm>
          <a:prstGeom prst="rect">
            <a:avLst/>
          </a:prstGeom>
          <a:noFill/>
        </p:spPr>
        <p:txBody>
          <a:bodyPr wrap="square" rtlCol="0">
            <a:spAutoFit/>
          </a:bodyPr>
          <a:lstStyle/>
          <a:p>
            <a:pPr algn="ctr"/>
            <a:r>
              <a:rPr lang="en-US" sz="2800" dirty="0">
                <a:solidFill>
                  <a:schemeClr val="accent2"/>
                </a:solidFill>
              </a:rPr>
              <a:t>Response Time</a:t>
            </a:r>
          </a:p>
        </p:txBody>
      </p:sp>
      <p:sp>
        <p:nvSpPr>
          <p:cNvPr id="21" name="TextBox 20">
            <a:extLst>
              <a:ext uri="{FF2B5EF4-FFF2-40B4-BE49-F238E27FC236}">
                <a16:creationId xmlns:a16="http://schemas.microsoft.com/office/drawing/2014/main" id="{4022F6EC-B2AB-4B4F-898B-E9E4F7912374}"/>
              </a:ext>
            </a:extLst>
          </p:cNvPr>
          <p:cNvSpPr txBox="1"/>
          <p:nvPr/>
        </p:nvSpPr>
        <p:spPr>
          <a:xfrm>
            <a:off x="3197168" y="6475061"/>
            <a:ext cx="4408645" cy="523220"/>
          </a:xfrm>
          <a:prstGeom prst="rect">
            <a:avLst/>
          </a:prstGeom>
          <a:noFill/>
        </p:spPr>
        <p:txBody>
          <a:bodyPr wrap="square" rtlCol="0">
            <a:spAutoFit/>
          </a:bodyPr>
          <a:lstStyle/>
          <a:p>
            <a:pPr algn="ctr"/>
            <a:r>
              <a:rPr lang="en-US" sz="2800" dirty="0"/>
              <a:t>Time with increasing load</a:t>
            </a:r>
          </a:p>
        </p:txBody>
      </p:sp>
    </p:spTree>
    <p:extLst>
      <p:ext uri="{BB962C8B-B14F-4D97-AF65-F5344CB8AC3E}">
        <p14:creationId xmlns:p14="http://schemas.microsoft.com/office/powerpoint/2010/main" val="2645715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Scale based on the metric for the real resource that your application runs out of first. </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197168" y="6475061"/>
            <a:ext cx="4408645" cy="523220"/>
          </a:xfrm>
          <a:prstGeom prst="rect">
            <a:avLst/>
          </a:prstGeom>
          <a:noFill/>
        </p:spPr>
        <p:txBody>
          <a:bodyPr wrap="square" rtlCol="0">
            <a:spAutoFit/>
          </a:bodyPr>
          <a:lstStyle/>
          <a:p>
            <a:pPr algn="ctr"/>
            <a:r>
              <a:rPr lang="en-US" sz="2800" dirty="0"/>
              <a:t>Time with increasing load</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3" name="Freeform 2">
            <a:extLst>
              <a:ext uri="{FF2B5EF4-FFF2-40B4-BE49-F238E27FC236}">
                <a16:creationId xmlns:a16="http://schemas.microsoft.com/office/drawing/2014/main" id="{1F937F84-628E-DD4D-AED6-E9FD0536AFCE}"/>
              </a:ext>
            </a:extLst>
          </p:cNvPr>
          <p:cNvSpPr/>
          <p:nvPr/>
        </p:nvSpPr>
        <p:spPr>
          <a:xfrm>
            <a:off x="2677886" y="3513882"/>
            <a:ext cx="5225143" cy="2677912"/>
          </a:xfrm>
          <a:custGeom>
            <a:avLst/>
            <a:gdLst>
              <a:gd name="connsiteX0" fmla="*/ 0 w 5225143"/>
              <a:gd name="connsiteY0" fmla="*/ 2677912 h 2677912"/>
              <a:gd name="connsiteX1" fmla="*/ 261257 w 5225143"/>
              <a:gd name="connsiteY1" fmla="*/ 1632884 h 2677912"/>
              <a:gd name="connsiteX2" fmla="*/ 352697 w 5225143"/>
              <a:gd name="connsiteY2" fmla="*/ 1436941 h 2677912"/>
              <a:gd name="connsiteX3" fmla="*/ 705394 w 5225143"/>
              <a:gd name="connsiteY3" fmla="*/ 483352 h 2677912"/>
              <a:gd name="connsiteX4" fmla="*/ 1175657 w 5225143"/>
              <a:gd name="connsiteY4" fmla="*/ 13089 h 2677912"/>
              <a:gd name="connsiteX5" fmla="*/ 1254034 w 5225143"/>
              <a:gd name="connsiteY5" fmla="*/ 535604 h 2677912"/>
              <a:gd name="connsiteX6" fmla="*/ 1907177 w 5225143"/>
              <a:gd name="connsiteY6" fmla="*/ 27 h 2677912"/>
              <a:gd name="connsiteX7" fmla="*/ 2011680 w 5225143"/>
              <a:gd name="connsiteY7" fmla="*/ 509478 h 2677912"/>
              <a:gd name="connsiteX8" fmla="*/ 2599508 w 5225143"/>
              <a:gd name="connsiteY8" fmla="*/ 13089 h 2677912"/>
              <a:gd name="connsiteX9" fmla="*/ 2782388 w 5225143"/>
              <a:gd name="connsiteY9" fmla="*/ 509478 h 2677912"/>
              <a:gd name="connsiteX10" fmla="*/ 3265714 w 5225143"/>
              <a:gd name="connsiteY10" fmla="*/ 65341 h 2677912"/>
              <a:gd name="connsiteX11" fmla="*/ 3618411 w 5225143"/>
              <a:gd name="connsiteY11" fmla="*/ 496415 h 2677912"/>
              <a:gd name="connsiteX12" fmla="*/ 4101737 w 5225143"/>
              <a:gd name="connsiteY12" fmla="*/ 248221 h 2677912"/>
              <a:gd name="connsiteX13" fmla="*/ 5225143 w 5225143"/>
              <a:gd name="connsiteY13" fmla="*/ 209032 h 267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25143" h="2677912">
                <a:moveTo>
                  <a:pt x="0" y="2677912"/>
                </a:moveTo>
                <a:cubicBezTo>
                  <a:pt x="101237" y="2258812"/>
                  <a:pt x="202474" y="1839712"/>
                  <a:pt x="261257" y="1632884"/>
                </a:cubicBezTo>
                <a:cubicBezTo>
                  <a:pt x="320040" y="1426055"/>
                  <a:pt x="278674" y="1628530"/>
                  <a:pt x="352697" y="1436941"/>
                </a:cubicBezTo>
                <a:cubicBezTo>
                  <a:pt x="426720" y="1245352"/>
                  <a:pt x="568234" y="720661"/>
                  <a:pt x="705394" y="483352"/>
                </a:cubicBezTo>
                <a:cubicBezTo>
                  <a:pt x="842554" y="246043"/>
                  <a:pt x="1084217" y="4380"/>
                  <a:pt x="1175657" y="13089"/>
                </a:cubicBezTo>
                <a:cubicBezTo>
                  <a:pt x="1267097" y="21798"/>
                  <a:pt x="1132114" y="537781"/>
                  <a:pt x="1254034" y="535604"/>
                </a:cubicBezTo>
                <a:cubicBezTo>
                  <a:pt x="1375954" y="533427"/>
                  <a:pt x="1780903" y="4381"/>
                  <a:pt x="1907177" y="27"/>
                </a:cubicBezTo>
                <a:cubicBezTo>
                  <a:pt x="2033451" y="-4327"/>
                  <a:pt x="1896292" y="507301"/>
                  <a:pt x="2011680" y="509478"/>
                </a:cubicBezTo>
                <a:cubicBezTo>
                  <a:pt x="2127068" y="511655"/>
                  <a:pt x="2471057" y="13089"/>
                  <a:pt x="2599508" y="13089"/>
                </a:cubicBezTo>
                <a:cubicBezTo>
                  <a:pt x="2727959" y="13089"/>
                  <a:pt x="2671354" y="500769"/>
                  <a:pt x="2782388" y="509478"/>
                </a:cubicBezTo>
                <a:cubicBezTo>
                  <a:pt x="2893422" y="518187"/>
                  <a:pt x="3126377" y="67518"/>
                  <a:pt x="3265714" y="65341"/>
                </a:cubicBezTo>
                <a:cubicBezTo>
                  <a:pt x="3405051" y="63164"/>
                  <a:pt x="3479074" y="465935"/>
                  <a:pt x="3618411" y="496415"/>
                </a:cubicBezTo>
                <a:cubicBezTo>
                  <a:pt x="3757748" y="526895"/>
                  <a:pt x="3833948" y="296118"/>
                  <a:pt x="4101737" y="248221"/>
                </a:cubicBezTo>
                <a:cubicBezTo>
                  <a:pt x="4369526" y="200324"/>
                  <a:pt x="4797334" y="204678"/>
                  <a:pt x="5225143" y="209032"/>
                </a:cubicBezTo>
              </a:path>
            </a:pathLst>
          </a:custGeom>
          <a:noFill/>
          <a:ln w="539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5F294FB-13C5-A646-B675-42630DF91D27}"/>
              </a:ext>
            </a:extLst>
          </p:cNvPr>
          <p:cNvCxnSpPr>
            <a:cxnSpLocks/>
          </p:cNvCxnSpPr>
          <p:nvPr/>
        </p:nvCxnSpPr>
        <p:spPr>
          <a:xfrm>
            <a:off x="2050868" y="3500793"/>
            <a:ext cx="6701246"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6ED7689-0416-874B-B53C-8A539EB74FAB}"/>
              </a:ext>
            </a:extLst>
          </p:cNvPr>
          <p:cNvCxnSpPr>
            <a:cxnSpLocks/>
          </p:cNvCxnSpPr>
          <p:nvPr/>
        </p:nvCxnSpPr>
        <p:spPr>
          <a:xfrm>
            <a:off x="2050868" y="4293123"/>
            <a:ext cx="6609806"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F9E81627-7841-1A43-8105-7E0C83ECEA53}"/>
              </a:ext>
            </a:extLst>
          </p:cNvPr>
          <p:cNvSpPr txBox="1"/>
          <p:nvPr/>
        </p:nvSpPr>
        <p:spPr>
          <a:xfrm>
            <a:off x="9261567" y="2495027"/>
            <a:ext cx="4740937" cy="4401205"/>
          </a:xfrm>
          <a:prstGeom prst="rect">
            <a:avLst/>
          </a:prstGeom>
          <a:noFill/>
        </p:spPr>
        <p:txBody>
          <a:bodyPr wrap="square" rtlCol="0">
            <a:spAutoFit/>
          </a:bodyPr>
          <a:lstStyle/>
          <a:p>
            <a:r>
              <a:rPr lang="en-US" sz="2800" dirty="0"/>
              <a:t>Good scaling looks like a sawtooth. When your metric hits the high point a new task is launched which lowers the overall aggregate usage.</a:t>
            </a:r>
            <a:br>
              <a:rPr lang="en-US" sz="2800" dirty="0"/>
            </a:br>
            <a:br>
              <a:rPr lang="en-US" sz="2800" dirty="0"/>
            </a:br>
            <a:r>
              <a:rPr lang="en-US" sz="2800" dirty="0"/>
              <a:t>Give service a little headroom in case there is a burst of activity.</a:t>
            </a:r>
          </a:p>
        </p:txBody>
      </p:sp>
    </p:spTree>
    <p:extLst>
      <p:ext uri="{BB962C8B-B14F-4D97-AF65-F5344CB8AC3E}">
        <p14:creationId xmlns:p14="http://schemas.microsoft.com/office/powerpoint/2010/main" val="1215418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Types of application scaling policy available</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2586447" y="2769326"/>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2586447" y="6283236"/>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1353278" y="5890647"/>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1274626" y="2612684"/>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197168" y="6475061"/>
            <a:ext cx="4408645" cy="523220"/>
          </a:xfrm>
          <a:prstGeom prst="rect">
            <a:avLst/>
          </a:prstGeom>
          <a:noFill/>
        </p:spPr>
        <p:txBody>
          <a:bodyPr wrap="square" rtlCol="0">
            <a:spAutoFit/>
          </a:bodyPr>
          <a:lstStyle/>
          <a:p>
            <a:pPr algn="ctr"/>
            <a:r>
              <a:rPr lang="en-US" sz="2800" dirty="0"/>
              <a:t>Time with increasing load</a:t>
            </a:r>
          </a:p>
        </p:txBody>
      </p:sp>
      <p:sp>
        <p:nvSpPr>
          <p:cNvPr id="19" name="TextBox 18">
            <a:extLst>
              <a:ext uri="{FF2B5EF4-FFF2-40B4-BE49-F238E27FC236}">
                <a16:creationId xmlns:a16="http://schemas.microsoft.com/office/drawing/2014/main" id="{77978FA2-2543-D54A-9CDB-907F047D28D0}"/>
              </a:ext>
            </a:extLst>
          </p:cNvPr>
          <p:cNvSpPr txBox="1"/>
          <p:nvPr/>
        </p:nvSpPr>
        <p:spPr>
          <a:xfrm>
            <a:off x="1289824" y="4293123"/>
            <a:ext cx="1376860" cy="523220"/>
          </a:xfrm>
          <a:prstGeom prst="rect">
            <a:avLst/>
          </a:prstGeom>
          <a:noFill/>
        </p:spPr>
        <p:txBody>
          <a:bodyPr wrap="square" rtlCol="0">
            <a:spAutoFit/>
          </a:bodyPr>
          <a:lstStyle/>
          <a:p>
            <a:pPr algn="ctr"/>
            <a:r>
              <a:rPr lang="en-US" sz="2800" dirty="0"/>
              <a:t>50%</a:t>
            </a:r>
          </a:p>
        </p:txBody>
      </p:sp>
      <p:sp>
        <p:nvSpPr>
          <p:cNvPr id="3" name="Freeform 2">
            <a:extLst>
              <a:ext uri="{FF2B5EF4-FFF2-40B4-BE49-F238E27FC236}">
                <a16:creationId xmlns:a16="http://schemas.microsoft.com/office/drawing/2014/main" id="{1F937F84-628E-DD4D-AED6-E9FD0536AFCE}"/>
              </a:ext>
            </a:extLst>
          </p:cNvPr>
          <p:cNvSpPr/>
          <p:nvPr/>
        </p:nvSpPr>
        <p:spPr>
          <a:xfrm>
            <a:off x="2677886" y="3513882"/>
            <a:ext cx="5225143" cy="2677912"/>
          </a:xfrm>
          <a:custGeom>
            <a:avLst/>
            <a:gdLst>
              <a:gd name="connsiteX0" fmla="*/ 0 w 5225143"/>
              <a:gd name="connsiteY0" fmla="*/ 2677912 h 2677912"/>
              <a:gd name="connsiteX1" fmla="*/ 261257 w 5225143"/>
              <a:gd name="connsiteY1" fmla="*/ 1632884 h 2677912"/>
              <a:gd name="connsiteX2" fmla="*/ 352697 w 5225143"/>
              <a:gd name="connsiteY2" fmla="*/ 1436941 h 2677912"/>
              <a:gd name="connsiteX3" fmla="*/ 705394 w 5225143"/>
              <a:gd name="connsiteY3" fmla="*/ 483352 h 2677912"/>
              <a:gd name="connsiteX4" fmla="*/ 1175657 w 5225143"/>
              <a:gd name="connsiteY4" fmla="*/ 13089 h 2677912"/>
              <a:gd name="connsiteX5" fmla="*/ 1254034 w 5225143"/>
              <a:gd name="connsiteY5" fmla="*/ 535604 h 2677912"/>
              <a:gd name="connsiteX6" fmla="*/ 1907177 w 5225143"/>
              <a:gd name="connsiteY6" fmla="*/ 27 h 2677912"/>
              <a:gd name="connsiteX7" fmla="*/ 2011680 w 5225143"/>
              <a:gd name="connsiteY7" fmla="*/ 509478 h 2677912"/>
              <a:gd name="connsiteX8" fmla="*/ 2599508 w 5225143"/>
              <a:gd name="connsiteY8" fmla="*/ 13089 h 2677912"/>
              <a:gd name="connsiteX9" fmla="*/ 2782388 w 5225143"/>
              <a:gd name="connsiteY9" fmla="*/ 509478 h 2677912"/>
              <a:gd name="connsiteX10" fmla="*/ 3265714 w 5225143"/>
              <a:gd name="connsiteY10" fmla="*/ 65341 h 2677912"/>
              <a:gd name="connsiteX11" fmla="*/ 3618411 w 5225143"/>
              <a:gd name="connsiteY11" fmla="*/ 496415 h 2677912"/>
              <a:gd name="connsiteX12" fmla="*/ 4101737 w 5225143"/>
              <a:gd name="connsiteY12" fmla="*/ 248221 h 2677912"/>
              <a:gd name="connsiteX13" fmla="*/ 5225143 w 5225143"/>
              <a:gd name="connsiteY13" fmla="*/ 209032 h 267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25143" h="2677912">
                <a:moveTo>
                  <a:pt x="0" y="2677912"/>
                </a:moveTo>
                <a:cubicBezTo>
                  <a:pt x="101237" y="2258812"/>
                  <a:pt x="202474" y="1839712"/>
                  <a:pt x="261257" y="1632884"/>
                </a:cubicBezTo>
                <a:cubicBezTo>
                  <a:pt x="320040" y="1426055"/>
                  <a:pt x="278674" y="1628530"/>
                  <a:pt x="352697" y="1436941"/>
                </a:cubicBezTo>
                <a:cubicBezTo>
                  <a:pt x="426720" y="1245352"/>
                  <a:pt x="568234" y="720661"/>
                  <a:pt x="705394" y="483352"/>
                </a:cubicBezTo>
                <a:cubicBezTo>
                  <a:pt x="842554" y="246043"/>
                  <a:pt x="1084217" y="4380"/>
                  <a:pt x="1175657" y="13089"/>
                </a:cubicBezTo>
                <a:cubicBezTo>
                  <a:pt x="1267097" y="21798"/>
                  <a:pt x="1132114" y="537781"/>
                  <a:pt x="1254034" y="535604"/>
                </a:cubicBezTo>
                <a:cubicBezTo>
                  <a:pt x="1375954" y="533427"/>
                  <a:pt x="1780903" y="4381"/>
                  <a:pt x="1907177" y="27"/>
                </a:cubicBezTo>
                <a:cubicBezTo>
                  <a:pt x="2033451" y="-4327"/>
                  <a:pt x="1896292" y="507301"/>
                  <a:pt x="2011680" y="509478"/>
                </a:cubicBezTo>
                <a:cubicBezTo>
                  <a:pt x="2127068" y="511655"/>
                  <a:pt x="2471057" y="13089"/>
                  <a:pt x="2599508" y="13089"/>
                </a:cubicBezTo>
                <a:cubicBezTo>
                  <a:pt x="2727959" y="13089"/>
                  <a:pt x="2671354" y="500769"/>
                  <a:pt x="2782388" y="509478"/>
                </a:cubicBezTo>
                <a:cubicBezTo>
                  <a:pt x="2893422" y="518187"/>
                  <a:pt x="3126377" y="67518"/>
                  <a:pt x="3265714" y="65341"/>
                </a:cubicBezTo>
                <a:cubicBezTo>
                  <a:pt x="3405051" y="63164"/>
                  <a:pt x="3479074" y="465935"/>
                  <a:pt x="3618411" y="496415"/>
                </a:cubicBezTo>
                <a:cubicBezTo>
                  <a:pt x="3757748" y="526895"/>
                  <a:pt x="3833948" y="296118"/>
                  <a:pt x="4101737" y="248221"/>
                </a:cubicBezTo>
                <a:cubicBezTo>
                  <a:pt x="4369526" y="200324"/>
                  <a:pt x="4797334" y="204678"/>
                  <a:pt x="5225143" y="209032"/>
                </a:cubicBezTo>
              </a:path>
            </a:pathLst>
          </a:custGeom>
          <a:noFill/>
          <a:ln w="539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46ED7689-0416-874B-B53C-8A539EB74FAB}"/>
              </a:ext>
            </a:extLst>
          </p:cNvPr>
          <p:cNvCxnSpPr>
            <a:cxnSpLocks/>
          </p:cNvCxnSpPr>
          <p:nvPr/>
        </p:nvCxnSpPr>
        <p:spPr>
          <a:xfrm>
            <a:off x="2063931" y="3783672"/>
            <a:ext cx="6296298"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6CC2E21-B0D0-AA47-A306-C55E57F026B5}"/>
              </a:ext>
            </a:extLst>
          </p:cNvPr>
          <p:cNvSpPr txBox="1"/>
          <p:nvPr/>
        </p:nvSpPr>
        <p:spPr>
          <a:xfrm>
            <a:off x="9062763" y="2060663"/>
            <a:ext cx="4740937" cy="5262979"/>
          </a:xfrm>
          <a:prstGeom prst="rect">
            <a:avLst/>
          </a:prstGeom>
          <a:noFill/>
        </p:spPr>
        <p:txBody>
          <a:bodyPr wrap="square" rtlCol="0">
            <a:spAutoFit/>
          </a:bodyPr>
          <a:lstStyle/>
          <a:p>
            <a:r>
              <a:rPr lang="en-US" sz="2800" dirty="0">
                <a:solidFill>
                  <a:schemeClr val="accent1"/>
                </a:solidFill>
              </a:rPr>
              <a:t>Target tracking</a:t>
            </a:r>
            <a:r>
              <a:rPr lang="en-US" sz="2800" dirty="0"/>
              <a:t> policy:</a:t>
            </a:r>
            <a:br>
              <a:rPr lang="en-US" sz="2800" dirty="0"/>
            </a:br>
            <a:br>
              <a:rPr lang="en-US" sz="2800" dirty="0"/>
            </a:br>
            <a:r>
              <a:rPr lang="en-US" sz="2800" dirty="0"/>
              <a:t>Easiest autoscaling rule to setup. Give it one threshold and tell it to try to keep the metric as close to that threshold as possible.</a:t>
            </a:r>
            <a:br>
              <a:rPr lang="en-US" sz="2800" dirty="0"/>
            </a:br>
            <a:br>
              <a:rPr lang="en-US" sz="2800" dirty="0"/>
            </a:br>
            <a:r>
              <a:rPr lang="en-US" sz="2800" dirty="0"/>
              <a:t>Expects metric to react to scaling proportionally, can be slower to react than other strategies.</a:t>
            </a:r>
          </a:p>
        </p:txBody>
      </p:sp>
    </p:spTree>
    <p:extLst>
      <p:ext uri="{BB962C8B-B14F-4D97-AF65-F5344CB8AC3E}">
        <p14:creationId xmlns:p14="http://schemas.microsoft.com/office/powerpoint/2010/main" val="1294968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Types of application scaling policy available</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1871891" y="2782854"/>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1871891" y="6296764"/>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638722" y="5904175"/>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560070" y="2626212"/>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2482612" y="6488589"/>
            <a:ext cx="4408645" cy="523220"/>
          </a:xfrm>
          <a:prstGeom prst="rect">
            <a:avLst/>
          </a:prstGeom>
          <a:noFill/>
        </p:spPr>
        <p:txBody>
          <a:bodyPr wrap="square" rtlCol="0">
            <a:spAutoFit/>
          </a:bodyPr>
          <a:lstStyle/>
          <a:p>
            <a:pPr algn="ctr"/>
            <a:r>
              <a:rPr lang="en-US" sz="2800" dirty="0"/>
              <a:t>Time with increasing load</a:t>
            </a:r>
          </a:p>
        </p:txBody>
      </p:sp>
      <p:sp>
        <p:nvSpPr>
          <p:cNvPr id="19" name="TextBox 18">
            <a:extLst>
              <a:ext uri="{FF2B5EF4-FFF2-40B4-BE49-F238E27FC236}">
                <a16:creationId xmlns:a16="http://schemas.microsoft.com/office/drawing/2014/main" id="{77978FA2-2543-D54A-9CDB-907F047D28D0}"/>
              </a:ext>
            </a:extLst>
          </p:cNvPr>
          <p:cNvSpPr txBox="1"/>
          <p:nvPr/>
        </p:nvSpPr>
        <p:spPr>
          <a:xfrm>
            <a:off x="575268" y="4306651"/>
            <a:ext cx="1376860" cy="523220"/>
          </a:xfrm>
          <a:prstGeom prst="rect">
            <a:avLst/>
          </a:prstGeom>
          <a:noFill/>
        </p:spPr>
        <p:txBody>
          <a:bodyPr wrap="square" rtlCol="0">
            <a:spAutoFit/>
          </a:bodyPr>
          <a:lstStyle/>
          <a:p>
            <a:pPr algn="ctr"/>
            <a:r>
              <a:rPr lang="en-US" sz="2800" dirty="0"/>
              <a:t>50%</a:t>
            </a:r>
          </a:p>
        </p:txBody>
      </p:sp>
      <p:sp>
        <p:nvSpPr>
          <p:cNvPr id="3" name="Freeform 2">
            <a:extLst>
              <a:ext uri="{FF2B5EF4-FFF2-40B4-BE49-F238E27FC236}">
                <a16:creationId xmlns:a16="http://schemas.microsoft.com/office/drawing/2014/main" id="{1F937F84-628E-DD4D-AED6-E9FD0536AFCE}"/>
              </a:ext>
            </a:extLst>
          </p:cNvPr>
          <p:cNvSpPr/>
          <p:nvPr/>
        </p:nvSpPr>
        <p:spPr>
          <a:xfrm>
            <a:off x="1963330" y="3042411"/>
            <a:ext cx="5232577" cy="3162910"/>
          </a:xfrm>
          <a:custGeom>
            <a:avLst/>
            <a:gdLst>
              <a:gd name="connsiteX0" fmla="*/ 0 w 5225143"/>
              <a:gd name="connsiteY0" fmla="*/ 2677912 h 2677912"/>
              <a:gd name="connsiteX1" fmla="*/ 261257 w 5225143"/>
              <a:gd name="connsiteY1" fmla="*/ 1632884 h 2677912"/>
              <a:gd name="connsiteX2" fmla="*/ 352697 w 5225143"/>
              <a:gd name="connsiteY2" fmla="*/ 1436941 h 2677912"/>
              <a:gd name="connsiteX3" fmla="*/ 705394 w 5225143"/>
              <a:gd name="connsiteY3" fmla="*/ 483352 h 2677912"/>
              <a:gd name="connsiteX4" fmla="*/ 1175657 w 5225143"/>
              <a:gd name="connsiteY4" fmla="*/ 13089 h 2677912"/>
              <a:gd name="connsiteX5" fmla="*/ 1254034 w 5225143"/>
              <a:gd name="connsiteY5" fmla="*/ 535604 h 2677912"/>
              <a:gd name="connsiteX6" fmla="*/ 1907177 w 5225143"/>
              <a:gd name="connsiteY6" fmla="*/ 27 h 2677912"/>
              <a:gd name="connsiteX7" fmla="*/ 2011680 w 5225143"/>
              <a:gd name="connsiteY7" fmla="*/ 509478 h 2677912"/>
              <a:gd name="connsiteX8" fmla="*/ 2599508 w 5225143"/>
              <a:gd name="connsiteY8" fmla="*/ 13089 h 2677912"/>
              <a:gd name="connsiteX9" fmla="*/ 2782388 w 5225143"/>
              <a:gd name="connsiteY9" fmla="*/ 509478 h 2677912"/>
              <a:gd name="connsiteX10" fmla="*/ 3265714 w 5225143"/>
              <a:gd name="connsiteY10" fmla="*/ 65341 h 2677912"/>
              <a:gd name="connsiteX11" fmla="*/ 3618411 w 5225143"/>
              <a:gd name="connsiteY11" fmla="*/ 496415 h 2677912"/>
              <a:gd name="connsiteX12" fmla="*/ 4101737 w 5225143"/>
              <a:gd name="connsiteY12" fmla="*/ 248221 h 2677912"/>
              <a:gd name="connsiteX13" fmla="*/ 5225143 w 5225143"/>
              <a:gd name="connsiteY13" fmla="*/ 209032 h 2677912"/>
              <a:gd name="connsiteX0" fmla="*/ 0 w 5225143"/>
              <a:gd name="connsiteY0" fmla="*/ 2984491 h 2984491"/>
              <a:gd name="connsiteX1" fmla="*/ 261257 w 5225143"/>
              <a:gd name="connsiteY1" fmla="*/ 1939463 h 2984491"/>
              <a:gd name="connsiteX2" fmla="*/ 352697 w 5225143"/>
              <a:gd name="connsiteY2" fmla="*/ 1743520 h 2984491"/>
              <a:gd name="connsiteX3" fmla="*/ 705394 w 5225143"/>
              <a:gd name="connsiteY3" fmla="*/ 789931 h 2984491"/>
              <a:gd name="connsiteX4" fmla="*/ 1175657 w 5225143"/>
              <a:gd name="connsiteY4" fmla="*/ 319668 h 2984491"/>
              <a:gd name="connsiteX5" fmla="*/ 1254034 w 5225143"/>
              <a:gd name="connsiteY5" fmla="*/ 842183 h 2984491"/>
              <a:gd name="connsiteX6" fmla="*/ 1907177 w 5225143"/>
              <a:gd name="connsiteY6" fmla="*/ 306606 h 2984491"/>
              <a:gd name="connsiteX7" fmla="*/ 2011680 w 5225143"/>
              <a:gd name="connsiteY7" fmla="*/ 816057 h 2984491"/>
              <a:gd name="connsiteX8" fmla="*/ 2644113 w 5225143"/>
              <a:gd name="connsiteY8" fmla="*/ 0 h 2984491"/>
              <a:gd name="connsiteX9" fmla="*/ 2782388 w 5225143"/>
              <a:gd name="connsiteY9" fmla="*/ 816057 h 2984491"/>
              <a:gd name="connsiteX10" fmla="*/ 3265714 w 5225143"/>
              <a:gd name="connsiteY10" fmla="*/ 371920 h 2984491"/>
              <a:gd name="connsiteX11" fmla="*/ 3618411 w 5225143"/>
              <a:gd name="connsiteY11" fmla="*/ 802994 h 2984491"/>
              <a:gd name="connsiteX12" fmla="*/ 4101737 w 5225143"/>
              <a:gd name="connsiteY12" fmla="*/ 554800 h 2984491"/>
              <a:gd name="connsiteX13" fmla="*/ 5225143 w 5225143"/>
              <a:gd name="connsiteY13" fmla="*/ 515611 h 2984491"/>
              <a:gd name="connsiteX0" fmla="*/ 0 w 5225143"/>
              <a:gd name="connsiteY0" fmla="*/ 3162910 h 3162910"/>
              <a:gd name="connsiteX1" fmla="*/ 261257 w 5225143"/>
              <a:gd name="connsiteY1" fmla="*/ 2117882 h 3162910"/>
              <a:gd name="connsiteX2" fmla="*/ 352697 w 5225143"/>
              <a:gd name="connsiteY2" fmla="*/ 1921939 h 3162910"/>
              <a:gd name="connsiteX3" fmla="*/ 705394 w 5225143"/>
              <a:gd name="connsiteY3" fmla="*/ 968350 h 3162910"/>
              <a:gd name="connsiteX4" fmla="*/ 1175657 w 5225143"/>
              <a:gd name="connsiteY4" fmla="*/ 498087 h 3162910"/>
              <a:gd name="connsiteX5" fmla="*/ 1254034 w 5225143"/>
              <a:gd name="connsiteY5" fmla="*/ 1020602 h 3162910"/>
              <a:gd name="connsiteX6" fmla="*/ 1907177 w 5225143"/>
              <a:gd name="connsiteY6" fmla="*/ 485025 h 3162910"/>
              <a:gd name="connsiteX7" fmla="*/ 2011680 w 5225143"/>
              <a:gd name="connsiteY7" fmla="*/ 994476 h 3162910"/>
              <a:gd name="connsiteX8" fmla="*/ 2629245 w 5225143"/>
              <a:gd name="connsiteY8" fmla="*/ 0 h 3162910"/>
              <a:gd name="connsiteX9" fmla="*/ 2782388 w 5225143"/>
              <a:gd name="connsiteY9" fmla="*/ 994476 h 3162910"/>
              <a:gd name="connsiteX10" fmla="*/ 3265714 w 5225143"/>
              <a:gd name="connsiteY10" fmla="*/ 550339 h 3162910"/>
              <a:gd name="connsiteX11" fmla="*/ 3618411 w 5225143"/>
              <a:gd name="connsiteY11" fmla="*/ 981413 h 3162910"/>
              <a:gd name="connsiteX12" fmla="*/ 4101737 w 5225143"/>
              <a:gd name="connsiteY12" fmla="*/ 733219 h 3162910"/>
              <a:gd name="connsiteX13" fmla="*/ 5225143 w 5225143"/>
              <a:gd name="connsiteY13" fmla="*/ 694030 h 3162910"/>
              <a:gd name="connsiteX0" fmla="*/ 0 w 5225143"/>
              <a:gd name="connsiteY0" fmla="*/ 3162910 h 3162910"/>
              <a:gd name="connsiteX1" fmla="*/ 261257 w 5225143"/>
              <a:gd name="connsiteY1" fmla="*/ 2117882 h 3162910"/>
              <a:gd name="connsiteX2" fmla="*/ 352697 w 5225143"/>
              <a:gd name="connsiteY2" fmla="*/ 1921939 h 3162910"/>
              <a:gd name="connsiteX3" fmla="*/ 705394 w 5225143"/>
              <a:gd name="connsiteY3" fmla="*/ 968350 h 3162910"/>
              <a:gd name="connsiteX4" fmla="*/ 1175657 w 5225143"/>
              <a:gd name="connsiteY4" fmla="*/ 498087 h 3162910"/>
              <a:gd name="connsiteX5" fmla="*/ 1254034 w 5225143"/>
              <a:gd name="connsiteY5" fmla="*/ 1020602 h 3162910"/>
              <a:gd name="connsiteX6" fmla="*/ 1907177 w 5225143"/>
              <a:gd name="connsiteY6" fmla="*/ 485025 h 3162910"/>
              <a:gd name="connsiteX7" fmla="*/ 2011680 w 5225143"/>
              <a:gd name="connsiteY7" fmla="*/ 994476 h 3162910"/>
              <a:gd name="connsiteX8" fmla="*/ 2629245 w 5225143"/>
              <a:gd name="connsiteY8" fmla="*/ 0 h 3162910"/>
              <a:gd name="connsiteX9" fmla="*/ 2782388 w 5225143"/>
              <a:gd name="connsiteY9" fmla="*/ 994476 h 3162910"/>
              <a:gd name="connsiteX10" fmla="*/ 3265714 w 5225143"/>
              <a:gd name="connsiteY10" fmla="*/ 550339 h 3162910"/>
              <a:gd name="connsiteX11" fmla="*/ 3648147 w 5225143"/>
              <a:gd name="connsiteY11" fmla="*/ 1308515 h 3162910"/>
              <a:gd name="connsiteX12" fmla="*/ 4101737 w 5225143"/>
              <a:gd name="connsiteY12" fmla="*/ 733219 h 3162910"/>
              <a:gd name="connsiteX13" fmla="*/ 5225143 w 5225143"/>
              <a:gd name="connsiteY13" fmla="*/ 694030 h 3162910"/>
              <a:gd name="connsiteX0" fmla="*/ 0 w 5225143"/>
              <a:gd name="connsiteY0" fmla="*/ 3162910 h 3162910"/>
              <a:gd name="connsiteX1" fmla="*/ 261257 w 5225143"/>
              <a:gd name="connsiteY1" fmla="*/ 2117882 h 3162910"/>
              <a:gd name="connsiteX2" fmla="*/ 352697 w 5225143"/>
              <a:gd name="connsiteY2" fmla="*/ 1921939 h 3162910"/>
              <a:gd name="connsiteX3" fmla="*/ 705394 w 5225143"/>
              <a:gd name="connsiteY3" fmla="*/ 968350 h 3162910"/>
              <a:gd name="connsiteX4" fmla="*/ 1175657 w 5225143"/>
              <a:gd name="connsiteY4" fmla="*/ 498087 h 3162910"/>
              <a:gd name="connsiteX5" fmla="*/ 1254034 w 5225143"/>
              <a:gd name="connsiteY5" fmla="*/ 1020602 h 3162910"/>
              <a:gd name="connsiteX6" fmla="*/ 1907177 w 5225143"/>
              <a:gd name="connsiteY6" fmla="*/ 485025 h 3162910"/>
              <a:gd name="connsiteX7" fmla="*/ 2011680 w 5225143"/>
              <a:gd name="connsiteY7" fmla="*/ 994476 h 3162910"/>
              <a:gd name="connsiteX8" fmla="*/ 2629245 w 5225143"/>
              <a:gd name="connsiteY8" fmla="*/ 0 h 3162910"/>
              <a:gd name="connsiteX9" fmla="*/ 2782388 w 5225143"/>
              <a:gd name="connsiteY9" fmla="*/ 994476 h 3162910"/>
              <a:gd name="connsiteX10" fmla="*/ 3265714 w 5225143"/>
              <a:gd name="connsiteY10" fmla="*/ 550339 h 3162910"/>
              <a:gd name="connsiteX11" fmla="*/ 3648147 w 5225143"/>
              <a:gd name="connsiteY11" fmla="*/ 1308515 h 3162910"/>
              <a:gd name="connsiteX12" fmla="*/ 4034830 w 5225143"/>
              <a:gd name="connsiteY12" fmla="*/ 867034 h 3162910"/>
              <a:gd name="connsiteX13" fmla="*/ 5225143 w 5225143"/>
              <a:gd name="connsiteY13" fmla="*/ 694030 h 3162910"/>
              <a:gd name="connsiteX0" fmla="*/ 0 w 5232577"/>
              <a:gd name="connsiteY0" fmla="*/ 3162910 h 3162910"/>
              <a:gd name="connsiteX1" fmla="*/ 261257 w 5232577"/>
              <a:gd name="connsiteY1" fmla="*/ 2117882 h 3162910"/>
              <a:gd name="connsiteX2" fmla="*/ 352697 w 5232577"/>
              <a:gd name="connsiteY2" fmla="*/ 1921939 h 3162910"/>
              <a:gd name="connsiteX3" fmla="*/ 705394 w 5232577"/>
              <a:gd name="connsiteY3" fmla="*/ 968350 h 3162910"/>
              <a:gd name="connsiteX4" fmla="*/ 1175657 w 5232577"/>
              <a:gd name="connsiteY4" fmla="*/ 498087 h 3162910"/>
              <a:gd name="connsiteX5" fmla="*/ 1254034 w 5232577"/>
              <a:gd name="connsiteY5" fmla="*/ 1020602 h 3162910"/>
              <a:gd name="connsiteX6" fmla="*/ 1907177 w 5232577"/>
              <a:gd name="connsiteY6" fmla="*/ 485025 h 3162910"/>
              <a:gd name="connsiteX7" fmla="*/ 2011680 w 5232577"/>
              <a:gd name="connsiteY7" fmla="*/ 994476 h 3162910"/>
              <a:gd name="connsiteX8" fmla="*/ 2629245 w 5232577"/>
              <a:gd name="connsiteY8" fmla="*/ 0 h 3162910"/>
              <a:gd name="connsiteX9" fmla="*/ 2782388 w 5232577"/>
              <a:gd name="connsiteY9" fmla="*/ 994476 h 3162910"/>
              <a:gd name="connsiteX10" fmla="*/ 3265714 w 5232577"/>
              <a:gd name="connsiteY10" fmla="*/ 550339 h 3162910"/>
              <a:gd name="connsiteX11" fmla="*/ 3648147 w 5232577"/>
              <a:gd name="connsiteY11" fmla="*/ 1308515 h 3162910"/>
              <a:gd name="connsiteX12" fmla="*/ 4034830 w 5232577"/>
              <a:gd name="connsiteY12" fmla="*/ 867034 h 3162910"/>
              <a:gd name="connsiteX13" fmla="*/ 5232577 w 5232577"/>
              <a:gd name="connsiteY13" fmla="*/ 857582 h 316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32577" h="3162910">
                <a:moveTo>
                  <a:pt x="0" y="3162910"/>
                </a:moveTo>
                <a:cubicBezTo>
                  <a:pt x="101237" y="2743810"/>
                  <a:pt x="202474" y="2324710"/>
                  <a:pt x="261257" y="2117882"/>
                </a:cubicBezTo>
                <a:cubicBezTo>
                  <a:pt x="320040" y="1911053"/>
                  <a:pt x="278674" y="2113528"/>
                  <a:pt x="352697" y="1921939"/>
                </a:cubicBezTo>
                <a:cubicBezTo>
                  <a:pt x="426720" y="1730350"/>
                  <a:pt x="568234" y="1205659"/>
                  <a:pt x="705394" y="968350"/>
                </a:cubicBezTo>
                <a:cubicBezTo>
                  <a:pt x="842554" y="731041"/>
                  <a:pt x="1084217" y="489378"/>
                  <a:pt x="1175657" y="498087"/>
                </a:cubicBezTo>
                <a:cubicBezTo>
                  <a:pt x="1267097" y="506796"/>
                  <a:pt x="1132114" y="1022779"/>
                  <a:pt x="1254034" y="1020602"/>
                </a:cubicBezTo>
                <a:cubicBezTo>
                  <a:pt x="1375954" y="1018425"/>
                  <a:pt x="1780903" y="489379"/>
                  <a:pt x="1907177" y="485025"/>
                </a:cubicBezTo>
                <a:cubicBezTo>
                  <a:pt x="2033451" y="480671"/>
                  <a:pt x="1891335" y="1075313"/>
                  <a:pt x="2011680" y="994476"/>
                </a:cubicBezTo>
                <a:cubicBezTo>
                  <a:pt x="2132025" y="913639"/>
                  <a:pt x="2500794" y="0"/>
                  <a:pt x="2629245" y="0"/>
                </a:cubicBezTo>
                <a:cubicBezTo>
                  <a:pt x="2757696" y="0"/>
                  <a:pt x="2676310" y="902753"/>
                  <a:pt x="2782388" y="994476"/>
                </a:cubicBezTo>
                <a:cubicBezTo>
                  <a:pt x="2888466" y="1086199"/>
                  <a:pt x="3121421" y="497999"/>
                  <a:pt x="3265714" y="550339"/>
                </a:cubicBezTo>
                <a:cubicBezTo>
                  <a:pt x="3410007" y="602679"/>
                  <a:pt x="3519961" y="1255733"/>
                  <a:pt x="3648147" y="1308515"/>
                </a:cubicBezTo>
                <a:cubicBezTo>
                  <a:pt x="3776333" y="1361298"/>
                  <a:pt x="3767041" y="914931"/>
                  <a:pt x="4034830" y="867034"/>
                </a:cubicBezTo>
                <a:cubicBezTo>
                  <a:pt x="4302619" y="819137"/>
                  <a:pt x="4804768" y="853228"/>
                  <a:pt x="5232577" y="857582"/>
                </a:cubicBezTo>
              </a:path>
            </a:pathLst>
          </a:custGeom>
          <a:noFill/>
          <a:ln w="539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46ED7689-0416-874B-B53C-8A539EB74FAB}"/>
              </a:ext>
            </a:extLst>
          </p:cNvPr>
          <p:cNvCxnSpPr>
            <a:cxnSpLocks/>
          </p:cNvCxnSpPr>
          <p:nvPr/>
        </p:nvCxnSpPr>
        <p:spPr>
          <a:xfrm>
            <a:off x="1401626" y="3248560"/>
            <a:ext cx="6296298"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6CC2E21-B0D0-AA47-A306-C55E57F026B5}"/>
              </a:ext>
            </a:extLst>
          </p:cNvPr>
          <p:cNvSpPr txBox="1"/>
          <p:nvPr/>
        </p:nvSpPr>
        <p:spPr>
          <a:xfrm>
            <a:off x="9009745" y="2247742"/>
            <a:ext cx="4740937" cy="4832092"/>
          </a:xfrm>
          <a:prstGeom prst="rect">
            <a:avLst/>
          </a:prstGeom>
          <a:noFill/>
        </p:spPr>
        <p:txBody>
          <a:bodyPr wrap="square" rtlCol="0">
            <a:spAutoFit/>
          </a:bodyPr>
          <a:lstStyle/>
          <a:p>
            <a:r>
              <a:rPr lang="en-US" sz="2800" dirty="0">
                <a:solidFill>
                  <a:schemeClr val="accent1"/>
                </a:solidFill>
              </a:rPr>
              <a:t>Step Scaling </a:t>
            </a:r>
            <a:r>
              <a:rPr lang="en-US" sz="2800" dirty="0"/>
              <a:t>policy:</a:t>
            </a:r>
            <a:br>
              <a:rPr lang="en-US" sz="2800" dirty="0"/>
            </a:br>
            <a:br>
              <a:rPr lang="en-US" sz="2800" dirty="0"/>
            </a:br>
            <a:r>
              <a:rPr lang="en-US" sz="2800" dirty="0"/>
              <a:t>Define multiple bounds and your own custom values for how many tasks or percentage of tasks to add or remove at that boundary.</a:t>
            </a:r>
          </a:p>
          <a:p>
            <a:endParaRPr lang="en-US" sz="2800" dirty="0"/>
          </a:p>
          <a:p>
            <a:r>
              <a:rPr lang="en-US" sz="2800" dirty="0"/>
              <a:t>Harder to configure, but gives you the most speed and fine grained control.</a:t>
            </a:r>
          </a:p>
        </p:txBody>
      </p:sp>
      <p:cxnSp>
        <p:nvCxnSpPr>
          <p:cNvPr id="13" name="Straight Connector 12">
            <a:extLst>
              <a:ext uri="{FF2B5EF4-FFF2-40B4-BE49-F238E27FC236}">
                <a16:creationId xmlns:a16="http://schemas.microsoft.com/office/drawing/2014/main" id="{D09044D7-1114-DF46-8CB1-D3FA856A50AF}"/>
              </a:ext>
            </a:extLst>
          </p:cNvPr>
          <p:cNvCxnSpPr>
            <a:cxnSpLocks/>
          </p:cNvCxnSpPr>
          <p:nvPr/>
        </p:nvCxnSpPr>
        <p:spPr>
          <a:xfrm>
            <a:off x="1401626" y="3662217"/>
            <a:ext cx="6296298"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81ABFBB-5B53-1149-A4E7-44CF74850A07}"/>
              </a:ext>
            </a:extLst>
          </p:cNvPr>
          <p:cNvCxnSpPr>
            <a:cxnSpLocks/>
          </p:cNvCxnSpPr>
          <p:nvPr/>
        </p:nvCxnSpPr>
        <p:spPr>
          <a:xfrm>
            <a:off x="1401626" y="4193440"/>
            <a:ext cx="6296298"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7A3FB8-F94B-2F40-8DC2-DAE5BBFA1FEF}"/>
              </a:ext>
            </a:extLst>
          </p:cNvPr>
          <p:cNvCxnSpPr>
            <a:cxnSpLocks/>
          </p:cNvCxnSpPr>
          <p:nvPr/>
        </p:nvCxnSpPr>
        <p:spPr>
          <a:xfrm>
            <a:off x="1401626" y="4829871"/>
            <a:ext cx="6296298" cy="0"/>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3B87CB5-63A5-6E46-BA4C-AEE713B8CAEC}"/>
              </a:ext>
            </a:extLst>
          </p:cNvPr>
          <p:cNvSpPr txBox="1"/>
          <p:nvPr/>
        </p:nvSpPr>
        <p:spPr>
          <a:xfrm>
            <a:off x="7688764" y="2931201"/>
            <a:ext cx="649242" cy="523220"/>
          </a:xfrm>
          <a:prstGeom prst="rect">
            <a:avLst/>
          </a:prstGeom>
          <a:noFill/>
        </p:spPr>
        <p:txBody>
          <a:bodyPr wrap="square" rtlCol="0">
            <a:spAutoFit/>
          </a:bodyPr>
          <a:lstStyle/>
          <a:p>
            <a:pPr algn="ctr"/>
            <a:r>
              <a:rPr lang="en-US" sz="2800" dirty="0"/>
              <a:t>+2</a:t>
            </a:r>
          </a:p>
        </p:txBody>
      </p:sp>
      <p:sp>
        <p:nvSpPr>
          <p:cNvPr id="18" name="TextBox 17">
            <a:extLst>
              <a:ext uri="{FF2B5EF4-FFF2-40B4-BE49-F238E27FC236}">
                <a16:creationId xmlns:a16="http://schemas.microsoft.com/office/drawing/2014/main" id="{D863165E-CFE0-5142-9905-864B8CC500AE}"/>
              </a:ext>
            </a:extLst>
          </p:cNvPr>
          <p:cNvSpPr txBox="1"/>
          <p:nvPr/>
        </p:nvSpPr>
        <p:spPr>
          <a:xfrm>
            <a:off x="7688764" y="3399639"/>
            <a:ext cx="649242" cy="523220"/>
          </a:xfrm>
          <a:prstGeom prst="rect">
            <a:avLst/>
          </a:prstGeom>
          <a:noFill/>
        </p:spPr>
        <p:txBody>
          <a:bodyPr wrap="square" rtlCol="0">
            <a:spAutoFit/>
          </a:bodyPr>
          <a:lstStyle/>
          <a:p>
            <a:pPr algn="ctr"/>
            <a:r>
              <a:rPr lang="en-US" sz="2800" dirty="0"/>
              <a:t>+1</a:t>
            </a:r>
          </a:p>
        </p:txBody>
      </p:sp>
      <p:sp>
        <p:nvSpPr>
          <p:cNvPr id="20" name="TextBox 19">
            <a:extLst>
              <a:ext uri="{FF2B5EF4-FFF2-40B4-BE49-F238E27FC236}">
                <a16:creationId xmlns:a16="http://schemas.microsoft.com/office/drawing/2014/main" id="{0781553C-DE86-284B-B23B-D59F16BD4608}"/>
              </a:ext>
            </a:extLst>
          </p:cNvPr>
          <p:cNvSpPr txBox="1"/>
          <p:nvPr/>
        </p:nvSpPr>
        <p:spPr>
          <a:xfrm>
            <a:off x="7697924" y="3949423"/>
            <a:ext cx="649242" cy="523220"/>
          </a:xfrm>
          <a:prstGeom prst="rect">
            <a:avLst/>
          </a:prstGeom>
          <a:noFill/>
        </p:spPr>
        <p:txBody>
          <a:bodyPr wrap="square" rtlCol="0">
            <a:spAutoFit/>
          </a:bodyPr>
          <a:lstStyle/>
          <a:p>
            <a:pPr algn="ctr"/>
            <a:r>
              <a:rPr lang="en-US" sz="2800" dirty="0"/>
              <a:t>-1</a:t>
            </a:r>
          </a:p>
        </p:txBody>
      </p:sp>
      <p:sp>
        <p:nvSpPr>
          <p:cNvPr id="23" name="TextBox 22">
            <a:extLst>
              <a:ext uri="{FF2B5EF4-FFF2-40B4-BE49-F238E27FC236}">
                <a16:creationId xmlns:a16="http://schemas.microsoft.com/office/drawing/2014/main" id="{B5BADADE-DDD9-6F4B-9288-49A77B486754}"/>
              </a:ext>
            </a:extLst>
          </p:cNvPr>
          <p:cNvSpPr txBox="1"/>
          <p:nvPr/>
        </p:nvSpPr>
        <p:spPr>
          <a:xfrm>
            <a:off x="7709126" y="4559402"/>
            <a:ext cx="649242" cy="523220"/>
          </a:xfrm>
          <a:prstGeom prst="rect">
            <a:avLst/>
          </a:prstGeom>
          <a:noFill/>
        </p:spPr>
        <p:txBody>
          <a:bodyPr wrap="square" rtlCol="0">
            <a:spAutoFit/>
          </a:bodyPr>
          <a:lstStyle/>
          <a:p>
            <a:pPr algn="ctr"/>
            <a:r>
              <a:rPr lang="en-US" sz="2800" dirty="0"/>
              <a:t>-2</a:t>
            </a:r>
          </a:p>
        </p:txBody>
      </p:sp>
    </p:spTree>
    <p:extLst>
      <p:ext uri="{BB962C8B-B14F-4D97-AF65-F5344CB8AC3E}">
        <p14:creationId xmlns:p14="http://schemas.microsoft.com/office/powerpoint/2010/main" val="1682491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84344"/>
            <a:ext cx="13510260" cy="993392"/>
          </a:xfrm>
        </p:spPr>
        <p:txBody>
          <a:bodyPr/>
          <a:lstStyle/>
          <a:p>
            <a:r>
              <a:rPr lang="en-US" dirty="0"/>
              <a:t>Types of application scaling policy available</a:t>
            </a:r>
          </a:p>
        </p:txBody>
      </p:sp>
      <p:cxnSp>
        <p:nvCxnSpPr>
          <p:cNvPr id="5" name="Straight Connector 4">
            <a:extLst>
              <a:ext uri="{FF2B5EF4-FFF2-40B4-BE49-F238E27FC236}">
                <a16:creationId xmlns:a16="http://schemas.microsoft.com/office/drawing/2014/main" id="{FC875D81-5227-7249-BC68-83A285102C9D}"/>
              </a:ext>
            </a:extLst>
          </p:cNvPr>
          <p:cNvCxnSpPr/>
          <p:nvPr/>
        </p:nvCxnSpPr>
        <p:spPr>
          <a:xfrm>
            <a:off x="1871891" y="2782854"/>
            <a:ext cx="0" cy="3553097"/>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96D8BC-6B33-BC46-A23F-69CC329C0E32}"/>
              </a:ext>
            </a:extLst>
          </p:cNvPr>
          <p:cNvCxnSpPr>
            <a:cxnSpLocks/>
          </p:cNvCxnSpPr>
          <p:nvPr/>
        </p:nvCxnSpPr>
        <p:spPr>
          <a:xfrm>
            <a:off x="1871891" y="6296764"/>
            <a:ext cx="5394960"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290F75-4FA7-7647-945B-19939545EEA1}"/>
              </a:ext>
            </a:extLst>
          </p:cNvPr>
          <p:cNvSpPr txBox="1"/>
          <p:nvPr/>
        </p:nvSpPr>
        <p:spPr>
          <a:xfrm>
            <a:off x="638722" y="5904175"/>
            <a:ext cx="1376860" cy="523220"/>
          </a:xfrm>
          <a:prstGeom prst="rect">
            <a:avLst/>
          </a:prstGeom>
          <a:noFill/>
        </p:spPr>
        <p:txBody>
          <a:bodyPr wrap="square" rtlCol="0">
            <a:spAutoFit/>
          </a:bodyPr>
          <a:lstStyle/>
          <a:p>
            <a:pPr algn="ctr"/>
            <a:r>
              <a:rPr lang="en-US" sz="2800" dirty="0"/>
              <a:t>0%</a:t>
            </a:r>
          </a:p>
        </p:txBody>
      </p:sp>
      <p:sp>
        <p:nvSpPr>
          <p:cNvPr id="11" name="TextBox 10">
            <a:extLst>
              <a:ext uri="{FF2B5EF4-FFF2-40B4-BE49-F238E27FC236}">
                <a16:creationId xmlns:a16="http://schemas.microsoft.com/office/drawing/2014/main" id="{91ACEA0B-1602-5446-B8D5-BFB349B188AF}"/>
              </a:ext>
            </a:extLst>
          </p:cNvPr>
          <p:cNvSpPr txBox="1"/>
          <p:nvPr/>
        </p:nvSpPr>
        <p:spPr>
          <a:xfrm>
            <a:off x="560070" y="2626212"/>
            <a:ext cx="1376860" cy="523220"/>
          </a:xfrm>
          <a:prstGeom prst="rect">
            <a:avLst/>
          </a:prstGeom>
          <a:noFill/>
        </p:spPr>
        <p:txBody>
          <a:bodyPr wrap="square" rtlCol="0">
            <a:spAutoFit/>
          </a:bodyPr>
          <a:lstStyle/>
          <a:p>
            <a:pPr algn="ctr"/>
            <a:r>
              <a:rPr lang="en-US" sz="2800" dirty="0"/>
              <a:t>100%</a:t>
            </a:r>
          </a:p>
        </p:txBody>
      </p:sp>
      <p:sp>
        <p:nvSpPr>
          <p:cNvPr id="12" name="TextBox 11">
            <a:extLst>
              <a:ext uri="{FF2B5EF4-FFF2-40B4-BE49-F238E27FC236}">
                <a16:creationId xmlns:a16="http://schemas.microsoft.com/office/drawing/2014/main" id="{DB90AE69-728B-E749-9888-508965BD1257}"/>
              </a:ext>
            </a:extLst>
          </p:cNvPr>
          <p:cNvSpPr txBox="1"/>
          <p:nvPr/>
        </p:nvSpPr>
        <p:spPr>
          <a:xfrm>
            <a:off x="3592955" y="6841286"/>
            <a:ext cx="1710565" cy="523220"/>
          </a:xfrm>
          <a:prstGeom prst="rect">
            <a:avLst/>
          </a:prstGeom>
          <a:noFill/>
        </p:spPr>
        <p:txBody>
          <a:bodyPr wrap="square" rtlCol="0">
            <a:spAutoFit/>
          </a:bodyPr>
          <a:lstStyle/>
          <a:p>
            <a:pPr algn="ctr"/>
            <a:r>
              <a:rPr lang="en-US" sz="2800" dirty="0"/>
              <a:t>Time</a:t>
            </a:r>
          </a:p>
        </p:txBody>
      </p:sp>
      <p:sp>
        <p:nvSpPr>
          <p:cNvPr id="19" name="TextBox 18">
            <a:extLst>
              <a:ext uri="{FF2B5EF4-FFF2-40B4-BE49-F238E27FC236}">
                <a16:creationId xmlns:a16="http://schemas.microsoft.com/office/drawing/2014/main" id="{77978FA2-2543-D54A-9CDB-907F047D28D0}"/>
              </a:ext>
            </a:extLst>
          </p:cNvPr>
          <p:cNvSpPr txBox="1"/>
          <p:nvPr/>
        </p:nvSpPr>
        <p:spPr>
          <a:xfrm>
            <a:off x="575268" y="4306651"/>
            <a:ext cx="1376860" cy="523220"/>
          </a:xfrm>
          <a:prstGeom prst="rect">
            <a:avLst/>
          </a:prstGeom>
          <a:noFill/>
        </p:spPr>
        <p:txBody>
          <a:bodyPr wrap="square" rtlCol="0">
            <a:spAutoFit/>
          </a:bodyPr>
          <a:lstStyle/>
          <a:p>
            <a:pPr algn="ctr"/>
            <a:r>
              <a:rPr lang="en-US" sz="2800" dirty="0"/>
              <a:t>50%</a:t>
            </a:r>
          </a:p>
        </p:txBody>
      </p:sp>
      <p:cxnSp>
        <p:nvCxnSpPr>
          <p:cNvPr id="21" name="Straight Connector 20">
            <a:extLst>
              <a:ext uri="{FF2B5EF4-FFF2-40B4-BE49-F238E27FC236}">
                <a16:creationId xmlns:a16="http://schemas.microsoft.com/office/drawing/2014/main" id="{46ED7689-0416-874B-B53C-8A539EB74FAB}"/>
              </a:ext>
            </a:extLst>
          </p:cNvPr>
          <p:cNvCxnSpPr>
            <a:cxnSpLocks/>
          </p:cNvCxnSpPr>
          <p:nvPr/>
        </p:nvCxnSpPr>
        <p:spPr>
          <a:xfrm flipV="1">
            <a:off x="3109461" y="2273597"/>
            <a:ext cx="0" cy="4398091"/>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6CC2E21-B0D0-AA47-A306-C55E57F026B5}"/>
              </a:ext>
            </a:extLst>
          </p:cNvPr>
          <p:cNvSpPr txBox="1"/>
          <p:nvPr/>
        </p:nvSpPr>
        <p:spPr>
          <a:xfrm>
            <a:off x="8623999" y="1704070"/>
            <a:ext cx="4740937" cy="5693866"/>
          </a:xfrm>
          <a:prstGeom prst="rect">
            <a:avLst/>
          </a:prstGeom>
          <a:noFill/>
        </p:spPr>
        <p:txBody>
          <a:bodyPr wrap="square" rtlCol="0">
            <a:spAutoFit/>
          </a:bodyPr>
          <a:lstStyle/>
          <a:p>
            <a:r>
              <a:rPr lang="en-US" sz="2800" dirty="0">
                <a:solidFill>
                  <a:schemeClr val="accent1"/>
                </a:solidFill>
              </a:rPr>
              <a:t>Scheduled Scaling </a:t>
            </a:r>
            <a:r>
              <a:rPr lang="en-US" sz="2800" dirty="0"/>
              <a:t>policy:</a:t>
            </a:r>
            <a:br>
              <a:rPr lang="en-US" sz="2800" dirty="0"/>
            </a:br>
            <a:br>
              <a:rPr lang="en-US" sz="2800" dirty="0"/>
            </a:br>
            <a:r>
              <a:rPr lang="en-US" sz="2800" dirty="0"/>
              <a:t>Can be used for services that have a predictable, static pattern of daily traffic: batch processing overnight, services only used during work hours.</a:t>
            </a:r>
            <a:br>
              <a:rPr lang="en-US" sz="2800" dirty="0"/>
            </a:br>
            <a:br>
              <a:rPr lang="en-US" sz="2800" dirty="0"/>
            </a:br>
            <a:r>
              <a:rPr lang="en-US" sz="2800" dirty="0"/>
              <a:t>Not good for dealing with unexpected traffic spikes or gradual traffic trends over weeks or months</a:t>
            </a:r>
          </a:p>
        </p:txBody>
      </p:sp>
      <p:cxnSp>
        <p:nvCxnSpPr>
          <p:cNvPr id="13" name="Straight Connector 12">
            <a:extLst>
              <a:ext uri="{FF2B5EF4-FFF2-40B4-BE49-F238E27FC236}">
                <a16:creationId xmlns:a16="http://schemas.microsoft.com/office/drawing/2014/main" id="{D09044D7-1114-DF46-8CB1-D3FA856A50AF}"/>
              </a:ext>
            </a:extLst>
          </p:cNvPr>
          <p:cNvCxnSpPr>
            <a:cxnSpLocks/>
          </p:cNvCxnSpPr>
          <p:nvPr/>
        </p:nvCxnSpPr>
        <p:spPr>
          <a:xfrm>
            <a:off x="4549775" y="2340889"/>
            <a:ext cx="0" cy="4380411"/>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7A3FB8-F94B-2F40-8DC2-DAE5BBFA1FEF}"/>
              </a:ext>
            </a:extLst>
          </p:cNvPr>
          <p:cNvCxnSpPr>
            <a:cxnSpLocks/>
          </p:cNvCxnSpPr>
          <p:nvPr/>
        </p:nvCxnSpPr>
        <p:spPr>
          <a:xfrm flipV="1">
            <a:off x="5906924" y="2390503"/>
            <a:ext cx="0" cy="4281185"/>
          </a:xfrm>
          <a:prstGeom prst="line">
            <a:avLst/>
          </a:prstGeom>
          <a:ln w="508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3B87CB5-63A5-6E46-BA4C-AEE713B8CAEC}"/>
              </a:ext>
            </a:extLst>
          </p:cNvPr>
          <p:cNvSpPr txBox="1"/>
          <p:nvPr/>
        </p:nvSpPr>
        <p:spPr>
          <a:xfrm>
            <a:off x="2745031" y="1718113"/>
            <a:ext cx="649242" cy="523220"/>
          </a:xfrm>
          <a:prstGeom prst="rect">
            <a:avLst/>
          </a:prstGeom>
          <a:noFill/>
        </p:spPr>
        <p:txBody>
          <a:bodyPr wrap="square" rtlCol="0">
            <a:spAutoFit/>
          </a:bodyPr>
          <a:lstStyle/>
          <a:p>
            <a:pPr algn="ctr"/>
            <a:r>
              <a:rPr lang="en-US" sz="2800" dirty="0"/>
              <a:t>+2</a:t>
            </a:r>
          </a:p>
        </p:txBody>
      </p:sp>
      <p:sp>
        <p:nvSpPr>
          <p:cNvPr id="18" name="TextBox 17">
            <a:extLst>
              <a:ext uri="{FF2B5EF4-FFF2-40B4-BE49-F238E27FC236}">
                <a16:creationId xmlns:a16="http://schemas.microsoft.com/office/drawing/2014/main" id="{D863165E-CFE0-5142-9905-864B8CC500AE}"/>
              </a:ext>
            </a:extLst>
          </p:cNvPr>
          <p:cNvSpPr txBox="1"/>
          <p:nvPr/>
        </p:nvSpPr>
        <p:spPr>
          <a:xfrm>
            <a:off x="4123616" y="1687039"/>
            <a:ext cx="649242" cy="523220"/>
          </a:xfrm>
          <a:prstGeom prst="rect">
            <a:avLst/>
          </a:prstGeom>
          <a:noFill/>
        </p:spPr>
        <p:txBody>
          <a:bodyPr wrap="square" rtlCol="0">
            <a:spAutoFit/>
          </a:bodyPr>
          <a:lstStyle/>
          <a:p>
            <a:pPr algn="ctr"/>
            <a:r>
              <a:rPr lang="en-US" sz="2800" dirty="0"/>
              <a:t>+1</a:t>
            </a:r>
          </a:p>
        </p:txBody>
      </p:sp>
      <p:sp>
        <p:nvSpPr>
          <p:cNvPr id="23" name="TextBox 22">
            <a:extLst>
              <a:ext uri="{FF2B5EF4-FFF2-40B4-BE49-F238E27FC236}">
                <a16:creationId xmlns:a16="http://schemas.microsoft.com/office/drawing/2014/main" id="{B5BADADE-DDD9-6F4B-9288-49A77B486754}"/>
              </a:ext>
            </a:extLst>
          </p:cNvPr>
          <p:cNvSpPr txBox="1"/>
          <p:nvPr/>
        </p:nvSpPr>
        <p:spPr>
          <a:xfrm>
            <a:off x="5582303" y="1687039"/>
            <a:ext cx="649242" cy="523220"/>
          </a:xfrm>
          <a:prstGeom prst="rect">
            <a:avLst/>
          </a:prstGeom>
          <a:noFill/>
        </p:spPr>
        <p:txBody>
          <a:bodyPr wrap="square" rtlCol="0">
            <a:spAutoFit/>
          </a:bodyPr>
          <a:lstStyle/>
          <a:p>
            <a:pPr algn="ctr"/>
            <a:r>
              <a:rPr lang="en-US" sz="2800" dirty="0"/>
              <a:t>-3</a:t>
            </a:r>
          </a:p>
        </p:txBody>
      </p:sp>
      <p:sp>
        <p:nvSpPr>
          <p:cNvPr id="9" name="Freeform 8">
            <a:extLst>
              <a:ext uri="{FF2B5EF4-FFF2-40B4-BE49-F238E27FC236}">
                <a16:creationId xmlns:a16="http://schemas.microsoft.com/office/drawing/2014/main" id="{C86A8B29-D43D-6F4D-8EC1-F6BDC30D0058}"/>
              </a:ext>
            </a:extLst>
          </p:cNvPr>
          <p:cNvSpPr/>
          <p:nvPr/>
        </p:nvSpPr>
        <p:spPr>
          <a:xfrm>
            <a:off x="1907177" y="3245954"/>
            <a:ext cx="5277394" cy="2371075"/>
          </a:xfrm>
          <a:custGeom>
            <a:avLst/>
            <a:gdLst>
              <a:gd name="connsiteX0" fmla="*/ 0 w 5238205"/>
              <a:gd name="connsiteY0" fmla="*/ 3024217 h 3024217"/>
              <a:gd name="connsiteX1" fmla="*/ 679268 w 5238205"/>
              <a:gd name="connsiteY1" fmla="*/ 503086 h 3024217"/>
              <a:gd name="connsiteX2" fmla="*/ 1240971 w 5238205"/>
              <a:gd name="connsiteY2" fmla="*/ 111200 h 3024217"/>
              <a:gd name="connsiteX3" fmla="*/ 1698171 w 5238205"/>
              <a:gd name="connsiteY3" fmla="*/ 777406 h 3024217"/>
              <a:gd name="connsiteX4" fmla="*/ 2573383 w 5238205"/>
              <a:gd name="connsiteY4" fmla="*/ 137326 h 3024217"/>
              <a:gd name="connsiteX5" fmla="*/ 3892731 w 5238205"/>
              <a:gd name="connsiteY5" fmla="*/ 111200 h 3024217"/>
              <a:gd name="connsiteX6" fmla="*/ 4728754 w 5238205"/>
              <a:gd name="connsiteY6" fmla="*/ 1365235 h 3024217"/>
              <a:gd name="connsiteX7" fmla="*/ 5238205 w 5238205"/>
              <a:gd name="connsiteY7" fmla="*/ 2371075 h 3024217"/>
              <a:gd name="connsiteX0" fmla="*/ 0 w 5277394"/>
              <a:gd name="connsiteY0" fmla="*/ 2318823 h 2371075"/>
              <a:gd name="connsiteX1" fmla="*/ 718457 w 5277394"/>
              <a:gd name="connsiteY1" fmla="*/ 503086 h 2371075"/>
              <a:gd name="connsiteX2" fmla="*/ 1280160 w 5277394"/>
              <a:gd name="connsiteY2" fmla="*/ 111200 h 2371075"/>
              <a:gd name="connsiteX3" fmla="*/ 1737360 w 5277394"/>
              <a:gd name="connsiteY3" fmla="*/ 777406 h 2371075"/>
              <a:gd name="connsiteX4" fmla="*/ 2612572 w 5277394"/>
              <a:gd name="connsiteY4" fmla="*/ 137326 h 2371075"/>
              <a:gd name="connsiteX5" fmla="*/ 3931920 w 5277394"/>
              <a:gd name="connsiteY5" fmla="*/ 111200 h 2371075"/>
              <a:gd name="connsiteX6" fmla="*/ 4767943 w 5277394"/>
              <a:gd name="connsiteY6" fmla="*/ 1365235 h 2371075"/>
              <a:gd name="connsiteX7" fmla="*/ 5277394 w 5277394"/>
              <a:gd name="connsiteY7" fmla="*/ 2371075 h 237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7394" h="2371075">
                <a:moveTo>
                  <a:pt x="0" y="2318823"/>
                </a:moveTo>
                <a:cubicBezTo>
                  <a:pt x="236219" y="1301009"/>
                  <a:pt x="505097" y="871023"/>
                  <a:pt x="718457" y="503086"/>
                </a:cubicBezTo>
                <a:cubicBezTo>
                  <a:pt x="931817" y="135149"/>
                  <a:pt x="1110343" y="65480"/>
                  <a:pt x="1280160" y="111200"/>
                </a:cubicBezTo>
                <a:cubicBezTo>
                  <a:pt x="1449977" y="156920"/>
                  <a:pt x="1515291" y="773052"/>
                  <a:pt x="1737360" y="777406"/>
                </a:cubicBezTo>
                <a:cubicBezTo>
                  <a:pt x="1959429" y="781760"/>
                  <a:pt x="2246812" y="248360"/>
                  <a:pt x="2612572" y="137326"/>
                </a:cubicBezTo>
                <a:cubicBezTo>
                  <a:pt x="2978332" y="26292"/>
                  <a:pt x="3572692" y="-93451"/>
                  <a:pt x="3931920" y="111200"/>
                </a:cubicBezTo>
                <a:cubicBezTo>
                  <a:pt x="4291148" y="315851"/>
                  <a:pt x="4543697" y="988589"/>
                  <a:pt x="4767943" y="1365235"/>
                </a:cubicBezTo>
                <a:cubicBezTo>
                  <a:pt x="4992189" y="1741881"/>
                  <a:pt x="5220788" y="2294875"/>
                  <a:pt x="5277394" y="2371075"/>
                </a:cubicBezTo>
              </a:path>
            </a:pathLst>
          </a:custGeom>
          <a:noFill/>
          <a:ln w="571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2032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D838E4-BD93-3F41-894D-C133848F2E16}"/>
              </a:ext>
            </a:extLst>
          </p:cNvPr>
          <p:cNvSpPr>
            <a:spLocks noGrp="1"/>
          </p:cNvSpPr>
          <p:nvPr>
            <p:ph type="title"/>
          </p:nvPr>
        </p:nvSpPr>
        <p:spPr/>
        <p:txBody>
          <a:bodyPr/>
          <a:lstStyle/>
          <a:p>
            <a:r>
              <a:rPr lang="en-US" dirty="0">
                <a:solidFill>
                  <a:schemeClr val="tx1"/>
                </a:solidFill>
              </a:rPr>
              <a:t>Cluster capacity scaling</a:t>
            </a:r>
          </a:p>
        </p:txBody>
      </p:sp>
      <p:sp>
        <p:nvSpPr>
          <p:cNvPr id="3" name="Text Placeholder 2">
            <a:extLst>
              <a:ext uri="{FF2B5EF4-FFF2-40B4-BE49-F238E27FC236}">
                <a16:creationId xmlns:a16="http://schemas.microsoft.com/office/drawing/2014/main" id="{20C9DF1E-45A2-D545-B6A8-7FE089C0EBB4}"/>
              </a:ext>
            </a:extLst>
          </p:cNvPr>
          <p:cNvSpPr>
            <a:spLocks noGrp="1"/>
          </p:cNvSpPr>
          <p:nvPr>
            <p:ph type="body" sz="quarter" idx="10"/>
          </p:nvPr>
        </p:nvSpPr>
        <p:spPr>
          <a:xfrm>
            <a:off x="548639" y="4752341"/>
            <a:ext cx="9040203" cy="783078"/>
          </a:xfrm>
        </p:spPr>
        <p:txBody>
          <a:bodyPr/>
          <a:lstStyle/>
          <a:p>
            <a:r>
              <a:rPr lang="en-US" dirty="0"/>
              <a:t>More containers need more compute capacity to run on</a:t>
            </a:r>
          </a:p>
        </p:txBody>
      </p:sp>
    </p:spTree>
    <p:extLst>
      <p:ext uri="{BB962C8B-B14F-4D97-AF65-F5344CB8AC3E}">
        <p14:creationId xmlns:p14="http://schemas.microsoft.com/office/powerpoint/2010/main" val="338107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70917"/>
            <a:ext cx="13835199" cy="993392"/>
          </a:xfrm>
        </p:spPr>
        <p:txBody>
          <a:bodyPr/>
          <a:lstStyle/>
          <a:p>
            <a:r>
              <a:rPr lang="en-US" dirty="0"/>
              <a:t>AWS </a:t>
            </a:r>
            <a:r>
              <a:rPr lang="en-US" dirty="0" err="1"/>
              <a:t>Fargate</a:t>
            </a:r>
            <a:r>
              <a:rPr lang="en-US" dirty="0"/>
              <a:t> makes cluster capacity easy</a:t>
            </a:r>
          </a:p>
        </p:txBody>
      </p:sp>
      <p:cxnSp>
        <p:nvCxnSpPr>
          <p:cNvPr id="25" name="Straight Connector 24">
            <a:extLst>
              <a:ext uri="{FF2B5EF4-FFF2-40B4-BE49-F238E27FC236}">
                <a16:creationId xmlns:a16="http://schemas.microsoft.com/office/drawing/2014/main" id="{7B547345-F7BC-7B44-AFEF-5AFADD68D989}"/>
              </a:ext>
            </a:extLst>
          </p:cNvPr>
          <p:cNvCxnSpPr/>
          <p:nvPr/>
        </p:nvCxnSpPr>
        <p:spPr>
          <a:xfrm>
            <a:off x="3905795" y="2106336"/>
            <a:ext cx="0" cy="4959928"/>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4AADF77E-ED03-1744-89F3-FF1359D1F8D9}"/>
              </a:ext>
            </a:extLst>
          </p:cNvPr>
          <p:cNvSpPr txBox="1"/>
          <p:nvPr/>
        </p:nvSpPr>
        <p:spPr>
          <a:xfrm>
            <a:off x="4536893" y="2659627"/>
            <a:ext cx="9097969" cy="3539430"/>
          </a:xfrm>
          <a:prstGeom prst="rect">
            <a:avLst/>
          </a:prstGeom>
          <a:noFill/>
        </p:spPr>
        <p:txBody>
          <a:bodyPr wrap="square" rtlCol="0">
            <a:spAutoFit/>
          </a:bodyPr>
          <a:lstStyle/>
          <a:p>
            <a:r>
              <a:rPr lang="en-US" sz="2800" dirty="0"/>
              <a:t>As the service horizontally scales you get more tasks running on AWS </a:t>
            </a:r>
            <a:r>
              <a:rPr lang="en-US" sz="2800" dirty="0" err="1"/>
              <a:t>Fargate</a:t>
            </a:r>
            <a:r>
              <a:rPr lang="en-US" sz="2800" dirty="0"/>
              <a:t> automatically.</a:t>
            </a:r>
            <a:br>
              <a:rPr lang="en-US" sz="2800" dirty="0"/>
            </a:br>
            <a:br>
              <a:rPr lang="en-US" sz="2800" dirty="0"/>
            </a:br>
            <a:r>
              <a:rPr lang="en-US" sz="2800" dirty="0"/>
              <a:t>Upper limits are based on total number of CPU’s your account is allowed to launch.</a:t>
            </a:r>
          </a:p>
          <a:p>
            <a:br>
              <a:rPr lang="en-US" sz="2800" dirty="0"/>
            </a:br>
            <a:r>
              <a:rPr lang="en-US" sz="2800" dirty="0"/>
              <a:t>This is a </a:t>
            </a:r>
            <a:r>
              <a:rPr lang="en-US" sz="2800" dirty="0">
                <a:solidFill>
                  <a:schemeClr val="accent1"/>
                </a:solidFill>
              </a:rPr>
              <a:t>soft limit</a:t>
            </a:r>
            <a:r>
              <a:rPr lang="en-US" sz="2800" dirty="0"/>
              <a:t>, you can open a support ticket to get more tasks if your limit is too low</a:t>
            </a:r>
          </a:p>
        </p:txBody>
      </p:sp>
      <p:pic>
        <p:nvPicPr>
          <p:cNvPr id="27" name="Graphic 14">
            <a:extLst>
              <a:ext uri="{FF2B5EF4-FFF2-40B4-BE49-F238E27FC236}">
                <a16:creationId xmlns:a16="http://schemas.microsoft.com/office/drawing/2014/main" id="{C79FD752-05C2-234B-9D81-C4B95DA4B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709" y="5060163"/>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3F303F7A-E290-0049-99A3-AB047F632AE1}"/>
              </a:ext>
            </a:extLst>
          </p:cNvPr>
          <p:cNvSpPr txBox="1"/>
          <p:nvPr/>
        </p:nvSpPr>
        <p:spPr>
          <a:xfrm>
            <a:off x="487423" y="6384363"/>
            <a:ext cx="2849915" cy="523220"/>
          </a:xfrm>
          <a:prstGeom prst="rect">
            <a:avLst/>
          </a:prstGeom>
          <a:noFill/>
        </p:spPr>
        <p:txBody>
          <a:bodyPr wrap="square" rtlCol="0">
            <a:spAutoFit/>
          </a:bodyPr>
          <a:lstStyle/>
          <a:p>
            <a:pPr algn="ctr"/>
            <a:r>
              <a:rPr lang="en-US" sz="2800" dirty="0" err="1"/>
              <a:t>Fargate</a:t>
            </a:r>
            <a:endParaRPr lang="en-US" sz="2800" dirty="0"/>
          </a:p>
        </p:txBody>
      </p:sp>
      <p:pic>
        <p:nvPicPr>
          <p:cNvPr id="29" name="Graphic 28">
            <a:extLst>
              <a:ext uri="{FF2B5EF4-FFF2-40B4-BE49-F238E27FC236}">
                <a16:creationId xmlns:a16="http://schemas.microsoft.com/office/drawing/2014/main" id="{7529513A-6387-2A44-9931-935050E006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8469" y="2480755"/>
            <a:ext cx="1138894" cy="1138894"/>
          </a:xfrm>
          <a:prstGeom prst="rect">
            <a:avLst/>
          </a:prstGeom>
        </p:spPr>
      </p:pic>
      <p:sp>
        <p:nvSpPr>
          <p:cNvPr id="30" name="TextBox 29">
            <a:extLst>
              <a:ext uri="{FF2B5EF4-FFF2-40B4-BE49-F238E27FC236}">
                <a16:creationId xmlns:a16="http://schemas.microsoft.com/office/drawing/2014/main" id="{7C3158C4-1926-844D-AC7B-34D74D111E31}"/>
              </a:ext>
            </a:extLst>
          </p:cNvPr>
          <p:cNvSpPr txBox="1"/>
          <p:nvPr/>
        </p:nvSpPr>
        <p:spPr>
          <a:xfrm>
            <a:off x="1556687" y="4229023"/>
            <a:ext cx="774524" cy="923330"/>
          </a:xfrm>
          <a:prstGeom prst="rect">
            <a:avLst/>
          </a:prstGeom>
          <a:noFill/>
        </p:spPr>
        <p:txBody>
          <a:bodyPr wrap="square" rtlCol="0">
            <a:spAutoFit/>
          </a:bodyPr>
          <a:lstStyle/>
          <a:p>
            <a:pPr algn="l"/>
            <a:r>
              <a:rPr lang="en-US" sz="5400" dirty="0">
                <a:latin typeface="Amazon Ember" panose="020B0603020204020204" pitchFamily="34" charset="0"/>
                <a:ea typeface="Amazon Ember" panose="020B0603020204020204" pitchFamily="34" charset="0"/>
                <a:cs typeface="Amazon Ember" panose="020B0603020204020204" pitchFamily="34" charset="0"/>
              </a:rPr>
              <a:t>+</a:t>
            </a:r>
          </a:p>
        </p:txBody>
      </p:sp>
      <p:sp>
        <p:nvSpPr>
          <p:cNvPr id="31" name="TextBox 30">
            <a:extLst>
              <a:ext uri="{FF2B5EF4-FFF2-40B4-BE49-F238E27FC236}">
                <a16:creationId xmlns:a16="http://schemas.microsoft.com/office/drawing/2014/main" id="{493C6BEF-4BCA-6848-B3AC-E912ADE68A1B}"/>
              </a:ext>
            </a:extLst>
          </p:cNvPr>
          <p:cNvSpPr txBox="1"/>
          <p:nvPr/>
        </p:nvSpPr>
        <p:spPr>
          <a:xfrm>
            <a:off x="424783" y="3705803"/>
            <a:ext cx="2849915" cy="523220"/>
          </a:xfrm>
          <a:prstGeom prst="rect">
            <a:avLst/>
          </a:prstGeom>
          <a:noFill/>
        </p:spPr>
        <p:txBody>
          <a:bodyPr wrap="square" rtlCol="0">
            <a:spAutoFit/>
          </a:bodyPr>
          <a:lstStyle/>
          <a:p>
            <a:pPr algn="ctr"/>
            <a:r>
              <a:rPr lang="en-US" sz="2800" dirty="0"/>
              <a:t>ECS</a:t>
            </a:r>
          </a:p>
        </p:txBody>
      </p:sp>
    </p:spTree>
    <p:extLst>
      <p:ext uri="{BB962C8B-B14F-4D97-AF65-F5344CB8AC3E}">
        <p14:creationId xmlns:p14="http://schemas.microsoft.com/office/powerpoint/2010/main" val="2196027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CC2-4EE2-944D-B373-BC5ADA6D58FA}"/>
              </a:ext>
            </a:extLst>
          </p:cNvPr>
          <p:cNvSpPr>
            <a:spLocks noGrp="1"/>
          </p:cNvSpPr>
          <p:nvPr>
            <p:ph type="title"/>
          </p:nvPr>
        </p:nvSpPr>
        <p:spPr>
          <a:xfrm>
            <a:off x="560070" y="470917"/>
            <a:ext cx="13835199" cy="993392"/>
          </a:xfrm>
        </p:spPr>
        <p:txBody>
          <a:bodyPr/>
          <a:lstStyle/>
          <a:p>
            <a:r>
              <a:rPr lang="en-US" dirty="0"/>
              <a:t>Running containers on EC2 requires capacity management</a:t>
            </a:r>
          </a:p>
        </p:txBody>
      </p:sp>
      <p:cxnSp>
        <p:nvCxnSpPr>
          <p:cNvPr id="25" name="Straight Connector 24">
            <a:extLst>
              <a:ext uri="{FF2B5EF4-FFF2-40B4-BE49-F238E27FC236}">
                <a16:creationId xmlns:a16="http://schemas.microsoft.com/office/drawing/2014/main" id="{7B547345-F7BC-7B44-AFEF-5AFADD68D989}"/>
              </a:ext>
            </a:extLst>
          </p:cNvPr>
          <p:cNvCxnSpPr/>
          <p:nvPr/>
        </p:nvCxnSpPr>
        <p:spPr>
          <a:xfrm>
            <a:off x="3905795" y="2106336"/>
            <a:ext cx="0" cy="4959928"/>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4AADF77E-ED03-1744-89F3-FF1359D1F8D9}"/>
              </a:ext>
            </a:extLst>
          </p:cNvPr>
          <p:cNvSpPr txBox="1"/>
          <p:nvPr/>
        </p:nvSpPr>
        <p:spPr>
          <a:xfrm>
            <a:off x="4536893" y="1954810"/>
            <a:ext cx="9404569" cy="4832092"/>
          </a:xfrm>
          <a:prstGeom prst="rect">
            <a:avLst/>
          </a:prstGeom>
          <a:noFill/>
        </p:spPr>
        <p:txBody>
          <a:bodyPr wrap="square" rtlCol="0">
            <a:spAutoFit/>
          </a:bodyPr>
          <a:lstStyle/>
          <a:p>
            <a:r>
              <a:rPr lang="en-US" sz="2800" dirty="0"/>
              <a:t>You can launch as many tasks as can fit on the EC2 instances that have been registered to the cluster</a:t>
            </a:r>
            <a:br>
              <a:rPr lang="en-US" sz="2800" dirty="0"/>
            </a:br>
            <a:br>
              <a:rPr lang="en-US" sz="2800" dirty="0"/>
            </a:br>
            <a:r>
              <a:rPr lang="en-US" sz="2800" dirty="0"/>
              <a:t>Default limits: </a:t>
            </a:r>
            <a:br>
              <a:rPr lang="en-US" sz="2800" dirty="0"/>
            </a:br>
            <a:br>
              <a:rPr lang="en-US" sz="2800" dirty="0"/>
            </a:br>
            <a:r>
              <a:rPr lang="en-US" sz="2800" dirty="0"/>
              <a:t>5000 EC2 instances per cluster (EC2 vCPU limits apply)</a:t>
            </a:r>
          </a:p>
          <a:p>
            <a:r>
              <a:rPr lang="en-US" sz="2800" dirty="0"/>
              <a:t>5000 services per cluster</a:t>
            </a:r>
          </a:p>
          <a:p>
            <a:r>
              <a:rPr lang="en-US" sz="2800" dirty="0"/>
              <a:t>5000 tasks per service (25 million tasks per cluster)</a:t>
            </a:r>
          </a:p>
          <a:p>
            <a:endParaRPr lang="en-US" sz="2800" dirty="0"/>
          </a:p>
          <a:p>
            <a:r>
              <a:rPr lang="en-US" sz="2800" dirty="0"/>
              <a:t>These are </a:t>
            </a:r>
            <a:r>
              <a:rPr lang="en-US" sz="2800" dirty="0">
                <a:solidFill>
                  <a:schemeClr val="accent1"/>
                </a:solidFill>
              </a:rPr>
              <a:t>soft</a:t>
            </a:r>
            <a:r>
              <a:rPr lang="en-US" sz="2800" dirty="0"/>
              <a:t> limits, you can open a support ticket to get them raised</a:t>
            </a:r>
          </a:p>
        </p:txBody>
      </p:sp>
      <p:sp>
        <p:nvSpPr>
          <p:cNvPr id="8" name="TextBox 7">
            <a:extLst>
              <a:ext uri="{FF2B5EF4-FFF2-40B4-BE49-F238E27FC236}">
                <a16:creationId xmlns:a16="http://schemas.microsoft.com/office/drawing/2014/main" id="{27198E5A-A9EC-474C-AD0D-51E0D7C85F19}"/>
              </a:ext>
            </a:extLst>
          </p:cNvPr>
          <p:cNvSpPr txBox="1"/>
          <p:nvPr/>
        </p:nvSpPr>
        <p:spPr>
          <a:xfrm>
            <a:off x="487423" y="6384363"/>
            <a:ext cx="2849915" cy="523220"/>
          </a:xfrm>
          <a:prstGeom prst="rect">
            <a:avLst/>
          </a:prstGeom>
          <a:noFill/>
        </p:spPr>
        <p:txBody>
          <a:bodyPr wrap="square" rtlCol="0">
            <a:spAutoFit/>
          </a:bodyPr>
          <a:lstStyle/>
          <a:p>
            <a:pPr algn="ctr"/>
            <a:r>
              <a:rPr lang="en-US" sz="2800" dirty="0"/>
              <a:t>EC2</a:t>
            </a:r>
          </a:p>
        </p:txBody>
      </p:sp>
      <p:pic>
        <p:nvPicPr>
          <p:cNvPr id="9" name="Graphic 8">
            <a:extLst>
              <a:ext uri="{FF2B5EF4-FFF2-40B4-BE49-F238E27FC236}">
                <a16:creationId xmlns:a16="http://schemas.microsoft.com/office/drawing/2014/main" id="{8BCC0AD3-0128-8940-AAC3-44BFEC1AA4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8469" y="2480755"/>
            <a:ext cx="1138894" cy="1138894"/>
          </a:xfrm>
          <a:prstGeom prst="rect">
            <a:avLst/>
          </a:prstGeom>
        </p:spPr>
      </p:pic>
      <p:sp>
        <p:nvSpPr>
          <p:cNvPr id="10" name="TextBox 9">
            <a:extLst>
              <a:ext uri="{FF2B5EF4-FFF2-40B4-BE49-F238E27FC236}">
                <a16:creationId xmlns:a16="http://schemas.microsoft.com/office/drawing/2014/main" id="{4A4404D3-8862-2A4B-9CAA-ED2813F5C034}"/>
              </a:ext>
            </a:extLst>
          </p:cNvPr>
          <p:cNvSpPr txBox="1"/>
          <p:nvPr/>
        </p:nvSpPr>
        <p:spPr>
          <a:xfrm>
            <a:off x="1556687" y="4229023"/>
            <a:ext cx="774524" cy="923330"/>
          </a:xfrm>
          <a:prstGeom prst="rect">
            <a:avLst/>
          </a:prstGeom>
          <a:noFill/>
        </p:spPr>
        <p:txBody>
          <a:bodyPr wrap="square" rtlCol="0">
            <a:spAutoFit/>
          </a:bodyPr>
          <a:lstStyle/>
          <a:p>
            <a:pPr algn="l"/>
            <a:r>
              <a:rPr lang="en-US" sz="5400" dirty="0">
                <a:latin typeface="Amazon Ember" panose="020B0603020204020204" pitchFamily="34" charset="0"/>
                <a:ea typeface="Amazon Ember" panose="020B0603020204020204" pitchFamily="34" charset="0"/>
                <a:cs typeface="Amazon Ember" panose="020B0603020204020204" pitchFamily="34" charset="0"/>
              </a:rPr>
              <a:t>+</a:t>
            </a:r>
          </a:p>
        </p:txBody>
      </p:sp>
      <p:sp>
        <p:nvSpPr>
          <p:cNvPr id="11" name="TextBox 10">
            <a:extLst>
              <a:ext uri="{FF2B5EF4-FFF2-40B4-BE49-F238E27FC236}">
                <a16:creationId xmlns:a16="http://schemas.microsoft.com/office/drawing/2014/main" id="{7BABC230-6270-B54C-A6B2-4B1491AAD2DC}"/>
              </a:ext>
            </a:extLst>
          </p:cNvPr>
          <p:cNvSpPr txBox="1"/>
          <p:nvPr/>
        </p:nvSpPr>
        <p:spPr>
          <a:xfrm>
            <a:off x="424783" y="3705803"/>
            <a:ext cx="2849915" cy="523220"/>
          </a:xfrm>
          <a:prstGeom prst="rect">
            <a:avLst/>
          </a:prstGeom>
          <a:noFill/>
        </p:spPr>
        <p:txBody>
          <a:bodyPr wrap="square" rtlCol="0">
            <a:spAutoFit/>
          </a:bodyPr>
          <a:lstStyle/>
          <a:p>
            <a:pPr algn="ctr"/>
            <a:r>
              <a:rPr lang="en-US" sz="2800" dirty="0"/>
              <a:t>ECS</a:t>
            </a:r>
          </a:p>
        </p:txBody>
      </p:sp>
      <p:pic>
        <p:nvPicPr>
          <p:cNvPr id="12" name="Graphic 5">
            <a:extLst>
              <a:ext uri="{FF2B5EF4-FFF2-40B4-BE49-F238E27FC236}">
                <a16:creationId xmlns:a16="http://schemas.microsoft.com/office/drawing/2014/main" id="{E7E9DB4C-D843-3E4F-B8DF-91614EA791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0293" y="5106126"/>
            <a:ext cx="1138893" cy="11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678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But how do you manage EC2 capacity for your container workload as you scale up and down?</a:t>
            </a:r>
          </a:p>
        </p:txBody>
      </p:sp>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02217" y="3174142"/>
            <a:ext cx="2007753" cy="2007753"/>
          </a:xfrm>
          <a:prstGeom prst="rect">
            <a:avLst/>
          </a:prstGeom>
        </p:spPr>
      </p:pic>
      <p:cxnSp>
        <p:nvCxnSpPr>
          <p:cNvPr id="19" name="Straight Connector 18">
            <a:extLst>
              <a:ext uri="{FF2B5EF4-FFF2-40B4-BE49-F238E27FC236}">
                <a16:creationId xmlns:a16="http://schemas.microsoft.com/office/drawing/2014/main" id="{C19602CE-6C30-6641-9771-ED6CA80D7193}"/>
              </a:ext>
            </a:extLst>
          </p:cNvPr>
          <p:cNvCxnSpPr/>
          <p:nvPr/>
        </p:nvCxnSpPr>
        <p:spPr>
          <a:xfrm>
            <a:off x="4180115" y="2328405"/>
            <a:ext cx="0" cy="4959928"/>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3595BAAC-F276-E74C-9F31-D5215C6C780B}"/>
              </a:ext>
            </a:extLst>
          </p:cNvPr>
          <p:cNvSpPr txBox="1"/>
          <p:nvPr/>
        </p:nvSpPr>
        <p:spPr>
          <a:xfrm>
            <a:off x="4850261" y="2546958"/>
            <a:ext cx="8536809" cy="4401205"/>
          </a:xfrm>
          <a:prstGeom prst="rect">
            <a:avLst/>
          </a:prstGeom>
          <a:noFill/>
        </p:spPr>
        <p:txBody>
          <a:bodyPr wrap="square" rtlCol="0">
            <a:spAutoFit/>
          </a:bodyPr>
          <a:lstStyle/>
          <a:p>
            <a:r>
              <a:rPr lang="en-US" sz="2800" dirty="0">
                <a:solidFill>
                  <a:schemeClr val="accent1"/>
                </a:solidFill>
              </a:rPr>
              <a:t>Capacity Providers</a:t>
            </a:r>
          </a:p>
          <a:p>
            <a:br>
              <a:rPr lang="en-US" sz="2800" dirty="0"/>
            </a:br>
            <a:r>
              <a:rPr lang="en-US" sz="2800" dirty="0"/>
              <a:t>ECS comes with </a:t>
            </a:r>
            <a:r>
              <a:rPr lang="en-US" sz="2800" dirty="0" err="1"/>
              <a:t>Fargate</a:t>
            </a:r>
            <a:r>
              <a:rPr lang="en-US" sz="2800" dirty="0"/>
              <a:t> and </a:t>
            </a:r>
            <a:r>
              <a:rPr lang="en-US" sz="2800" dirty="0" err="1"/>
              <a:t>Fargate</a:t>
            </a:r>
            <a:r>
              <a:rPr lang="en-US" sz="2800" dirty="0"/>
              <a:t> Spot capacity providers out of the box. Just associate them with a cluster to launch tasks.</a:t>
            </a:r>
            <a:br>
              <a:rPr lang="en-US" sz="2800" dirty="0"/>
            </a:br>
            <a:br>
              <a:rPr lang="en-US" sz="2800" dirty="0"/>
            </a:br>
            <a:r>
              <a:rPr lang="en-US" sz="2800" dirty="0"/>
              <a:t>You can optionally create EC2 capacity providers that launch EC2 instances for you automatically when needed.</a:t>
            </a:r>
          </a:p>
          <a:p>
            <a:endParaRPr lang="en-US" sz="2800" dirty="0"/>
          </a:p>
        </p:txBody>
      </p:sp>
    </p:spTree>
    <p:extLst>
      <p:ext uri="{BB962C8B-B14F-4D97-AF65-F5344CB8AC3E}">
        <p14:creationId xmlns:p14="http://schemas.microsoft.com/office/powerpoint/2010/main" val="2081342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1"/>
            <a:ext cx="13510260" cy="2128339"/>
          </a:xfrm>
        </p:spPr>
        <p:txBody>
          <a:bodyPr/>
          <a:lstStyle/>
          <a:p>
            <a:r>
              <a:rPr lang="en-US" dirty="0"/>
              <a:t>Capacity providers track total reservation by all the different types of application container that are launched in the cluster</a:t>
            </a:r>
          </a:p>
        </p:txBody>
      </p:sp>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84547" y="3361181"/>
            <a:ext cx="2007753" cy="2007753"/>
          </a:xfrm>
          <a:prstGeom prst="rect">
            <a:avLst/>
          </a:prstGeom>
        </p:spPr>
      </p:pic>
      <p:sp>
        <p:nvSpPr>
          <p:cNvPr id="10" name="TextBox 9">
            <a:extLst>
              <a:ext uri="{FF2B5EF4-FFF2-40B4-BE49-F238E27FC236}">
                <a16:creationId xmlns:a16="http://schemas.microsoft.com/office/drawing/2014/main" id="{153EF1BD-7734-D242-9B13-2A29756BA368}"/>
              </a:ext>
            </a:extLst>
          </p:cNvPr>
          <p:cNvSpPr txBox="1"/>
          <p:nvPr/>
        </p:nvSpPr>
        <p:spPr>
          <a:xfrm>
            <a:off x="2084546" y="5403733"/>
            <a:ext cx="2007753" cy="954107"/>
          </a:xfrm>
          <a:prstGeom prst="rect">
            <a:avLst/>
          </a:prstGeom>
          <a:noFill/>
        </p:spPr>
        <p:txBody>
          <a:bodyPr wrap="square" rtlCol="0">
            <a:spAutoFit/>
          </a:bodyPr>
          <a:lstStyle/>
          <a:p>
            <a:pPr algn="ctr"/>
            <a:r>
              <a:rPr lang="en-US" sz="2800" dirty="0"/>
              <a:t>Capacity Provider</a:t>
            </a:r>
          </a:p>
        </p:txBody>
      </p:sp>
      <p:grpSp>
        <p:nvGrpSpPr>
          <p:cNvPr id="3" name="Group 2">
            <a:extLst>
              <a:ext uri="{FF2B5EF4-FFF2-40B4-BE49-F238E27FC236}">
                <a16:creationId xmlns:a16="http://schemas.microsoft.com/office/drawing/2014/main" id="{E9308A6B-D21D-D84E-8367-DA1A039EEB9B}"/>
              </a:ext>
            </a:extLst>
          </p:cNvPr>
          <p:cNvGrpSpPr/>
          <p:nvPr/>
        </p:nvGrpSpPr>
        <p:grpSpPr>
          <a:xfrm>
            <a:off x="5712839" y="3110686"/>
            <a:ext cx="6529962" cy="2541628"/>
            <a:chOff x="785238" y="2383927"/>
            <a:chExt cx="12643115" cy="4921023"/>
          </a:xfrm>
        </p:grpSpPr>
        <p:sp>
          <p:nvSpPr>
            <p:cNvPr id="19" name="Rectangle 18">
              <a:extLst>
                <a:ext uri="{FF2B5EF4-FFF2-40B4-BE49-F238E27FC236}">
                  <a16:creationId xmlns:a16="http://schemas.microsoft.com/office/drawing/2014/main" id="{8BB84919-C0A5-B040-8976-CF35D5C443FF}"/>
                </a:ext>
              </a:extLst>
            </p:cNvPr>
            <p:cNvSpPr/>
            <p:nvPr/>
          </p:nvSpPr>
          <p:spPr>
            <a:xfrm>
              <a:off x="2980467"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E41B62D-C398-304B-B98A-6D11B5C7929C}"/>
                </a:ext>
              </a:extLst>
            </p:cNvPr>
            <p:cNvSpPr/>
            <p:nvPr/>
          </p:nvSpPr>
          <p:spPr>
            <a:xfrm>
              <a:off x="3835601"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7D1DFBF-DCD2-684B-9DFB-5E97C1F719B6}"/>
                </a:ext>
              </a:extLst>
            </p:cNvPr>
            <p:cNvSpPr/>
            <p:nvPr/>
          </p:nvSpPr>
          <p:spPr>
            <a:xfrm>
              <a:off x="2872701" y="3152831"/>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CCE148A7-72AD-6640-86B7-E74391A6DEF1}"/>
                </a:ext>
              </a:extLst>
            </p:cNvPr>
            <p:cNvSpPr/>
            <p:nvPr/>
          </p:nvSpPr>
          <p:spPr>
            <a:xfrm>
              <a:off x="5048858" y="324437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C2AB532-3270-7649-B3F4-BA29771DB5D7}"/>
                </a:ext>
              </a:extLst>
            </p:cNvPr>
            <p:cNvSpPr/>
            <p:nvPr/>
          </p:nvSpPr>
          <p:spPr>
            <a:xfrm>
              <a:off x="4941092" y="3152831"/>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1B0457D-A1BE-4F41-919D-E201033F3A93}"/>
                </a:ext>
              </a:extLst>
            </p:cNvPr>
            <p:cNvSpPr/>
            <p:nvPr/>
          </p:nvSpPr>
          <p:spPr>
            <a:xfrm>
              <a:off x="8887696"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60E14CD8-E50D-ED43-9A08-DCF359F22771}"/>
                </a:ext>
              </a:extLst>
            </p:cNvPr>
            <p:cNvSpPr/>
            <p:nvPr/>
          </p:nvSpPr>
          <p:spPr>
            <a:xfrm>
              <a:off x="8887696"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5FE1C4E2-8429-F04C-85A0-BFD0205E63DE}"/>
                </a:ext>
              </a:extLst>
            </p:cNvPr>
            <p:cNvSpPr/>
            <p:nvPr/>
          </p:nvSpPr>
          <p:spPr>
            <a:xfrm>
              <a:off x="9742830"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6289D17F-E1A3-AC4B-BBD5-9248915E41B9}"/>
                </a:ext>
              </a:extLst>
            </p:cNvPr>
            <p:cNvSpPr/>
            <p:nvPr/>
          </p:nvSpPr>
          <p:spPr>
            <a:xfrm>
              <a:off x="9742830"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85633A63-EBCB-D346-98DA-3D82618F681B}"/>
                </a:ext>
              </a:extLst>
            </p:cNvPr>
            <p:cNvSpPr/>
            <p:nvPr/>
          </p:nvSpPr>
          <p:spPr>
            <a:xfrm>
              <a:off x="10601815"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5E7A7B36-D9D2-D04A-B116-60AD4925011C}"/>
                </a:ext>
              </a:extLst>
            </p:cNvPr>
            <p:cNvSpPr/>
            <p:nvPr/>
          </p:nvSpPr>
          <p:spPr>
            <a:xfrm>
              <a:off x="10601815"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FB27F50F-769D-A14D-A9C0-9278435D6B3B}"/>
                </a:ext>
              </a:extLst>
            </p:cNvPr>
            <p:cNvSpPr/>
            <p:nvPr/>
          </p:nvSpPr>
          <p:spPr>
            <a:xfrm>
              <a:off x="8800877" y="2713216"/>
              <a:ext cx="2656072" cy="1540449"/>
            </a:xfrm>
            <a:prstGeom prst="rect">
              <a:avLst/>
            </a:prstGeom>
            <a:noFill/>
            <a:ln w="28575">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0" name="Graphic 39">
              <a:extLst>
                <a:ext uri="{FF2B5EF4-FFF2-40B4-BE49-F238E27FC236}">
                  <a16:creationId xmlns:a16="http://schemas.microsoft.com/office/drawing/2014/main" id="{750EC178-EDC5-4C46-9712-85E3EBE7FD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1302" y="2866825"/>
              <a:ext cx="1311241" cy="1311241"/>
            </a:xfrm>
            <a:prstGeom prst="rect">
              <a:avLst/>
            </a:prstGeom>
          </p:spPr>
        </p:pic>
        <p:pic>
          <p:nvPicPr>
            <p:cNvPr id="41" name="Graphic 40">
              <a:extLst>
                <a:ext uri="{FF2B5EF4-FFF2-40B4-BE49-F238E27FC236}">
                  <a16:creationId xmlns:a16="http://schemas.microsoft.com/office/drawing/2014/main" id="{D62CBA12-74DB-DD43-906E-2F2B46C8ED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52600" y="5227043"/>
              <a:ext cx="1311241" cy="1311241"/>
            </a:xfrm>
            <a:prstGeom prst="rect">
              <a:avLst/>
            </a:prstGeom>
          </p:spPr>
        </p:pic>
        <p:pic>
          <p:nvPicPr>
            <p:cNvPr id="42" name="Graphic 41">
              <a:extLst>
                <a:ext uri="{FF2B5EF4-FFF2-40B4-BE49-F238E27FC236}">
                  <a16:creationId xmlns:a16="http://schemas.microsoft.com/office/drawing/2014/main" id="{85D12569-5561-D84D-8E96-4B667C8978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42562" y="2713216"/>
              <a:ext cx="1311241" cy="1311241"/>
            </a:xfrm>
            <a:prstGeom prst="rect">
              <a:avLst/>
            </a:prstGeom>
          </p:spPr>
        </p:pic>
        <p:sp>
          <p:nvSpPr>
            <p:cNvPr id="43" name="Rectangle 42">
              <a:extLst>
                <a:ext uri="{FF2B5EF4-FFF2-40B4-BE49-F238E27FC236}">
                  <a16:creationId xmlns:a16="http://schemas.microsoft.com/office/drawing/2014/main" id="{E083FF6B-B6A1-4E4E-9B6F-BD62D2F4EE40}"/>
                </a:ext>
              </a:extLst>
            </p:cNvPr>
            <p:cNvSpPr/>
            <p:nvPr/>
          </p:nvSpPr>
          <p:spPr>
            <a:xfrm>
              <a:off x="7576059" y="2719074"/>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2194C048-C2D8-8D44-867E-5B2BF47FDE11}"/>
                </a:ext>
              </a:extLst>
            </p:cNvPr>
            <p:cNvSpPr/>
            <p:nvPr/>
          </p:nvSpPr>
          <p:spPr>
            <a:xfrm>
              <a:off x="7468293" y="2627534"/>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3461E376-2E64-D84D-8E38-9630D45CE9E8}"/>
                </a:ext>
              </a:extLst>
            </p:cNvPr>
            <p:cNvSpPr/>
            <p:nvPr/>
          </p:nvSpPr>
          <p:spPr>
            <a:xfrm>
              <a:off x="7576059" y="3754338"/>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E09CDFFC-FC10-9844-9094-E8FFB72D1757}"/>
                </a:ext>
              </a:extLst>
            </p:cNvPr>
            <p:cNvSpPr/>
            <p:nvPr/>
          </p:nvSpPr>
          <p:spPr>
            <a:xfrm>
              <a:off x="7468293" y="3662798"/>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7" name="Graphic 46">
              <a:extLst>
                <a:ext uri="{FF2B5EF4-FFF2-40B4-BE49-F238E27FC236}">
                  <a16:creationId xmlns:a16="http://schemas.microsoft.com/office/drawing/2014/main" id="{294A1231-2C3A-804B-9A51-DEBDA153F2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42562" y="5409983"/>
              <a:ext cx="1311241" cy="1311241"/>
            </a:xfrm>
            <a:prstGeom prst="rect">
              <a:avLst/>
            </a:prstGeom>
          </p:spPr>
        </p:pic>
        <p:sp>
          <p:nvSpPr>
            <p:cNvPr id="48" name="Rectangle 47">
              <a:extLst>
                <a:ext uri="{FF2B5EF4-FFF2-40B4-BE49-F238E27FC236}">
                  <a16:creationId xmlns:a16="http://schemas.microsoft.com/office/drawing/2014/main" id="{733EEA53-9D98-4B46-B5E0-E3C19BEC11CB}"/>
                </a:ext>
              </a:extLst>
            </p:cNvPr>
            <p:cNvSpPr/>
            <p:nvPr/>
          </p:nvSpPr>
          <p:spPr>
            <a:xfrm>
              <a:off x="9587690"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5C4AC946-48FD-4E48-A0A2-85680F790D3B}"/>
                </a:ext>
              </a:extLst>
            </p:cNvPr>
            <p:cNvSpPr/>
            <p:nvPr/>
          </p:nvSpPr>
          <p:spPr>
            <a:xfrm>
              <a:off x="10442824"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1FC4414F-0C61-4D46-84FF-A70859CFD6EA}"/>
                </a:ext>
              </a:extLst>
            </p:cNvPr>
            <p:cNvSpPr/>
            <p:nvPr/>
          </p:nvSpPr>
          <p:spPr>
            <a:xfrm>
              <a:off x="9479924" y="5227043"/>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B0F75076-5AF5-9C43-89F2-D50B06C3D1A8}"/>
                </a:ext>
              </a:extLst>
            </p:cNvPr>
            <p:cNvSpPr/>
            <p:nvPr/>
          </p:nvSpPr>
          <p:spPr>
            <a:xfrm>
              <a:off x="9587690"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0F6FE429-1AEB-9B44-8870-D5E2A13FB971}"/>
                </a:ext>
              </a:extLst>
            </p:cNvPr>
            <p:cNvSpPr/>
            <p:nvPr/>
          </p:nvSpPr>
          <p:spPr>
            <a:xfrm>
              <a:off x="10442824"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1E2B858-A3D7-6B43-9B3C-83CF17009A9C}"/>
                </a:ext>
              </a:extLst>
            </p:cNvPr>
            <p:cNvSpPr/>
            <p:nvPr/>
          </p:nvSpPr>
          <p:spPr>
            <a:xfrm>
              <a:off x="9479924" y="6270365"/>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96105603-CE5F-FB4A-BAA7-E018FFFCC5B6}"/>
                </a:ext>
              </a:extLst>
            </p:cNvPr>
            <p:cNvSpPr/>
            <p:nvPr/>
          </p:nvSpPr>
          <p:spPr>
            <a:xfrm>
              <a:off x="7431998"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568C52A1-DB7E-1C43-9963-ED751BDD1CA5}"/>
                </a:ext>
              </a:extLst>
            </p:cNvPr>
            <p:cNvSpPr/>
            <p:nvPr/>
          </p:nvSpPr>
          <p:spPr>
            <a:xfrm>
              <a:off x="8287132"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E012D816-09BE-0541-962B-7A8F798DCF40}"/>
                </a:ext>
              </a:extLst>
            </p:cNvPr>
            <p:cNvSpPr/>
            <p:nvPr/>
          </p:nvSpPr>
          <p:spPr>
            <a:xfrm>
              <a:off x="7324232" y="5227043"/>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3525775C-92F7-8B40-86E8-92E9B969EC97}"/>
                </a:ext>
              </a:extLst>
            </p:cNvPr>
            <p:cNvSpPr/>
            <p:nvPr/>
          </p:nvSpPr>
          <p:spPr>
            <a:xfrm>
              <a:off x="8228354" y="636190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9347235-33F1-0E4E-A111-9D3974840437}"/>
                </a:ext>
              </a:extLst>
            </p:cNvPr>
            <p:cNvSpPr/>
            <p:nvPr/>
          </p:nvSpPr>
          <p:spPr>
            <a:xfrm>
              <a:off x="8120588" y="6270365"/>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D86800AA-801B-8244-8A4F-0C7703DF9EC3}"/>
                </a:ext>
              </a:extLst>
            </p:cNvPr>
            <p:cNvSpPr/>
            <p:nvPr/>
          </p:nvSpPr>
          <p:spPr>
            <a:xfrm>
              <a:off x="785238" y="258615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FF73A5C1-3603-9F48-BFF9-E8D70DC125AC}"/>
                </a:ext>
              </a:extLst>
            </p:cNvPr>
            <p:cNvSpPr/>
            <p:nvPr/>
          </p:nvSpPr>
          <p:spPr>
            <a:xfrm>
              <a:off x="812174" y="498690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0C01FCDE-DFD6-0D47-BCA1-2664480F4405}"/>
                </a:ext>
              </a:extLst>
            </p:cNvPr>
            <p:cNvSpPr/>
            <p:nvPr/>
          </p:nvSpPr>
          <p:spPr>
            <a:xfrm>
              <a:off x="7154153" y="2383927"/>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5331B6C8-CEFA-C948-AB9E-A1466F6F43E4}"/>
                </a:ext>
              </a:extLst>
            </p:cNvPr>
            <p:cNvSpPr/>
            <p:nvPr/>
          </p:nvSpPr>
          <p:spPr>
            <a:xfrm>
              <a:off x="7154153" y="4986908"/>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3" name="Rectangle 62">
            <a:extLst>
              <a:ext uri="{FF2B5EF4-FFF2-40B4-BE49-F238E27FC236}">
                <a16:creationId xmlns:a16="http://schemas.microsoft.com/office/drawing/2014/main" id="{C25060BD-4C8F-754B-B279-360E4646DC15}"/>
              </a:ext>
            </a:extLst>
          </p:cNvPr>
          <p:cNvSpPr/>
          <p:nvPr/>
        </p:nvSpPr>
        <p:spPr>
          <a:xfrm>
            <a:off x="6846639" y="4760374"/>
            <a:ext cx="393561" cy="3291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A3E3EEA0-A55E-D945-B01E-3FD730035A27}"/>
              </a:ext>
            </a:extLst>
          </p:cNvPr>
          <p:cNvSpPr/>
          <p:nvPr/>
        </p:nvSpPr>
        <p:spPr>
          <a:xfrm>
            <a:off x="7288302" y="4760374"/>
            <a:ext cx="393561" cy="3291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A6B3E4C3-05DA-DB45-A4F4-5D5EA33ADD71}"/>
              </a:ext>
            </a:extLst>
          </p:cNvPr>
          <p:cNvSpPr/>
          <p:nvPr/>
        </p:nvSpPr>
        <p:spPr>
          <a:xfrm>
            <a:off x="6790979" y="4713095"/>
            <a:ext cx="944554" cy="42643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TextBox 65">
            <a:extLst>
              <a:ext uri="{FF2B5EF4-FFF2-40B4-BE49-F238E27FC236}">
                <a16:creationId xmlns:a16="http://schemas.microsoft.com/office/drawing/2014/main" id="{F4102C67-305B-B441-81DC-09B19CEB6268}"/>
              </a:ext>
            </a:extLst>
          </p:cNvPr>
          <p:cNvSpPr txBox="1"/>
          <p:nvPr/>
        </p:nvSpPr>
        <p:spPr>
          <a:xfrm>
            <a:off x="5712839" y="5859414"/>
            <a:ext cx="8536809" cy="523220"/>
          </a:xfrm>
          <a:prstGeom prst="rect">
            <a:avLst/>
          </a:prstGeom>
          <a:noFill/>
        </p:spPr>
        <p:txBody>
          <a:bodyPr wrap="square" rtlCol="0">
            <a:spAutoFit/>
          </a:bodyPr>
          <a:lstStyle/>
          <a:p>
            <a:r>
              <a:rPr lang="en-US" sz="2800" dirty="0">
                <a:solidFill>
                  <a:schemeClr val="accent1"/>
                </a:solidFill>
              </a:rPr>
              <a:t>75% Reserved</a:t>
            </a:r>
            <a:endParaRPr lang="en-US" sz="2800" dirty="0"/>
          </a:p>
        </p:txBody>
      </p:sp>
    </p:spTree>
    <p:extLst>
      <p:ext uri="{BB962C8B-B14F-4D97-AF65-F5344CB8AC3E}">
        <p14:creationId xmlns:p14="http://schemas.microsoft.com/office/powerpoint/2010/main" val="585600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Cluster capacity providers can manage EC2 capacity</a:t>
            </a:r>
          </a:p>
        </p:txBody>
      </p:sp>
      <p:sp>
        <p:nvSpPr>
          <p:cNvPr id="4" name="TextBox 3">
            <a:extLst>
              <a:ext uri="{FF2B5EF4-FFF2-40B4-BE49-F238E27FC236}">
                <a16:creationId xmlns:a16="http://schemas.microsoft.com/office/drawing/2014/main" id="{5B177B2B-4807-A544-8ECC-81870CB2A708}"/>
              </a:ext>
            </a:extLst>
          </p:cNvPr>
          <p:cNvSpPr txBox="1"/>
          <p:nvPr/>
        </p:nvSpPr>
        <p:spPr>
          <a:xfrm>
            <a:off x="10869091" y="3818958"/>
            <a:ext cx="2544832" cy="954107"/>
          </a:xfrm>
          <a:prstGeom prst="rect">
            <a:avLst/>
          </a:prstGeom>
          <a:noFill/>
        </p:spPr>
        <p:txBody>
          <a:bodyPr wrap="square" rtlCol="0">
            <a:spAutoFit/>
          </a:bodyPr>
          <a:lstStyle/>
          <a:p>
            <a:pPr algn="ctr"/>
            <a:r>
              <a:rPr lang="en-US" sz="2800" dirty="0"/>
              <a:t>EC2 Auto Scaling Group</a:t>
            </a:r>
          </a:p>
        </p:txBody>
      </p:sp>
      <p:pic>
        <p:nvPicPr>
          <p:cNvPr id="5" name="Graphic 4">
            <a:extLst>
              <a:ext uri="{FF2B5EF4-FFF2-40B4-BE49-F238E27FC236}">
                <a16:creationId xmlns:a16="http://schemas.microsoft.com/office/drawing/2014/main" id="{263FA4CB-7038-8242-8A83-502E515467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88878" y="2518706"/>
            <a:ext cx="1138894" cy="1138894"/>
          </a:xfrm>
          <a:prstGeom prst="rect">
            <a:avLst/>
          </a:prstGeom>
        </p:spPr>
      </p:pic>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45817" y="2036444"/>
            <a:ext cx="2007753" cy="2007753"/>
          </a:xfrm>
          <a:prstGeom prst="rect">
            <a:avLst/>
          </a:prstGeom>
        </p:spPr>
      </p:pic>
      <p:sp>
        <p:nvSpPr>
          <p:cNvPr id="10" name="TextBox 9">
            <a:extLst>
              <a:ext uri="{FF2B5EF4-FFF2-40B4-BE49-F238E27FC236}">
                <a16:creationId xmlns:a16="http://schemas.microsoft.com/office/drawing/2014/main" id="{153EF1BD-7734-D242-9B13-2A29756BA368}"/>
              </a:ext>
            </a:extLst>
          </p:cNvPr>
          <p:cNvSpPr txBox="1"/>
          <p:nvPr/>
        </p:nvSpPr>
        <p:spPr>
          <a:xfrm>
            <a:off x="7445816" y="4078996"/>
            <a:ext cx="2007753" cy="954107"/>
          </a:xfrm>
          <a:prstGeom prst="rect">
            <a:avLst/>
          </a:prstGeom>
          <a:noFill/>
        </p:spPr>
        <p:txBody>
          <a:bodyPr wrap="square" rtlCol="0">
            <a:spAutoFit/>
          </a:bodyPr>
          <a:lstStyle/>
          <a:p>
            <a:pPr algn="ctr"/>
            <a:r>
              <a:rPr lang="en-US" sz="2800" dirty="0"/>
              <a:t>Capacity Provider</a:t>
            </a:r>
          </a:p>
        </p:txBody>
      </p:sp>
      <p:pic>
        <p:nvPicPr>
          <p:cNvPr id="11" name="Graphic 11">
            <a:extLst>
              <a:ext uri="{FF2B5EF4-FFF2-40B4-BE49-F238E27FC236}">
                <a16:creationId xmlns:a16="http://schemas.microsoft.com/office/drawing/2014/main" id="{33F888C7-EC1B-8848-989A-8608AD8A6B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72060" y="2518706"/>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76D08221-BD7C-7841-A56B-2E2AAB768AFA}"/>
              </a:ext>
            </a:extLst>
          </p:cNvPr>
          <p:cNvSpPr txBox="1"/>
          <p:nvPr/>
        </p:nvSpPr>
        <p:spPr>
          <a:xfrm>
            <a:off x="4343279" y="3818958"/>
            <a:ext cx="1417262" cy="523220"/>
          </a:xfrm>
          <a:prstGeom prst="rect">
            <a:avLst/>
          </a:prstGeom>
          <a:noFill/>
        </p:spPr>
        <p:txBody>
          <a:bodyPr wrap="square" rtlCol="0">
            <a:spAutoFit/>
          </a:bodyPr>
          <a:lstStyle/>
          <a:p>
            <a:pPr algn="ctr"/>
            <a:r>
              <a:rPr lang="en-US" sz="2800" dirty="0"/>
              <a:t>ECS</a:t>
            </a:r>
          </a:p>
        </p:txBody>
      </p:sp>
      <p:pic>
        <p:nvPicPr>
          <p:cNvPr id="13" name="Graphic 12">
            <a:extLst>
              <a:ext uri="{FF2B5EF4-FFF2-40B4-BE49-F238E27FC236}">
                <a16:creationId xmlns:a16="http://schemas.microsoft.com/office/drawing/2014/main" id="{74EB83A5-0F83-D74E-ABBE-3EA351CCB5D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569" y="2306498"/>
            <a:ext cx="1737699" cy="1737699"/>
          </a:xfrm>
          <a:prstGeom prst="rect">
            <a:avLst/>
          </a:prstGeom>
        </p:spPr>
      </p:pic>
      <p:sp>
        <p:nvSpPr>
          <p:cNvPr id="14" name="TextBox 13">
            <a:extLst>
              <a:ext uri="{FF2B5EF4-FFF2-40B4-BE49-F238E27FC236}">
                <a16:creationId xmlns:a16="http://schemas.microsoft.com/office/drawing/2014/main" id="{4E8EC557-FCBA-614E-91C0-D699553B7DB5}"/>
              </a:ext>
            </a:extLst>
          </p:cNvPr>
          <p:cNvSpPr txBox="1"/>
          <p:nvPr/>
        </p:nvSpPr>
        <p:spPr>
          <a:xfrm>
            <a:off x="560070" y="4296011"/>
            <a:ext cx="2940572" cy="1384995"/>
          </a:xfrm>
          <a:prstGeom prst="rect">
            <a:avLst/>
          </a:prstGeom>
          <a:noFill/>
        </p:spPr>
        <p:txBody>
          <a:bodyPr wrap="square" rtlCol="0">
            <a:spAutoFit/>
          </a:bodyPr>
          <a:lstStyle/>
          <a:p>
            <a:r>
              <a:rPr lang="en-US" sz="2800" dirty="0"/>
              <a:t>“Run 10 copies of my container please”</a:t>
            </a:r>
          </a:p>
        </p:txBody>
      </p:sp>
      <p:sp>
        <p:nvSpPr>
          <p:cNvPr id="15" name="TextBox 14">
            <a:extLst>
              <a:ext uri="{FF2B5EF4-FFF2-40B4-BE49-F238E27FC236}">
                <a16:creationId xmlns:a16="http://schemas.microsoft.com/office/drawing/2014/main" id="{903F25EF-3A32-534B-998B-1FD0A6C57B00}"/>
              </a:ext>
            </a:extLst>
          </p:cNvPr>
          <p:cNvSpPr txBox="1"/>
          <p:nvPr/>
        </p:nvSpPr>
        <p:spPr>
          <a:xfrm>
            <a:off x="3618986" y="4633221"/>
            <a:ext cx="2697652" cy="1384995"/>
          </a:xfrm>
          <a:prstGeom prst="rect">
            <a:avLst/>
          </a:prstGeom>
          <a:noFill/>
        </p:spPr>
        <p:txBody>
          <a:bodyPr wrap="square" rtlCol="0">
            <a:spAutoFit/>
          </a:bodyPr>
          <a:lstStyle/>
          <a:p>
            <a:r>
              <a:rPr lang="en-US" sz="2800" dirty="0"/>
              <a:t>“Okay I’ll launch those 10 containers”</a:t>
            </a:r>
          </a:p>
        </p:txBody>
      </p:sp>
      <p:sp>
        <p:nvSpPr>
          <p:cNvPr id="16" name="TextBox 15">
            <a:extLst>
              <a:ext uri="{FF2B5EF4-FFF2-40B4-BE49-F238E27FC236}">
                <a16:creationId xmlns:a16="http://schemas.microsoft.com/office/drawing/2014/main" id="{2BFAD5E1-B94F-2E49-B37E-048FEE804104}"/>
              </a:ext>
            </a:extLst>
          </p:cNvPr>
          <p:cNvSpPr txBox="1"/>
          <p:nvPr/>
        </p:nvSpPr>
        <p:spPr>
          <a:xfrm>
            <a:off x="6854346" y="5067902"/>
            <a:ext cx="3477037" cy="2246769"/>
          </a:xfrm>
          <a:prstGeom prst="rect">
            <a:avLst/>
          </a:prstGeom>
          <a:noFill/>
        </p:spPr>
        <p:txBody>
          <a:bodyPr wrap="square" rtlCol="0">
            <a:spAutoFit/>
          </a:bodyPr>
          <a:lstStyle/>
          <a:p>
            <a:r>
              <a:rPr lang="en-US" sz="2800" dirty="0"/>
              <a:t>“I see that cluster reservation is exceeding limits, so we need two more instances”</a:t>
            </a:r>
          </a:p>
        </p:txBody>
      </p:sp>
      <p:sp>
        <p:nvSpPr>
          <p:cNvPr id="17" name="TextBox 16">
            <a:extLst>
              <a:ext uri="{FF2B5EF4-FFF2-40B4-BE49-F238E27FC236}">
                <a16:creationId xmlns:a16="http://schemas.microsoft.com/office/drawing/2014/main" id="{9E2A2943-85DE-8F45-A8D8-7D1E651B62B6}"/>
              </a:ext>
            </a:extLst>
          </p:cNvPr>
          <p:cNvSpPr txBox="1"/>
          <p:nvPr/>
        </p:nvSpPr>
        <p:spPr>
          <a:xfrm>
            <a:off x="10869091" y="5122823"/>
            <a:ext cx="2940572" cy="1384995"/>
          </a:xfrm>
          <a:prstGeom prst="rect">
            <a:avLst/>
          </a:prstGeom>
          <a:noFill/>
        </p:spPr>
        <p:txBody>
          <a:bodyPr wrap="square" rtlCol="0">
            <a:spAutoFit/>
          </a:bodyPr>
          <a:lstStyle/>
          <a:p>
            <a:r>
              <a:rPr lang="en-US" sz="2800" dirty="0"/>
              <a:t>“I will launch two more EC2 instances”</a:t>
            </a:r>
          </a:p>
        </p:txBody>
      </p:sp>
      <p:cxnSp>
        <p:nvCxnSpPr>
          <p:cNvPr id="18" name="Straight Arrow Connector 17">
            <a:extLst>
              <a:ext uri="{FF2B5EF4-FFF2-40B4-BE49-F238E27FC236}">
                <a16:creationId xmlns:a16="http://schemas.microsoft.com/office/drawing/2014/main" id="{38C479AC-EF9C-DA4E-8569-0950A5D43D55}"/>
              </a:ext>
            </a:extLst>
          </p:cNvPr>
          <p:cNvCxnSpPr>
            <a:cxnSpLocks/>
          </p:cNvCxnSpPr>
          <p:nvPr/>
        </p:nvCxnSpPr>
        <p:spPr>
          <a:xfrm>
            <a:off x="2912268" y="3120792"/>
            <a:ext cx="1431011"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E387376-5A64-6C48-B181-1F9C9B4C69F6}"/>
              </a:ext>
            </a:extLst>
          </p:cNvPr>
          <p:cNvCxnSpPr>
            <a:cxnSpLocks/>
          </p:cNvCxnSpPr>
          <p:nvPr/>
        </p:nvCxnSpPr>
        <p:spPr>
          <a:xfrm>
            <a:off x="5779594" y="3120792"/>
            <a:ext cx="1470281"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063BFA32-BBEA-7441-B560-678ABE16273C}"/>
              </a:ext>
            </a:extLst>
          </p:cNvPr>
          <p:cNvCxnSpPr>
            <a:cxnSpLocks/>
          </p:cNvCxnSpPr>
          <p:nvPr/>
        </p:nvCxnSpPr>
        <p:spPr>
          <a:xfrm>
            <a:off x="9641845" y="3088153"/>
            <a:ext cx="1722830"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9447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You set your ideal target capacity percent</a:t>
            </a:r>
          </a:p>
        </p:txBody>
      </p:sp>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19447" y="2802381"/>
            <a:ext cx="2007753" cy="2007753"/>
          </a:xfrm>
          <a:prstGeom prst="rect">
            <a:avLst/>
          </a:prstGeom>
        </p:spPr>
      </p:pic>
      <p:sp>
        <p:nvSpPr>
          <p:cNvPr id="10" name="TextBox 9">
            <a:extLst>
              <a:ext uri="{FF2B5EF4-FFF2-40B4-BE49-F238E27FC236}">
                <a16:creationId xmlns:a16="http://schemas.microsoft.com/office/drawing/2014/main" id="{153EF1BD-7734-D242-9B13-2A29756BA368}"/>
              </a:ext>
            </a:extLst>
          </p:cNvPr>
          <p:cNvSpPr txBox="1"/>
          <p:nvPr/>
        </p:nvSpPr>
        <p:spPr>
          <a:xfrm>
            <a:off x="1919446" y="4844933"/>
            <a:ext cx="2007753" cy="954107"/>
          </a:xfrm>
          <a:prstGeom prst="rect">
            <a:avLst/>
          </a:prstGeom>
          <a:noFill/>
        </p:spPr>
        <p:txBody>
          <a:bodyPr wrap="square" rtlCol="0">
            <a:spAutoFit/>
          </a:bodyPr>
          <a:lstStyle/>
          <a:p>
            <a:pPr algn="ctr"/>
            <a:r>
              <a:rPr lang="en-US" sz="2800" dirty="0"/>
              <a:t>Capacity Provider</a:t>
            </a:r>
          </a:p>
        </p:txBody>
      </p:sp>
      <p:sp>
        <p:nvSpPr>
          <p:cNvPr id="65" name="TextBox 64">
            <a:extLst>
              <a:ext uri="{FF2B5EF4-FFF2-40B4-BE49-F238E27FC236}">
                <a16:creationId xmlns:a16="http://schemas.microsoft.com/office/drawing/2014/main" id="{2449FB61-C883-9141-9A84-2A21F57893A6}"/>
              </a:ext>
            </a:extLst>
          </p:cNvPr>
          <p:cNvSpPr txBox="1"/>
          <p:nvPr/>
        </p:nvSpPr>
        <p:spPr>
          <a:xfrm>
            <a:off x="5114843" y="2220894"/>
            <a:ext cx="8536809" cy="4832092"/>
          </a:xfrm>
          <a:prstGeom prst="rect">
            <a:avLst/>
          </a:prstGeom>
          <a:noFill/>
        </p:spPr>
        <p:txBody>
          <a:bodyPr wrap="square" rtlCol="0">
            <a:spAutoFit/>
          </a:bodyPr>
          <a:lstStyle/>
          <a:p>
            <a:r>
              <a:rPr lang="en-US" sz="2800" dirty="0">
                <a:solidFill>
                  <a:schemeClr val="accent1"/>
                </a:solidFill>
              </a:rPr>
              <a:t>Target capacity percent</a:t>
            </a:r>
          </a:p>
          <a:p>
            <a:endParaRPr lang="en-US" sz="2800" dirty="0">
              <a:solidFill>
                <a:schemeClr val="accent1"/>
              </a:solidFill>
            </a:endParaRPr>
          </a:p>
          <a:p>
            <a:r>
              <a:rPr lang="en-US" sz="2800" dirty="0"/>
              <a:t>A number between 0 and 100% </a:t>
            </a:r>
            <a:br>
              <a:rPr lang="en-US" sz="2800" dirty="0"/>
            </a:br>
            <a:br>
              <a:rPr lang="en-US" sz="2800" dirty="0"/>
            </a:br>
            <a:r>
              <a:rPr lang="en-US" sz="2800" dirty="0"/>
              <a:t>Keep enough EC2 instances so that the overall reserved capacity doesn’t get too far above or below this percentage.</a:t>
            </a:r>
            <a:br>
              <a:rPr lang="en-US" sz="2800" dirty="0"/>
            </a:br>
            <a:br>
              <a:rPr lang="en-US" sz="2800" dirty="0"/>
            </a:br>
            <a:r>
              <a:rPr lang="en-US" sz="2800" dirty="0"/>
              <a:t>Best practice to keep a little headroom in the cluster for launching new tasks when scaling up or doing a deployment</a:t>
            </a:r>
          </a:p>
        </p:txBody>
      </p:sp>
    </p:spTree>
    <p:extLst>
      <p:ext uri="{BB962C8B-B14F-4D97-AF65-F5344CB8AC3E}">
        <p14:creationId xmlns:p14="http://schemas.microsoft.com/office/powerpoint/2010/main" val="3605136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Capacity providers also manage cluster scale in</a:t>
            </a:r>
          </a:p>
        </p:txBody>
      </p:sp>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36567" y="2345181"/>
            <a:ext cx="2007753" cy="2007753"/>
          </a:xfrm>
          <a:prstGeom prst="rect">
            <a:avLst/>
          </a:prstGeom>
        </p:spPr>
      </p:pic>
      <p:sp>
        <p:nvSpPr>
          <p:cNvPr id="10" name="TextBox 9">
            <a:extLst>
              <a:ext uri="{FF2B5EF4-FFF2-40B4-BE49-F238E27FC236}">
                <a16:creationId xmlns:a16="http://schemas.microsoft.com/office/drawing/2014/main" id="{153EF1BD-7734-D242-9B13-2A29756BA368}"/>
              </a:ext>
            </a:extLst>
          </p:cNvPr>
          <p:cNvSpPr txBox="1"/>
          <p:nvPr/>
        </p:nvSpPr>
        <p:spPr>
          <a:xfrm>
            <a:off x="1736566" y="4387733"/>
            <a:ext cx="2007753" cy="954107"/>
          </a:xfrm>
          <a:prstGeom prst="rect">
            <a:avLst/>
          </a:prstGeom>
          <a:noFill/>
        </p:spPr>
        <p:txBody>
          <a:bodyPr wrap="square" rtlCol="0">
            <a:spAutoFit/>
          </a:bodyPr>
          <a:lstStyle/>
          <a:p>
            <a:pPr algn="ctr"/>
            <a:r>
              <a:rPr lang="en-US" sz="2800" dirty="0"/>
              <a:t>Capacity Provider</a:t>
            </a:r>
          </a:p>
        </p:txBody>
      </p:sp>
      <p:grpSp>
        <p:nvGrpSpPr>
          <p:cNvPr id="3" name="Group 2">
            <a:extLst>
              <a:ext uri="{FF2B5EF4-FFF2-40B4-BE49-F238E27FC236}">
                <a16:creationId xmlns:a16="http://schemas.microsoft.com/office/drawing/2014/main" id="{E9308A6B-D21D-D84E-8367-DA1A039EEB9B}"/>
              </a:ext>
            </a:extLst>
          </p:cNvPr>
          <p:cNvGrpSpPr/>
          <p:nvPr/>
        </p:nvGrpSpPr>
        <p:grpSpPr>
          <a:xfrm>
            <a:off x="5364859" y="2374086"/>
            <a:ext cx="6529962" cy="2541628"/>
            <a:chOff x="785238" y="2383927"/>
            <a:chExt cx="12643115" cy="4921023"/>
          </a:xfrm>
        </p:grpSpPr>
        <p:sp>
          <p:nvSpPr>
            <p:cNvPr id="19" name="Rectangle 18">
              <a:extLst>
                <a:ext uri="{FF2B5EF4-FFF2-40B4-BE49-F238E27FC236}">
                  <a16:creationId xmlns:a16="http://schemas.microsoft.com/office/drawing/2014/main" id="{8BB84919-C0A5-B040-8976-CF35D5C443FF}"/>
                </a:ext>
              </a:extLst>
            </p:cNvPr>
            <p:cNvSpPr/>
            <p:nvPr/>
          </p:nvSpPr>
          <p:spPr>
            <a:xfrm>
              <a:off x="2980467"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E41B62D-C398-304B-B98A-6D11B5C7929C}"/>
                </a:ext>
              </a:extLst>
            </p:cNvPr>
            <p:cNvSpPr/>
            <p:nvPr/>
          </p:nvSpPr>
          <p:spPr>
            <a:xfrm>
              <a:off x="3835601" y="3244371"/>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7D1DFBF-DCD2-684B-9DFB-5E97C1F719B6}"/>
                </a:ext>
              </a:extLst>
            </p:cNvPr>
            <p:cNvSpPr/>
            <p:nvPr/>
          </p:nvSpPr>
          <p:spPr>
            <a:xfrm>
              <a:off x="2872701" y="3152831"/>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CCE148A7-72AD-6640-86B7-E74391A6DEF1}"/>
                </a:ext>
              </a:extLst>
            </p:cNvPr>
            <p:cNvSpPr/>
            <p:nvPr/>
          </p:nvSpPr>
          <p:spPr>
            <a:xfrm>
              <a:off x="5048858" y="3244371"/>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C2AB532-3270-7649-B3F4-BA29771DB5D7}"/>
                </a:ext>
              </a:extLst>
            </p:cNvPr>
            <p:cNvSpPr/>
            <p:nvPr/>
          </p:nvSpPr>
          <p:spPr>
            <a:xfrm>
              <a:off x="4941092" y="3152831"/>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1B0457D-A1BE-4F41-919D-E201033F3A93}"/>
                </a:ext>
              </a:extLst>
            </p:cNvPr>
            <p:cNvSpPr/>
            <p:nvPr/>
          </p:nvSpPr>
          <p:spPr>
            <a:xfrm>
              <a:off x="8887696"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60E14CD8-E50D-ED43-9A08-DCF359F22771}"/>
                </a:ext>
              </a:extLst>
            </p:cNvPr>
            <p:cNvSpPr/>
            <p:nvPr/>
          </p:nvSpPr>
          <p:spPr>
            <a:xfrm>
              <a:off x="8887696"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5FE1C4E2-8429-F04C-85A0-BFD0205E63DE}"/>
                </a:ext>
              </a:extLst>
            </p:cNvPr>
            <p:cNvSpPr/>
            <p:nvPr/>
          </p:nvSpPr>
          <p:spPr>
            <a:xfrm>
              <a:off x="9742830"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6289D17F-E1A3-AC4B-BBD5-9248915E41B9}"/>
                </a:ext>
              </a:extLst>
            </p:cNvPr>
            <p:cNvSpPr/>
            <p:nvPr/>
          </p:nvSpPr>
          <p:spPr>
            <a:xfrm>
              <a:off x="9742830"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85633A63-EBCB-D346-98DA-3D82618F681B}"/>
                </a:ext>
              </a:extLst>
            </p:cNvPr>
            <p:cNvSpPr/>
            <p:nvPr/>
          </p:nvSpPr>
          <p:spPr>
            <a:xfrm>
              <a:off x="10601815" y="3522446"/>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5E7A7B36-D9D2-D04A-B116-60AD4925011C}"/>
                </a:ext>
              </a:extLst>
            </p:cNvPr>
            <p:cNvSpPr/>
            <p:nvPr/>
          </p:nvSpPr>
          <p:spPr>
            <a:xfrm>
              <a:off x="10601815" y="2815865"/>
              <a:ext cx="762000" cy="6373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FB27F50F-769D-A14D-A9C0-9278435D6B3B}"/>
                </a:ext>
              </a:extLst>
            </p:cNvPr>
            <p:cNvSpPr/>
            <p:nvPr/>
          </p:nvSpPr>
          <p:spPr>
            <a:xfrm>
              <a:off x="8800877" y="2713216"/>
              <a:ext cx="2656072" cy="1540449"/>
            </a:xfrm>
            <a:prstGeom prst="rect">
              <a:avLst/>
            </a:prstGeom>
            <a:noFill/>
            <a:ln w="28575">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0" name="Graphic 39">
              <a:extLst>
                <a:ext uri="{FF2B5EF4-FFF2-40B4-BE49-F238E27FC236}">
                  <a16:creationId xmlns:a16="http://schemas.microsoft.com/office/drawing/2014/main" id="{750EC178-EDC5-4C46-9712-85E3EBE7FD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1302" y="2866825"/>
              <a:ext cx="1311241" cy="1311241"/>
            </a:xfrm>
            <a:prstGeom prst="rect">
              <a:avLst/>
            </a:prstGeom>
          </p:spPr>
        </p:pic>
        <p:pic>
          <p:nvPicPr>
            <p:cNvPr id="41" name="Graphic 40">
              <a:extLst>
                <a:ext uri="{FF2B5EF4-FFF2-40B4-BE49-F238E27FC236}">
                  <a16:creationId xmlns:a16="http://schemas.microsoft.com/office/drawing/2014/main" id="{D62CBA12-74DB-DD43-906E-2F2B46C8ED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52600" y="5227043"/>
              <a:ext cx="1311241" cy="1311241"/>
            </a:xfrm>
            <a:prstGeom prst="rect">
              <a:avLst/>
            </a:prstGeom>
          </p:spPr>
        </p:pic>
        <p:pic>
          <p:nvPicPr>
            <p:cNvPr id="42" name="Graphic 41">
              <a:extLst>
                <a:ext uri="{FF2B5EF4-FFF2-40B4-BE49-F238E27FC236}">
                  <a16:creationId xmlns:a16="http://schemas.microsoft.com/office/drawing/2014/main" id="{85D12569-5561-D84D-8E96-4B667C8978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42562" y="2713216"/>
              <a:ext cx="1311241" cy="1311241"/>
            </a:xfrm>
            <a:prstGeom prst="rect">
              <a:avLst/>
            </a:prstGeom>
          </p:spPr>
        </p:pic>
        <p:sp>
          <p:nvSpPr>
            <p:cNvPr id="43" name="Rectangle 42">
              <a:extLst>
                <a:ext uri="{FF2B5EF4-FFF2-40B4-BE49-F238E27FC236}">
                  <a16:creationId xmlns:a16="http://schemas.microsoft.com/office/drawing/2014/main" id="{E083FF6B-B6A1-4E4E-9B6F-BD62D2F4EE40}"/>
                </a:ext>
              </a:extLst>
            </p:cNvPr>
            <p:cNvSpPr/>
            <p:nvPr/>
          </p:nvSpPr>
          <p:spPr>
            <a:xfrm>
              <a:off x="7576059" y="2719074"/>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2194C048-C2D8-8D44-867E-5B2BF47FDE11}"/>
                </a:ext>
              </a:extLst>
            </p:cNvPr>
            <p:cNvSpPr/>
            <p:nvPr/>
          </p:nvSpPr>
          <p:spPr>
            <a:xfrm>
              <a:off x="7468293" y="2627534"/>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3461E376-2E64-D84D-8E38-9630D45CE9E8}"/>
                </a:ext>
              </a:extLst>
            </p:cNvPr>
            <p:cNvSpPr/>
            <p:nvPr/>
          </p:nvSpPr>
          <p:spPr>
            <a:xfrm>
              <a:off x="7576059" y="3754338"/>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E09CDFFC-FC10-9844-9094-E8FFB72D1757}"/>
                </a:ext>
              </a:extLst>
            </p:cNvPr>
            <p:cNvSpPr/>
            <p:nvPr/>
          </p:nvSpPr>
          <p:spPr>
            <a:xfrm>
              <a:off x="7468293" y="3662798"/>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7" name="Graphic 46">
              <a:extLst>
                <a:ext uri="{FF2B5EF4-FFF2-40B4-BE49-F238E27FC236}">
                  <a16:creationId xmlns:a16="http://schemas.microsoft.com/office/drawing/2014/main" id="{294A1231-2C3A-804B-9A51-DEBDA153F2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42562" y="5409983"/>
              <a:ext cx="1311241" cy="1311241"/>
            </a:xfrm>
            <a:prstGeom prst="rect">
              <a:avLst/>
            </a:prstGeom>
          </p:spPr>
        </p:pic>
        <p:sp>
          <p:nvSpPr>
            <p:cNvPr id="48" name="Rectangle 47">
              <a:extLst>
                <a:ext uri="{FF2B5EF4-FFF2-40B4-BE49-F238E27FC236}">
                  <a16:creationId xmlns:a16="http://schemas.microsoft.com/office/drawing/2014/main" id="{733EEA53-9D98-4B46-B5E0-E3C19BEC11CB}"/>
                </a:ext>
              </a:extLst>
            </p:cNvPr>
            <p:cNvSpPr/>
            <p:nvPr/>
          </p:nvSpPr>
          <p:spPr>
            <a:xfrm>
              <a:off x="9587690"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5C4AC946-48FD-4E48-A0A2-85680F790D3B}"/>
                </a:ext>
              </a:extLst>
            </p:cNvPr>
            <p:cNvSpPr/>
            <p:nvPr/>
          </p:nvSpPr>
          <p:spPr>
            <a:xfrm>
              <a:off x="10442824"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1FC4414F-0C61-4D46-84FF-A70859CFD6EA}"/>
                </a:ext>
              </a:extLst>
            </p:cNvPr>
            <p:cNvSpPr/>
            <p:nvPr/>
          </p:nvSpPr>
          <p:spPr>
            <a:xfrm>
              <a:off x="9479924" y="5227043"/>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B0F75076-5AF5-9C43-89F2-D50B06C3D1A8}"/>
                </a:ext>
              </a:extLst>
            </p:cNvPr>
            <p:cNvSpPr/>
            <p:nvPr/>
          </p:nvSpPr>
          <p:spPr>
            <a:xfrm>
              <a:off x="9587690"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0F6FE429-1AEB-9B44-8870-D5E2A13FB971}"/>
                </a:ext>
              </a:extLst>
            </p:cNvPr>
            <p:cNvSpPr/>
            <p:nvPr/>
          </p:nvSpPr>
          <p:spPr>
            <a:xfrm>
              <a:off x="10442824" y="6361905"/>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1E2B858-A3D7-6B43-9B3C-83CF17009A9C}"/>
                </a:ext>
              </a:extLst>
            </p:cNvPr>
            <p:cNvSpPr/>
            <p:nvPr/>
          </p:nvSpPr>
          <p:spPr>
            <a:xfrm>
              <a:off x="9479924" y="6270365"/>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96105603-CE5F-FB4A-BAA7-E018FFFCC5B6}"/>
                </a:ext>
              </a:extLst>
            </p:cNvPr>
            <p:cNvSpPr/>
            <p:nvPr/>
          </p:nvSpPr>
          <p:spPr>
            <a:xfrm>
              <a:off x="7431998"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568C52A1-DB7E-1C43-9963-ED751BDD1CA5}"/>
                </a:ext>
              </a:extLst>
            </p:cNvPr>
            <p:cNvSpPr/>
            <p:nvPr/>
          </p:nvSpPr>
          <p:spPr>
            <a:xfrm>
              <a:off x="8287132" y="5318583"/>
              <a:ext cx="762000" cy="63730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E012D816-09BE-0541-962B-7A8F798DCF40}"/>
                </a:ext>
              </a:extLst>
            </p:cNvPr>
            <p:cNvSpPr/>
            <p:nvPr/>
          </p:nvSpPr>
          <p:spPr>
            <a:xfrm>
              <a:off x="7324232" y="5227043"/>
              <a:ext cx="1828816" cy="825640"/>
            </a:xfrm>
            <a:prstGeom prst="rect">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3525775C-92F7-8B40-86E8-92E9B969EC97}"/>
                </a:ext>
              </a:extLst>
            </p:cNvPr>
            <p:cNvSpPr/>
            <p:nvPr/>
          </p:nvSpPr>
          <p:spPr>
            <a:xfrm>
              <a:off x="8228354" y="6361905"/>
              <a:ext cx="762000" cy="6373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9347235-33F1-0E4E-A111-9D3974840437}"/>
                </a:ext>
              </a:extLst>
            </p:cNvPr>
            <p:cNvSpPr/>
            <p:nvPr/>
          </p:nvSpPr>
          <p:spPr>
            <a:xfrm>
              <a:off x="8120588" y="6270365"/>
              <a:ext cx="989093" cy="825640"/>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D86800AA-801B-8244-8A4F-0C7703DF9EC3}"/>
                </a:ext>
              </a:extLst>
            </p:cNvPr>
            <p:cNvSpPr/>
            <p:nvPr/>
          </p:nvSpPr>
          <p:spPr>
            <a:xfrm>
              <a:off x="785238" y="258615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FF73A5C1-3603-9F48-BFF9-E8D70DC125AC}"/>
                </a:ext>
              </a:extLst>
            </p:cNvPr>
            <p:cNvSpPr/>
            <p:nvPr/>
          </p:nvSpPr>
          <p:spPr>
            <a:xfrm>
              <a:off x="812174" y="4986908"/>
              <a:ext cx="5444029" cy="1902280"/>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0C01FCDE-DFD6-0D47-BCA1-2664480F4405}"/>
                </a:ext>
              </a:extLst>
            </p:cNvPr>
            <p:cNvSpPr/>
            <p:nvPr/>
          </p:nvSpPr>
          <p:spPr>
            <a:xfrm>
              <a:off x="7154153" y="2383927"/>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5331B6C8-CEFA-C948-AB9E-A1466F6F43E4}"/>
                </a:ext>
              </a:extLst>
            </p:cNvPr>
            <p:cNvSpPr/>
            <p:nvPr/>
          </p:nvSpPr>
          <p:spPr>
            <a:xfrm>
              <a:off x="7154153" y="4986908"/>
              <a:ext cx="6274200" cy="2318042"/>
            </a:xfrm>
            <a:prstGeom prst="rect">
              <a:avLst/>
            </a:prstGeom>
            <a:noFill/>
            <a:ln w="47625">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3" name="TextBox 62">
            <a:extLst>
              <a:ext uri="{FF2B5EF4-FFF2-40B4-BE49-F238E27FC236}">
                <a16:creationId xmlns:a16="http://schemas.microsoft.com/office/drawing/2014/main" id="{463C7399-0F83-3A4E-B75B-3231F7AAF5AE}"/>
              </a:ext>
            </a:extLst>
          </p:cNvPr>
          <p:cNvSpPr txBox="1"/>
          <p:nvPr/>
        </p:nvSpPr>
        <p:spPr>
          <a:xfrm>
            <a:off x="4971059" y="5230695"/>
            <a:ext cx="8536809" cy="1815882"/>
          </a:xfrm>
          <a:prstGeom prst="rect">
            <a:avLst/>
          </a:prstGeom>
          <a:noFill/>
        </p:spPr>
        <p:txBody>
          <a:bodyPr wrap="square" rtlCol="0">
            <a:spAutoFit/>
          </a:bodyPr>
          <a:lstStyle/>
          <a:p>
            <a:r>
              <a:rPr lang="en-US" sz="2800" dirty="0">
                <a:solidFill>
                  <a:schemeClr val="accent1"/>
                </a:solidFill>
              </a:rPr>
              <a:t>Managed termination protection</a:t>
            </a:r>
            <a:br>
              <a:rPr lang="en-US" sz="2800" dirty="0">
                <a:solidFill>
                  <a:schemeClr val="accent1"/>
                </a:solidFill>
              </a:rPr>
            </a:br>
            <a:br>
              <a:rPr lang="en-US" sz="2800" dirty="0">
                <a:solidFill>
                  <a:schemeClr val="accent1"/>
                </a:solidFill>
              </a:rPr>
            </a:br>
            <a:r>
              <a:rPr lang="en-US" sz="2800" dirty="0"/>
              <a:t>Keeps instances that are running tasks from being stopped. Only stop empty instances.</a:t>
            </a:r>
          </a:p>
        </p:txBody>
      </p:sp>
      <p:pic>
        <p:nvPicPr>
          <p:cNvPr id="5" name="Graphic 4">
            <a:extLst>
              <a:ext uri="{FF2B5EF4-FFF2-40B4-BE49-F238E27FC236}">
                <a16:creationId xmlns:a16="http://schemas.microsoft.com/office/drawing/2014/main" id="{D828C78B-6A09-E94E-866D-BDBE01BD91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51730" y="2610739"/>
            <a:ext cx="635722" cy="635722"/>
          </a:xfrm>
          <a:prstGeom prst="rect">
            <a:avLst/>
          </a:prstGeom>
        </p:spPr>
      </p:pic>
      <p:pic>
        <p:nvPicPr>
          <p:cNvPr id="64" name="Graphic 63">
            <a:extLst>
              <a:ext uri="{FF2B5EF4-FFF2-40B4-BE49-F238E27FC236}">
                <a16:creationId xmlns:a16="http://schemas.microsoft.com/office/drawing/2014/main" id="{4F0FD5DD-7092-994D-89C3-978851099C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72228" y="2623495"/>
            <a:ext cx="635722" cy="635722"/>
          </a:xfrm>
          <a:prstGeom prst="rect">
            <a:avLst/>
          </a:prstGeom>
        </p:spPr>
      </p:pic>
      <p:pic>
        <p:nvPicPr>
          <p:cNvPr id="65" name="Graphic 64">
            <a:extLst>
              <a:ext uri="{FF2B5EF4-FFF2-40B4-BE49-F238E27FC236}">
                <a16:creationId xmlns:a16="http://schemas.microsoft.com/office/drawing/2014/main" id="{8DBC067D-FBE3-894A-B834-EDB91DA795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63647" y="3939205"/>
            <a:ext cx="635722" cy="635722"/>
          </a:xfrm>
          <a:prstGeom prst="rect">
            <a:avLst/>
          </a:prstGeom>
        </p:spPr>
      </p:pic>
      <p:pic>
        <p:nvPicPr>
          <p:cNvPr id="7" name="Graphic 6">
            <a:extLst>
              <a:ext uri="{FF2B5EF4-FFF2-40B4-BE49-F238E27FC236}">
                <a16:creationId xmlns:a16="http://schemas.microsoft.com/office/drawing/2014/main" id="{D49428DE-0CEB-CB4E-BCEC-F417057007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51730" y="3863265"/>
            <a:ext cx="635722" cy="635722"/>
          </a:xfrm>
          <a:prstGeom prst="rect">
            <a:avLst/>
          </a:prstGeom>
        </p:spPr>
      </p:pic>
    </p:spTree>
    <p:extLst>
      <p:ext uri="{BB962C8B-B14F-4D97-AF65-F5344CB8AC3E}">
        <p14:creationId xmlns:p14="http://schemas.microsoft.com/office/powerpoint/2010/main" val="27508394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You can have multiple capacity providers</a:t>
            </a:r>
          </a:p>
        </p:txBody>
      </p:sp>
      <p:pic>
        <p:nvPicPr>
          <p:cNvPr id="5" name="Graphic 4">
            <a:extLst>
              <a:ext uri="{FF2B5EF4-FFF2-40B4-BE49-F238E27FC236}">
                <a16:creationId xmlns:a16="http://schemas.microsoft.com/office/drawing/2014/main" id="{263FA4CB-7038-8242-8A83-502E515467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63957" y="3521115"/>
            <a:ext cx="1187370" cy="1187370"/>
          </a:xfrm>
          <a:prstGeom prst="rect">
            <a:avLst/>
          </a:prstGeom>
        </p:spPr>
      </p:pic>
      <p:pic>
        <p:nvPicPr>
          <p:cNvPr id="9" name="Graphic 8">
            <a:extLst>
              <a:ext uri="{FF2B5EF4-FFF2-40B4-BE49-F238E27FC236}">
                <a16:creationId xmlns:a16="http://schemas.microsoft.com/office/drawing/2014/main" id="{5D7400C8-C506-6549-9713-C3DF3B1A8B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17235" y="2133555"/>
            <a:ext cx="1138895" cy="1138895"/>
          </a:xfrm>
          <a:prstGeom prst="rect">
            <a:avLst/>
          </a:prstGeom>
        </p:spPr>
      </p:pic>
      <p:sp>
        <p:nvSpPr>
          <p:cNvPr id="10" name="TextBox 9">
            <a:extLst>
              <a:ext uri="{FF2B5EF4-FFF2-40B4-BE49-F238E27FC236}">
                <a16:creationId xmlns:a16="http://schemas.microsoft.com/office/drawing/2014/main" id="{153EF1BD-7734-D242-9B13-2A29756BA368}"/>
              </a:ext>
            </a:extLst>
          </p:cNvPr>
          <p:cNvSpPr txBox="1"/>
          <p:nvPr/>
        </p:nvSpPr>
        <p:spPr>
          <a:xfrm>
            <a:off x="6520878" y="3318794"/>
            <a:ext cx="2215378" cy="646331"/>
          </a:xfrm>
          <a:prstGeom prst="rect">
            <a:avLst/>
          </a:prstGeom>
          <a:noFill/>
        </p:spPr>
        <p:txBody>
          <a:bodyPr wrap="square" rtlCol="0">
            <a:spAutoFit/>
          </a:bodyPr>
          <a:lstStyle/>
          <a:p>
            <a:pPr algn="ctr"/>
            <a:r>
              <a:rPr lang="en-US" sz="1800" dirty="0" err="1"/>
              <a:t>Fargate</a:t>
            </a:r>
            <a:endParaRPr lang="en-US" sz="1800" dirty="0"/>
          </a:p>
          <a:p>
            <a:pPr algn="ctr"/>
            <a:r>
              <a:rPr lang="en-US" sz="1800" dirty="0"/>
              <a:t>Capacity Provider</a:t>
            </a:r>
          </a:p>
        </p:txBody>
      </p:sp>
      <p:sp>
        <p:nvSpPr>
          <p:cNvPr id="12" name="TextBox 11">
            <a:extLst>
              <a:ext uri="{FF2B5EF4-FFF2-40B4-BE49-F238E27FC236}">
                <a16:creationId xmlns:a16="http://schemas.microsoft.com/office/drawing/2014/main" id="{76D08221-BD7C-7841-A56B-2E2AAB768AFA}"/>
              </a:ext>
            </a:extLst>
          </p:cNvPr>
          <p:cNvSpPr txBox="1"/>
          <p:nvPr/>
        </p:nvSpPr>
        <p:spPr>
          <a:xfrm>
            <a:off x="3635951" y="4748961"/>
            <a:ext cx="1043382" cy="369332"/>
          </a:xfrm>
          <a:prstGeom prst="rect">
            <a:avLst/>
          </a:prstGeom>
          <a:noFill/>
        </p:spPr>
        <p:txBody>
          <a:bodyPr wrap="square" rtlCol="0">
            <a:spAutoFit/>
          </a:bodyPr>
          <a:lstStyle/>
          <a:p>
            <a:pPr algn="ctr"/>
            <a:r>
              <a:rPr lang="en-US" sz="1800" dirty="0"/>
              <a:t>ECS</a:t>
            </a:r>
          </a:p>
        </p:txBody>
      </p:sp>
      <p:pic>
        <p:nvPicPr>
          <p:cNvPr id="13" name="Graphic 12">
            <a:extLst>
              <a:ext uri="{FF2B5EF4-FFF2-40B4-BE49-F238E27FC236}">
                <a16:creationId xmlns:a16="http://schemas.microsoft.com/office/drawing/2014/main" id="{74EB83A5-0F83-D74E-ABBE-3EA351CCB5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9740" y="3589690"/>
            <a:ext cx="1050220" cy="1050220"/>
          </a:xfrm>
          <a:prstGeom prst="rect">
            <a:avLst/>
          </a:prstGeom>
        </p:spPr>
      </p:pic>
      <p:cxnSp>
        <p:nvCxnSpPr>
          <p:cNvPr id="18" name="Straight Arrow Connector 17">
            <a:extLst>
              <a:ext uri="{FF2B5EF4-FFF2-40B4-BE49-F238E27FC236}">
                <a16:creationId xmlns:a16="http://schemas.microsoft.com/office/drawing/2014/main" id="{38C479AC-EF9C-DA4E-8569-0950A5D43D55}"/>
              </a:ext>
            </a:extLst>
          </p:cNvPr>
          <p:cNvCxnSpPr>
            <a:cxnSpLocks/>
          </p:cNvCxnSpPr>
          <p:nvPr/>
        </p:nvCxnSpPr>
        <p:spPr>
          <a:xfrm>
            <a:off x="2089960" y="4072105"/>
            <a:ext cx="1228804"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E387376-5A64-6C48-B181-1F9C9B4C69F6}"/>
              </a:ext>
            </a:extLst>
          </p:cNvPr>
          <p:cNvCxnSpPr>
            <a:cxnSpLocks/>
          </p:cNvCxnSpPr>
          <p:nvPr/>
        </p:nvCxnSpPr>
        <p:spPr>
          <a:xfrm flipV="1">
            <a:off x="5041900" y="2739792"/>
            <a:ext cx="1714500" cy="1067942"/>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9C0862D-6904-3D42-9696-18C5F9B8B903}"/>
              </a:ext>
            </a:extLst>
          </p:cNvPr>
          <p:cNvSpPr txBox="1"/>
          <p:nvPr/>
        </p:nvSpPr>
        <p:spPr>
          <a:xfrm>
            <a:off x="609085" y="4710513"/>
            <a:ext cx="1911530" cy="646331"/>
          </a:xfrm>
          <a:prstGeom prst="rect">
            <a:avLst/>
          </a:prstGeom>
          <a:noFill/>
        </p:spPr>
        <p:txBody>
          <a:bodyPr wrap="square" rtlCol="0">
            <a:spAutoFit/>
          </a:bodyPr>
          <a:lstStyle/>
          <a:p>
            <a:pPr algn="ctr"/>
            <a:r>
              <a:rPr lang="en-US" sz="1800" dirty="0"/>
              <a:t>Run 6 copies of my container</a:t>
            </a:r>
          </a:p>
        </p:txBody>
      </p:sp>
      <p:pic>
        <p:nvPicPr>
          <p:cNvPr id="21" name="Graphic 20">
            <a:extLst>
              <a:ext uri="{FF2B5EF4-FFF2-40B4-BE49-F238E27FC236}">
                <a16:creationId xmlns:a16="http://schemas.microsoft.com/office/drawing/2014/main" id="{9250EEFF-4E7B-A34C-9596-C743C3BBAC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48218" y="4982880"/>
            <a:ext cx="1138895" cy="1138895"/>
          </a:xfrm>
          <a:prstGeom prst="rect">
            <a:avLst/>
          </a:prstGeom>
        </p:spPr>
      </p:pic>
      <p:sp>
        <p:nvSpPr>
          <p:cNvPr id="23" name="TextBox 22">
            <a:extLst>
              <a:ext uri="{FF2B5EF4-FFF2-40B4-BE49-F238E27FC236}">
                <a16:creationId xmlns:a16="http://schemas.microsoft.com/office/drawing/2014/main" id="{4CEE4916-45F2-FD49-B898-A12BEA2FFBC6}"/>
              </a:ext>
            </a:extLst>
          </p:cNvPr>
          <p:cNvSpPr txBox="1"/>
          <p:nvPr/>
        </p:nvSpPr>
        <p:spPr>
          <a:xfrm>
            <a:off x="6171413" y="6225234"/>
            <a:ext cx="2861740" cy="646331"/>
          </a:xfrm>
          <a:prstGeom prst="rect">
            <a:avLst/>
          </a:prstGeom>
          <a:noFill/>
        </p:spPr>
        <p:txBody>
          <a:bodyPr wrap="square" rtlCol="0">
            <a:spAutoFit/>
          </a:bodyPr>
          <a:lstStyle/>
          <a:p>
            <a:pPr algn="ctr"/>
            <a:r>
              <a:rPr lang="en-US" sz="1800" dirty="0" err="1"/>
              <a:t>Fargate</a:t>
            </a:r>
            <a:r>
              <a:rPr lang="en-US" sz="1800" dirty="0"/>
              <a:t> Spot</a:t>
            </a:r>
          </a:p>
          <a:p>
            <a:pPr algn="ctr"/>
            <a:r>
              <a:rPr lang="en-US" sz="1800" dirty="0"/>
              <a:t>Capacity Provider</a:t>
            </a:r>
          </a:p>
        </p:txBody>
      </p:sp>
      <p:pic>
        <p:nvPicPr>
          <p:cNvPr id="24" name="Graphic 14">
            <a:extLst>
              <a:ext uri="{FF2B5EF4-FFF2-40B4-BE49-F238E27FC236}">
                <a16:creationId xmlns:a16="http://schemas.microsoft.com/office/drawing/2014/main" id="{9F3F9F61-29F7-294B-B8E4-511F880B57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43838" y="2133556"/>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F46452F6-4321-6341-9A13-BBD89E784D08}"/>
              </a:ext>
            </a:extLst>
          </p:cNvPr>
          <p:cNvSpPr txBox="1"/>
          <p:nvPr/>
        </p:nvSpPr>
        <p:spPr>
          <a:xfrm>
            <a:off x="9017552" y="3457756"/>
            <a:ext cx="2849915" cy="523220"/>
          </a:xfrm>
          <a:prstGeom prst="rect">
            <a:avLst/>
          </a:prstGeom>
          <a:noFill/>
        </p:spPr>
        <p:txBody>
          <a:bodyPr wrap="square" rtlCol="0">
            <a:spAutoFit/>
          </a:bodyPr>
          <a:lstStyle/>
          <a:p>
            <a:pPr algn="ctr"/>
            <a:r>
              <a:rPr lang="en-US" sz="2800" dirty="0" err="1"/>
              <a:t>Fargate</a:t>
            </a:r>
            <a:endParaRPr lang="en-US" sz="2800" dirty="0"/>
          </a:p>
        </p:txBody>
      </p:sp>
      <p:pic>
        <p:nvPicPr>
          <p:cNvPr id="28" name="Graphic 27">
            <a:extLst>
              <a:ext uri="{FF2B5EF4-FFF2-40B4-BE49-F238E27FC236}">
                <a16:creationId xmlns:a16="http://schemas.microsoft.com/office/drawing/2014/main" id="{7CA19E04-1105-004F-A035-D91926C22E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48801" y="2314687"/>
            <a:ext cx="1050220" cy="1050220"/>
          </a:xfrm>
          <a:prstGeom prst="rect">
            <a:avLst/>
          </a:prstGeom>
        </p:spPr>
      </p:pic>
      <p:pic>
        <p:nvPicPr>
          <p:cNvPr id="29" name="Graphic 28">
            <a:extLst>
              <a:ext uri="{FF2B5EF4-FFF2-40B4-BE49-F238E27FC236}">
                <a16:creationId xmlns:a16="http://schemas.microsoft.com/office/drawing/2014/main" id="{3D2B546F-2E94-3A42-A3A4-C18D2618BC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504774" y="2314687"/>
            <a:ext cx="1050220" cy="1050220"/>
          </a:xfrm>
          <a:prstGeom prst="rect">
            <a:avLst/>
          </a:prstGeom>
        </p:spPr>
      </p:pic>
      <p:pic>
        <p:nvPicPr>
          <p:cNvPr id="30" name="Graphic 29">
            <a:extLst>
              <a:ext uri="{FF2B5EF4-FFF2-40B4-BE49-F238E27FC236}">
                <a16:creationId xmlns:a16="http://schemas.microsoft.com/office/drawing/2014/main" id="{8E190497-0E74-D749-B419-AB8145C0A8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360747" y="2315080"/>
            <a:ext cx="1050220" cy="1050220"/>
          </a:xfrm>
          <a:prstGeom prst="rect">
            <a:avLst/>
          </a:prstGeom>
        </p:spPr>
      </p:pic>
      <p:pic>
        <p:nvPicPr>
          <p:cNvPr id="31" name="Graphic 30">
            <a:extLst>
              <a:ext uri="{FF2B5EF4-FFF2-40B4-BE49-F238E27FC236}">
                <a16:creationId xmlns:a16="http://schemas.microsoft.com/office/drawing/2014/main" id="{07F72809-0439-3B47-AEE5-8FF49C2083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48801" y="5194781"/>
            <a:ext cx="1050220" cy="1050220"/>
          </a:xfrm>
          <a:prstGeom prst="rect">
            <a:avLst/>
          </a:prstGeom>
        </p:spPr>
      </p:pic>
      <p:pic>
        <p:nvPicPr>
          <p:cNvPr id="32" name="Graphic 31">
            <a:extLst>
              <a:ext uri="{FF2B5EF4-FFF2-40B4-BE49-F238E27FC236}">
                <a16:creationId xmlns:a16="http://schemas.microsoft.com/office/drawing/2014/main" id="{73339099-5945-9C4B-BDBE-0BF9A5131C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504774" y="5194781"/>
            <a:ext cx="1050220" cy="1050220"/>
          </a:xfrm>
          <a:prstGeom prst="rect">
            <a:avLst/>
          </a:prstGeom>
        </p:spPr>
      </p:pic>
      <p:pic>
        <p:nvPicPr>
          <p:cNvPr id="33" name="Graphic 32">
            <a:extLst>
              <a:ext uri="{FF2B5EF4-FFF2-40B4-BE49-F238E27FC236}">
                <a16:creationId xmlns:a16="http://schemas.microsoft.com/office/drawing/2014/main" id="{E1FCB58C-2F23-9542-87CB-224FF71E79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360747" y="5195174"/>
            <a:ext cx="1050220" cy="1050220"/>
          </a:xfrm>
          <a:prstGeom prst="rect">
            <a:avLst/>
          </a:prstGeom>
        </p:spPr>
      </p:pic>
      <p:cxnSp>
        <p:nvCxnSpPr>
          <p:cNvPr id="34" name="Straight Arrow Connector 33">
            <a:extLst>
              <a:ext uri="{FF2B5EF4-FFF2-40B4-BE49-F238E27FC236}">
                <a16:creationId xmlns:a16="http://schemas.microsoft.com/office/drawing/2014/main" id="{74678BC3-F662-B740-ADF8-F58BE2EBB987}"/>
              </a:ext>
            </a:extLst>
          </p:cNvPr>
          <p:cNvCxnSpPr>
            <a:cxnSpLocks/>
          </p:cNvCxnSpPr>
          <p:nvPr/>
        </p:nvCxnSpPr>
        <p:spPr>
          <a:xfrm>
            <a:off x="8355742" y="2739792"/>
            <a:ext cx="1181958"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936328FF-D78B-1A42-9F24-1FA47F892934}"/>
              </a:ext>
            </a:extLst>
          </p:cNvPr>
          <p:cNvCxnSpPr>
            <a:cxnSpLocks/>
          </p:cNvCxnSpPr>
          <p:nvPr/>
        </p:nvCxnSpPr>
        <p:spPr>
          <a:xfrm>
            <a:off x="8371343" y="5641001"/>
            <a:ext cx="1181958" cy="0"/>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684ADE87-D860-1643-A628-D6E650AA8973}"/>
              </a:ext>
            </a:extLst>
          </p:cNvPr>
          <p:cNvCxnSpPr>
            <a:cxnSpLocks/>
          </p:cNvCxnSpPr>
          <p:nvPr/>
        </p:nvCxnSpPr>
        <p:spPr>
          <a:xfrm>
            <a:off x="5041900" y="4357413"/>
            <a:ext cx="1822088" cy="1318142"/>
          </a:xfrm>
          <a:prstGeom prst="straightConnector1">
            <a:avLst/>
          </a:prstGeom>
          <a:ln w="7937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37" name="Graphic 14">
            <a:extLst>
              <a:ext uri="{FF2B5EF4-FFF2-40B4-BE49-F238E27FC236}">
                <a16:creationId xmlns:a16="http://schemas.microsoft.com/office/drawing/2014/main" id="{D2F19189-E362-F649-AF7F-85B5D2E051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55555" y="5049571"/>
            <a:ext cx="1138894" cy="113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Box 37">
            <a:extLst>
              <a:ext uri="{FF2B5EF4-FFF2-40B4-BE49-F238E27FC236}">
                <a16:creationId xmlns:a16="http://schemas.microsoft.com/office/drawing/2014/main" id="{5676C524-3CBC-744D-B6B2-5E5409EA309B}"/>
              </a:ext>
            </a:extLst>
          </p:cNvPr>
          <p:cNvSpPr txBox="1"/>
          <p:nvPr/>
        </p:nvSpPr>
        <p:spPr>
          <a:xfrm>
            <a:off x="9029269" y="6373771"/>
            <a:ext cx="2849915" cy="523220"/>
          </a:xfrm>
          <a:prstGeom prst="rect">
            <a:avLst/>
          </a:prstGeom>
          <a:noFill/>
        </p:spPr>
        <p:txBody>
          <a:bodyPr wrap="square" rtlCol="0">
            <a:spAutoFit/>
          </a:bodyPr>
          <a:lstStyle/>
          <a:p>
            <a:pPr algn="ctr"/>
            <a:r>
              <a:rPr lang="en-US" sz="2800" dirty="0" err="1"/>
              <a:t>Fargate</a:t>
            </a:r>
            <a:r>
              <a:rPr lang="en-US" sz="2800" dirty="0"/>
              <a:t> Spot</a:t>
            </a:r>
          </a:p>
        </p:txBody>
      </p:sp>
    </p:spTree>
    <p:extLst>
      <p:ext uri="{BB962C8B-B14F-4D97-AF65-F5344CB8AC3E}">
        <p14:creationId xmlns:p14="http://schemas.microsoft.com/office/powerpoint/2010/main" val="29009630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Capacity provider strategies let you fine tune the behavior</a:t>
            </a:r>
          </a:p>
        </p:txBody>
      </p:sp>
      <p:sp>
        <p:nvSpPr>
          <p:cNvPr id="41" name="TextBox 40">
            <a:extLst>
              <a:ext uri="{FF2B5EF4-FFF2-40B4-BE49-F238E27FC236}">
                <a16:creationId xmlns:a16="http://schemas.microsoft.com/office/drawing/2014/main" id="{C47C5A0C-948D-B048-8C1E-FABDD251CA2C}"/>
              </a:ext>
            </a:extLst>
          </p:cNvPr>
          <p:cNvSpPr txBox="1"/>
          <p:nvPr/>
        </p:nvSpPr>
        <p:spPr>
          <a:xfrm>
            <a:off x="4941547" y="2273145"/>
            <a:ext cx="8536809" cy="4832092"/>
          </a:xfrm>
          <a:prstGeom prst="rect">
            <a:avLst/>
          </a:prstGeom>
          <a:noFill/>
        </p:spPr>
        <p:txBody>
          <a:bodyPr wrap="square" rtlCol="0">
            <a:spAutoFit/>
          </a:bodyPr>
          <a:lstStyle/>
          <a:p>
            <a:r>
              <a:rPr lang="en-US" sz="2800" dirty="0">
                <a:solidFill>
                  <a:schemeClr val="accent1"/>
                </a:solidFill>
              </a:rPr>
              <a:t>Base</a:t>
            </a:r>
          </a:p>
          <a:p>
            <a:endParaRPr lang="en-US" sz="2800" dirty="0">
              <a:solidFill>
                <a:schemeClr val="accent1"/>
              </a:solidFill>
            </a:endParaRPr>
          </a:p>
          <a:p>
            <a:r>
              <a:rPr lang="en-US" sz="2800" dirty="0"/>
              <a:t>Launch an initial baseline number of tasks using this capacity provider.</a:t>
            </a:r>
          </a:p>
          <a:p>
            <a:br>
              <a:rPr lang="en-US" sz="2800" dirty="0"/>
            </a:br>
            <a:r>
              <a:rPr lang="en-US" sz="2800" dirty="0">
                <a:solidFill>
                  <a:schemeClr val="accent1"/>
                </a:solidFill>
              </a:rPr>
              <a:t>Weight</a:t>
            </a:r>
            <a:br>
              <a:rPr lang="en-US" sz="2800" dirty="0"/>
            </a:br>
            <a:br>
              <a:rPr lang="en-US" sz="2800" dirty="0"/>
            </a:br>
            <a:r>
              <a:rPr lang="en-US" sz="2800" dirty="0"/>
              <a:t>Once the baseline level of capacity has been filled, what is the ratio of tasks to distribute to this capacity provider relative to other capacity providers</a:t>
            </a:r>
          </a:p>
        </p:txBody>
      </p:sp>
      <p:pic>
        <p:nvPicPr>
          <p:cNvPr id="42" name="Graphic 41">
            <a:extLst>
              <a:ext uri="{FF2B5EF4-FFF2-40B4-BE49-F238E27FC236}">
                <a16:creationId xmlns:a16="http://schemas.microsoft.com/office/drawing/2014/main" id="{26B2862F-E34D-634A-828F-C9F3405ED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5939" y="2841570"/>
            <a:ext cx="2007753" cy="2007753"/>
          </a:xfrm>
          <a:prstGeom prst="rect">
            <a:avLst/>
          </a:prstGeom>
        </p:spPr>
      </p:pic>
      <p:sp>
        <p:nvSpPr>
          <p:cNvPr id="43" name="TextBox 42">
            <a:extLst>
              <a:ext uri="{FF2B5EF4-FFF2-40B4-BE49-F238E27FC236}">
                <a16:creationId xmlns:a16="http://schemas.microsoft.com/office/drawing/2014/main" id="{0394D4B6-CB10-3646-A602-4271CADC3CEC}"/>
              </a:ext>
            </a:extLst>
          </p:cNvPr>
          <p:cNvSpPr txBox="1"/>
          <p:nvPr/>
        </p:nvSpPr>
        <p:spPr>
          <a:xfrm>
            <a:off x="1605938" y="4884122"/>
            <a:ext cx="2007753" cy="954107"/>
          </a:xfrm>
          <a:prstGeom prst="rect">
            <a:avLst/>
          </a:prstGeom>
          <a:noFill/>
        </p:spPr>
        <p:txBody>
          <a:bodyPr wrap="square" rtlCol="0">
            <a:spAutoFit/>
          </a:bodyPr>
          <a:lstStyle/>
          <a:p>
            <a:pPr algn="ctr"/>
            <a:r>
              <a:rPr lang="en-US" sz="2800" dirty="0"/>
              <a:t>Capacity Provider</a:t>
            </a:r>
          </a:p>
        </p:txBody>
      </p:sp>
    </p:spTree>
    <p:extLst>
      <p:ext uri="{BB962C8B-B14F-4D97-AF65-F5344CB8AC3E}">
        <p14:creationId xmlns:p14="http://schemas.microsoft.com/office/powerpoint/2010/main" val="2888806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Example strategy to fully utilize reserved EC2 instances first</a:t>
            </a:r>
          </a:p>
        </p:txBody>
      </p:sp>
      <p:pic>
        <p:nvPicPr>
          <p:cNvPr id="6" name="Graphic 5">
            <a:extLst>
              <a:ext uri="{FF2B5EF4-FFF2-40B4-BE49-F238E27FC236}">
                <a16:creationId xmlns:a16="http://schemas.microsoft.com/office/drawing/2014/main" id="{226E0FD1-22EE-6143-9E8F-D1AF772018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9019" y="4836010"/>
            <a:ext cx="1138895" cy="1138895"/>
          </a:xfrm>
          <a:prstGeom prst="rect">
            <a:avLst/>
          </a:prstGeom>
        </p:spPr>
      </p:pic>
      <p:sp>
        <p:nvSpPr>
          <p:cNvPr id="7" name="TextBox 6">
            <a:extLst>
              <a:ext uri="{FF2B5EF4-FFF2-40B4-BE49-F238E27FC236}">
                <a16:creationId xmlns:a16="http://schemas.microsoft.com/office/drawing/2014/main" id="{D39137E2-7AED-C345-AF74-F3A740F9196C}"/>
              </a:ext>
            </a:extLst>
          </p:cNvPr>
          <p:cNvSpPr txBox="1"/>
          <p:nvPr/>
        </p:nvSpPr>
        <p:spPr>
          <a:xfrm>
            <a:off x="1220551" y="6049784"/>
            <a:ext cx="2735829" cy="646331"/>
          </a:xfrm>
          <a:prstGeom prst="rect">
            <a:avLst/>
          </a:prstGeom>
          <a:noFill/>
        </p:spPr>
        <p:txBody>
          <a:bodyPr wrap="square" rtlCol="0">
            <a:spAutoFit/>
          </a:bodyPr>
          <a:lstStyle/>
          <a:p>
            <a:pPr algn="ctr"/>
            <a:r>
              <a:rPr lang="en-US" sz="1800" dirty="0"/>
              <a:t>EC2 Auto Scaling Group Capacity Provider</a:t>
            </a:r>
          </a:p>
        </p:txBody>
      </p:sp>
      <p:pic>
        <p:nvPicPr>
          <p:cNvPr id="8" name="Graphic 7">
            <a:extLst>
              <a:ext uri="{FF2B5EF4-FFF2-40B4-BE49-F238E27FC236}">
                <a16:creationId xmlns:a16="http://schemas.microsoft.com/office/drawing/2014/main" id="{1EE8E720-48BC-D940-A821-1742E796B3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9019" y="2226115"/>
            <a:ext cx="1138895" cy="1138895"/>
          </a:xfrm>
          <a:prstGeom prst="rect">
            <a:avLst/>
          </a:prstGeom>
        </p:spPr>
      </p:pic>
      <p:sp>
        <p:nvSpPr>
          <p:cNvPr id="9" name="TextBox 8">
            <a:extLst>
              <a:ext uri="{FF2B5EF4-FFF2-40B4-BE49-F238E27FC236}">
                <a16:creationId xmlns:a16="http://schemas.microsoft.com/office/drawing/2014/main" id="{6248C103-DA44-7B48-834F-4D73083F81F0}"/>
              </a:ext>
            </a:extLst>
          </p:cNvPr>
          <p:cNvSpPr txBox="1"/>
          <p:nvPr/>
        </p:nvSpPr>
        <p:spPr>
          <a:xfrm>
            <a:off x="1142214" y="3468469"/>
            <a:ext cx="2861740" cy="646331"/>
          </a:xfrm>
          <a:prstGeom prst="rect">
            <a:avLst/>
          </a:prstGeom>
          <a:noFill/>
        </p:spPr>
        <p:txBody>
          <a:bodyPr wrap="square" rtlCol="0">
            <a:spAutoFit/>
          </a:bodyPr>
          <a:lstStyle/>
          <a:p>
            <a:pPr algn="ctr"/>
            <a:r>
              <a:rPr lang="en-US" sz="1800" dirty="0"/>
              <a:t>EC2 Auto Scaling Group Capacity Provider</a:t>
            </a:r>
          </a:p>
        </p:txBody>
      </p:sp>
      <p:sp>
        <p:nvSpPr>
          <p:cNvPr id="10" name="TextBox 9">
            <a:extLst>
              <a:ext uri="{FF2B5EF4-FFF2-40B4-BE49-F238E27FC236}">
                <a16:creationId xmlns:a16="http://schemas.microsoft.com/office/drawing/2014/main" id="{47BFFC28-28B0-4145-BB23-C31E45BF2F36}"/>
              </a:ext>
            </a:extLst>
          </p:cNvPr>
          <p:cNvSpPr txBox="1"/>
          <p:nvPr/>
        </p:nvSpPr>
        <p:spPr>
          <a:xfrm>
            <a:off x="4614976" y="2189909"/>
            <a:ext cx="8536809" cy="2677656"/>
          </a:xfrm>
          <a:prstGeom prst="rect">
            <a:avLst/>
          </a:prstGeom>
          <a:noFill/>
        </p:spPr>
        <p:txBody>
          <a:bodyPr wrap="square" rtlCol="0">
            <a:spAutoFit/>
          </a:bodyPr>
          <a:lstStyle/>
          <a:p>
            <a:r>
              <a:rPr lang="en-US" sz="2800" dirty="0">
                <a:solidFill>
                  <a:schemeClr val="accent1"/>
                </a:solidFill>
              </a:rPr>
              <a:t>Base: 50, Weight: 0</a:t>
            </a:r>
          </a:p>
          <a:p>
            <a:endParaRPr lang="en-US" sz="2800" dirty="0">
              <a:solidFill>
                <a:schemeClr val="accent1"/>
              </a:solidFill>
            </a:endParaRPr>
          </a:p>
          <a:p>
            <a:r>
              <a:rPr lang="en-US" sz="2800" dirty="0"/>
              <a:t>Launch 50 tasks on this provider initially, then stop distributing new tasks to it above 50 tasks.</a:t>
            </a:r>
          </a:p>
          <a:p>
            <a:br>
              <a:rPr lang="en-US" sz="2800" dirty="0"/>
            </a:br>
            <a:endParaRPr lang="en-US" sz="2800" dirty="0"/>
          </a:p>
        </p:txBody>
      </p:sp>
      <p:sp>
        <p:nvSpPr>
          <p:cNvPr id="11" name="TextBox 10">
            <a:extLst>
              <a:ext uri="{FF2B5EF4-FFF2-40B4-BE49-F238E27FC236}">
                <a16:creationId xmlns:a16="http://schemas.microsoft.com/office/drawing/2014/main" id="{5B60D6A7-C94E-D24E-A36A-FD42400FC67C}"/>
              </a:ext>
            </a:extLst>
          </p:cNvPr>
          <p:cNvSpPr txBox="1"/>
          <p:nvPr/>
        </p:nvSpPr>
        <p:spPr>
          <a:xfrm>
            <a:off x="4614976" y="4682421"/>
            <a:ext cx="8536809" cy="2677656"/>
          </a:xfrm>
          <a:prstGeom prst="rect">
            <a:avLst/>
          </a:prstGeom>
          <a:noFill/>
        </p:spPr>
        <p:txBody>
          <a:bodyPr wrap="square" rtlCol="0">
            <a:spAutoFit/>
          </a:bodyPr>
          <a:lstStyle/>
          <a:p>
            <a:r>
              <a:rPr lang="en-US" sz="2800" dirty="0">
                <a:solidFill>
                  <a:schemeClr val="accent1"/>
                </a:solidFill>
              </a:rPr>
              <a:t>Base: 0, Weight: 1</a:t>
            </a:r>
          </a:p>
          <a:p>
            <a:endParaRPr lang="en-US" sz="2800" dirty="0">
              <a:solidFill>
                <a:schemeClr val="accent1"/>
              </a:solidFill>
            </a:endParaRPr>
          </a:p>
          <a:p>
            <a:r>
              <a:rPr lang="en-US" sz="2800" dirty="0"/>
              <a:t>Don’t launch any tasks on this provider initially, but launch 100% of new tasks on this provider after the other capacity provider’s base is filled up.</a:t>
            </a:r>
            <a:br>
              <a:rPr lang="en-US" sz="2800" dirty="0"/>
            </a:br>
            <a:endParaRPr lang="en-US" sz="2800" dirty="0"/>
          </a:p>
        </p:txBody>
      </p:sp>
    </p:spTree>
    <p:extLst>
      <p:ext uri="{BB962C8B-B14F-4D97-AF65-F5344CB8AC3E}">
        <p14:creationId xmlns:p14="http://schemas.microsoft.com/office/powerpoint/2010/main" val="3481868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4354-5F0F-E14C-97C0-7D4AEEFF0456}"/>
              </a:ext>
            </a:extLst>
          </p:cNvPr>
          <p:cNvSpPr>
            <a:spLocks noGrp="1"/>
          </p:cNvSpPr>
          <p:nvPr>
            <p:ph type="title"/>
          </p:nvPr>
        </p:nvSpPr>
        <p:spPr>
          <a:xfrm>
            <a:off x="560070" y="614972"/>
            <a:ext cx="13510260" cy="993392"/>
          </a:xfrm>
        </p:spPr>
        <p:txBody>
          <a:bodyPr/>
          <a:lstStyle/>
          <a:p>
            <a:r>
              <a:rPr lang="en-US" dirty="0"/>
              <a:t>Example strategy to minimize cost of traffic bursts when using AWS </a:t>
            </a:r>
            <a:r>
              <a:rPr lang="en-US" dirty="0" err="1"/>
              <a:t>Fargate</a:t>
            </a:r>
            <a:endParaRPr lang="en-US" dirty="0"/>
          </a:p>
        </p:txBody>
      </p:sp>
      <p:pic>
        <p:nvPicPr>
          <p:cNvPr id="6" name="Graphic 5">
            <a:extLst>
              <a:ext uri="{FF2B5EF4-FFF2-40B4-BE49-F238E27FC236}">
                <a16:creationId xmlns:a16="http://schemas.microsoft.com/office/drawing/2014/main" id="{226E0FD1-22EE-6143-9E8F-D1AF772018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9019" y="4836010"/>
            <a:ext cx="1138895" cy="1138895"/>
          </a:xfrm>
          <a:prstGeom prst="rect">
            <a:avLst/>
          </a:prstGeom>
        </p:spPr>
      </p:pic>
      <p:sp>
        <p:nvSpPr>
          <p:cNvPr id="7" name="TextBox 6">
            <a:extLst>
              <a:ext uri="{FF2B5EF4-FFF2-40B4-BE49-F238E27FC236}">
                <a16:creationId xmlns:a16="http://schemas.microsoft.com/office/drawing/2014/main" id="{D39137E2-7AED-C345-AF74-F3A740F9196C}"/>
              </a:ext>
            </a:extLst>
          </p:cNvPr>
          <p:cNvSpPr txBox="1"/>
          <p:nvPr/>
        </p:nvSpPr>
        <p:spPr>
          <a:xfrm>
            <a:off x="1220551" y="6049784"/>
            <a:ext cx="2735829" cy="646331"/>
          </a:xfrm>
          <a:prstGeom prst="rect">
            <a:avLst/>
          </a:prstGeom>
          <a:noFill/>
        </p:spPr>
        <p:txBody>
          <a:bodyPr wrap="square" rtlCol="0">
            <a:spAutoFit/>
          </a:bodyPr>
          <a:lstStyle/>
          <a:p>
            <a:pPr algn="ctr"/>
            <a:r>
              <a:rPr lang="en-US" sz="1800" dirty="0" err="1"/>
              <a:t>Fargate</a:t>
            </a:r>
            <a:r>
              <a:rPr lang="en-US" sz="1800" dirty="0"/>
              <a:t> Spot</a:t>
            </a:r>
            <a:br>
              <a:rPr lang="en-US" sz="1800" dirty="0"/>
            </a:br>
            <a:r>
              <a:rPr lang="en-US" sz="1800" dirty="0"/>
              <a:t>Capacity Provider</a:t>
            </a:r>
          </a:p>
        </p:txBody>
      </p:sp>
      <p:pic>
        <p:nvPicPr>
          <p:cNvPr id="8" name="Graphic 7">
            <a:extLst>
              <a:ext uri="{FF2B5EF4-FFF2-40B4-BE49-F238E27FC236}">
                <a16:creationId xmlns:a16="http://schemas.microsoft.com/office/drawing/2014/main" id="{1EE8E720-48BC-D940-A821-1742E796B3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9019" y="2226115"/>
            <a:ext cx="1138895" cy="1138895"/>
          </a:xfrm>
          <a:prstGeom prst="rect">
            <a:avLst/>
          </a:prstGeom>
        </p:spPr>
      </p:pic>
      <p:sp>
        <p:nvSpPr>
          <p:cNvPr id="9" name="TextBox 8">
            <a:extLst>
              <a:ext uri="{FF2B5EF4-FFF2-40B4-BE49-F238E27FC236}">
                <a16:creationId xmlns:a16="http://schemas.microsoft.com/office/drawing/2014/main" id="{6248C103-DA44-7B48-834F-4D73083F81F0}"/>
              </a:ext>
            </a:extLst>
          </p:cNvPr>
          <p:cNvSpPr txBox="1"/>
          <p:nvPr/>
        </p:nvSpPr>
        <p:spPr>
          <a:xfrm>
            <a:off x="1142214" y="3468469"/>
            <a:ext cx="2861740" cy="646331"/>
          </a:xfrm>
          <a:prstGeom prst="rect">
            <a:avLst/>
          </a:prstGeom>
          <a:noFill/>
        </p:spPr>
        <p:txBody>
          <a:bodyPr wrap="square" rtlCol="0">
            <a:spAutoFit/>
          </a:bodyPr>
          <a:lstStyle/>
          <a:p>
            <a:pPr algn="ctr"/>
            <a:r>
              <a:rPr lang="en-US" sz="1800" dirty="0" err="1"/>
              <a:t>Fargate</a:t>
            </a:r>
            <a:r>
              <a:rPr lang="en-US" sz="1800" dirty="0"/>
              <a:t> On-Demand</a:t>
            </a:r>
          </a:p>
          <a:p>
            <a:pPr algn="ctr"/>
            <a:r>
              <a:rPr lang="en-US" sz="1800" dirty="0"/>
              <a:t>Capacity Provider</a:t>
            </a:r>
          </a:p>
        </p:txBody>
      </p:sp>
      <p:sp>
        <p:nvSpPr>
          <p:cNvPr id="10" name="TextBox 9">
            <a:extLst>
              <a:ext uri="{FF2B5EF4-FFF2-40B4-BE49-F238E27FC236}">
                <a16:creationId xmlns:a16="http://schemas.microsoft.com/office/drawing/2014/main" id="{47BFFC28-28B0-4145-BB23-C31E45BF2F36}"/>
              </a:ext>
            </a:extLst>
          </p:cNvPr>
          <p:cNvSpPr txBox="1"/>
          <p:nvPr/>
        </p:nvSpPr>
        <p:spPr>
          <a:xfrm>
            <a:off x="4614976" y="2189909"/>
            <a:ext cx="8536809" cy="3108543"/>
          </a:xfrm>
          <a:prstGeom prst="rect">
            <a:avLst/>
          </a:prstGeom>
          <a:noFill/>
        </p:spPr>
        <p:txBody>
          <a:bodyPr wrap="square" rtlCol="0">
            <a:spAutoFit/>
          </a:bodyPr>
          <a:lstStyle/>
          <a:p>
            <a:r>
              <a:rPr lang="en-US" sz="2800" dirty="0">
                <a:solidFill>
                  <a:schemeClr val="accent1"/>
                </a:solidFill>
              </a:rPr>
              <a:t>Base: 100, Weight: 1</a:t>
            </a:r>
          </a:p>
          <a:p>
            <a:endParaRPr lang="en-US" sz="2800" dirty="0">
              <a:solidFill>
                <a:schemeClr val="accent1"/>
              </a:solidFill>
            </a:endParaRPr>
          </a:p>
          <a:p>
            <a:r>
              <a:rPr lang="en-US" sz="2800" dirty="0"/>
              <a:t>Launch 100 tasks on this provider initially, then above 100 tasks launch 1 new on-demand task for every 3 new spot tasks.</a:t>
            </a:r>
          </a:p>
          <a:p>
            <a:br>
              <a:rPr lang="en-US" sz="2800" dirty="0"/>
            </a:br>
            <a:endParaRPr lang="en-US" sz="2800" dirty="0"/>
          </a:p>
        </p:txBody>
      </p:sp>
      <p:sp>
        <p:nvSpPr>
          <p:cNvPr id="11" name="TextBox 10">
            <a:extLst>
              <a:ext uri="{FF2B5EF4-FFF2-40B4-BE49-F238E27FC236}">
                <a16:creationId xmlns:a16="http://schemas.microsoft.com/office/drawing/2014/main" id="{5B60D6A7-C94E-D24E-A36A-FD42400FC67C}"/>
              </a:ext>
            </a:extLst>
          </p:cNvPr>
          <p:cNvSpPr txBox="1"/>
          <p:nvPr/>
        </p:nvSpPr>
        <p:spPr>
          <a:xfrm>
            <a:off x="4614976" y="4682421"/>
            <a:ext cx="8536809" cy="3108543"/>
          </a:xfrm>
          <a:prstGeom prst="rect">
            <a:avLst/>
          </a:prstGeom>
          <a:noFill/>
        </p:spPr>
        <p:txBody>
          <a:bodyPr wrap="square" rtlCol="0">
            <a:spAutoFit/>
          </a:bodyPr>
          <a:lstStyle/>
          <a:p>
            <a:r>
              <a:rPr lang="en-US" sz="2800" dirty="0">
                <a:solidFill>
                  <a:schemeClr val="accent1"/>
                </a:solidFill>
              </a:rPr>
              <a:t>Base: 0, Weight: 3</a:t>
            </a:r>
          </a:p>
          <a:p>
            <a:endParaRPr lang="en-US" sz="2800" dirty="0">
              <a:solidFill>
                <a:schemeClr val="accent1"/>
              </a:solidFill>
            </a:endParaRPr>
          </a:p>
          <a:p>
            <a:r>
              <a:rPr lang="en-US" sz="2800" dirty="0"/>
              <a:t>Don’t launch any tasks on this provider initially, but after 100 on-demand tasks, launch 3 new spot tasks for every 1 new on-demand task</a:t>
            </a:r>
          </a:p>
          <a:p>
            <a:br>
              <a:rPr lang="en-US" sz="2800" dirty="0"/>
            </a:br>
            <a:endParaRPr lang="en-US" sz="2800" dirty="0"/>
          </a:p>
        </p:txBody>
      </p:sp>
    </p:spTree>
    <p:extLst>
      <p:ext uri="{BB962C8B-B14F-4D97-AF65-F5344CB8AC3E}">
        <p14:creationId xmlns:p14="http://schemas.microsoft.com/office/powerpoint/2010/main" val="1056618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D838E4-BD93-3F41-894D-C133848F2E16}"/>
              </a:ext>
            </a:extLst>
          </p:cNvPr>
          <p:cNvSpPr>
            <a:spLocks noGrp="1"/>
          </p:cNvSpPr>
          <p:nvPr>
            <p:ph type="title"/>
          </p:nvPr>
        </p:nvSpPr>
        <p:spPr/>
        <p:txBody>
          <a:bodyPr/>
          <a:lstStyle/>
          <a:p>
            <a:r>
              <a:rPr lang="en-US" dirty="0">
                <a:solidFill>
                  <a:schemeClr val="tx1"/>
                </a:solidFill>
              </a:rPr>
              <a:t>Summary</a:t>
            </a:r>
          </a:p>
        </p:txBody>
      </p:sp>
    </p:spTree>
    <p:extLst>
      <p:ext uri="{BB962C8B-B14F-4D97-AF65-F5344CB8AC3E}">
        <p14:creationId xmlns:p14="http://schemas.microsoft.com/office/powerpoint/2010/main" val="214867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9829-CD02-2D41-96DB-60ABDBA31F38}"/>
              </a:ext>
            </a:extLst>
          </p:cNvPr>
          <p:cNvSpPr>
            <a:spLocks noGrp="1"/>
          </p:cNvSpPr>
          <p:nvPr>
            <p:ph type="title"/>
          </p:nvPr>
        </p:nvSpPr>
        <p:spPr>
          <a:xfrm>
            <a:off x="1398477" y="316041"/>
            <a:ext cx="13510260" cy="993392"/>
          </a:xfrm>
        </p:spPr>
        <p:txBody>
          <a:bodyPr/>
          <a:lstStyle/>
          <a:p>
            <a:r>
              <a:rPr lang="en-US" dirty="0"/>
              <a:t>Things to remember:</a:t>
            </a:r>
          </a:p>
        </p:txBody>
      </p:sp>
      <p:pic>
        <p:nvPicPr>
          <p:cNvPr id="4" name="Graphic 3">
            <a:extLst>
              <a:ext uri="{FF2B5EF4-FFF2-40B4-BE49-F238E27FC236}">
                <a16:creationId xmlns:a16="http://schemas.microsoft.com/office/drawing/2014/main" id="{C2F365A0-0D0F-0C4E-9582-C49AD608B9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8477" y="1567638"/>
            <a:ext cx="1050220" cy="1050220"/>
          </a:xfrm>
          <a:prstGeom prst="rect">
            <a:avLst/>
          </a:prstGeom>
        </p:spPr>
      </p:pic>
      <p:sp>
        <p:nvSpPr>
          <p:cNvPr id="5" name="Text Placeholder 2">
            <a:extLst>
              <a:ext uri="{FF2B5EF4-FFF2-40B4-BE49-F238E27FC236}">
                <a16:creationId xmlns:a16="http://schemas.microsoft.com/office/drawing/2014/main" id="{01B17424-877A-304F-9146-1E673BF38FC0}"/>
              </a:ext>
            </a:extLst>
          </p:cNvPr>
          <p:cNvSpPr txBox="1">
            <a:spLocks/>
          </p:cNvSpPr>
          <p:nvPr/>
        </p:nvSpPr>
        <p:spPr>
          <a:xfrm>
            <a:off x="2900854" y="1567638"/>
            <a:ext cx="8428661" cy="1050220"/>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Scaling container deployments starts with an application first mindset.</a:t>
            </a:r>
          </a:p>
        </p:txBody>
      </p:sp>
      <p:grpSp>
        <p:nvGrpSpPr>
          <p:cNvPr id="17" name="Group 16">
            <a:extLst>
              <a:ext uri="{FF2B5EF4-FFF2-40B4-BE49-F238E27FC236}">
                <a16:creationId xmlns:a16="http://schemas.microsoft.com/office/drawing/2014/main" id="{381471A0-32E5-0649-8755-7B5FE9058D1F}"/>
              </a:ext>
            </a:extLst>
          </p:cNvPr>
          <p:cNvGrpSpPr/>
          <p:nvPr/>
        </p:nvGrpSpPr>
        <p:grpSpPr>
          <a:xfrm>
            <a:off x="1475850" y="2952386"/>
            <a:ext cx="1173328" cy="986043"/>
            <a:chOff x="2485176" y="1590218"/>
            <a:chExt cx="5631021" cy="4732205"/>
          </a:xfrm>
        </p:grpSpPr>
        <p:sp>
          <p:nvSpPr>
            <p:cNvPr id="12" name="Freeform 11">
              <a:extLst>
                <a:ext uri="{FF2B5EF4-FFF2-40B4-BE49-F238E27FC236}">
                  <a16:creationId xmlns:a16="http://schemas.microsoft.com/office/drawing/2014/main" id="{545AD507-5D63-BA4E-9477-A58987F07CA7}"/>
                </a:ext>
              </a:extLst>
            </p:cNvPr>
            <p:cNvSpPr/>
            <p:nvPr/>
          </p:nvSpPr>
          <p:spPr>
            <a:xfrm>
              <a:off x="2997694" y="4598109"/>
              <a:ext cx="5118503" cy="1645939"/>
            </a:xfrm>
            <a:custGeom>
              <a:avLst/>
              <a:gdLst>
                <a:gd name="connsiteX0" fmla="*/ 10928 w 5118505"/>
                <a:gd name="connsiteY0" fmla="*/ 1645939 h 1645939"/>
                <a:gd name="connsiteX1" fmla="*/ 167682 w 5118505"/>
                <a:gd name="connsiteY1" fmla="*/ 731539 h 1645939"/>
                <a:gd name="connsiteX2" fmla="*/ 1173522 w 5118505"/>
                <a:gd name="connsiteY2" fmla="*/ 117584 h 1645939"/>
                <a:gd name="connsiteX3" fmla="*/ 5118505 w 5118505"/>
                <a:gd name="connsiteY3" fmla="*/ 19 h 1645939"/>
              </a:gdLst>
              <a:ahLst/>
              <a:cxnLst>
                <a:cxn ang="0">
                  <a:pos x="connsiteX0" y="connsiteY0"/>
                </a:cxn>
                <a:cxn ang="0">
                  <a:pos x="connsiteX1" y="connsiteY1"/>
                </a:cxn>
                <a:cxn ang="0">
                  <a:pos x="connsiteX2" y="connsiteY2"/>
                </a:cxn>
                <a:cxn ang="0">
                  <a:pos x="connsiteX3" y="connsiteY3"/>
                </a:cxn>
              </a:cxnLst>
              <a:rect l="l" t="t" r="r" b="b"/>
              <a:pathLst>
                <a:path w="5118505" h="1645939">
                  <a:moveTo>
                    <a:pt x="10928" y="1645939"/>
                  </a:moveTo>
                  <a:cubicBezTo>
                    <a:pt x="-7578" y="1316102"/>
                    <a:pt x="-26084" y="986265"/>
                    <a:pt x="167682" y="731539"/>
                  </a:cubicBezTo>
                  <a:cubicBezTo>
                    <a:pt x="361448" y="476813"/>
                    <a:pt x="348385" y="239504"/>
                    <a:pt x="1173522" y="117584"/>
                  </a:cubicBezTo>
                  <a:cubicBezTo>
                    <a:pt x="1998659" y="-4336"/>
                    <a:pt x="5118505" y="19"/>
                    <a:pt x="5118505" y="19"/>
                  </a:cubicBezTo>
                </a:path>
              </a:pathLst>
            </a:custGeom>
            <a:noFill/>
            <a:ln w="28575">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3EB15399-4508-0C43-93C9-CA6642FCE9E3}"/>
                </a:ext>
              </a:extLst>
            </p:cNvPr>
            <p:cNvSpPr/>
            <p:nvPr/>
          </p:nvSpPr>
          <p:spPr>
            <a:xfrm>
              <a:off x="2982495" y="1868504"/>
              <a:ext cx="5042263" cy="4349417"/>
            </a:xfrm>
            <a:custGeom>
              <a:avLst/>
              <a:gdLst>
                <a:gd name="connsiteX0" fmla="*/ 0 w 5042263"/>
                <a:gd name="connsiteY0" fmla="*/ 4349418 h 4349418"/>
                <a:gd name="connsiteX1" fmla="*/ 156755 w 5042263"/>
                <a:gd name="connsiteY1" fmla="*/ 861635 h 4349418"/>
                <a:gd name="connsiteX2" fmla="*/ 705395 w 5042263"/>
                <a:gd name="connsiteY2" fmla="*/ 12549 h 4349418"/>
                <a:gd name="connsiteX3" fmla="*/ 1280160 w 5042263"/>
                <a:gd name="connsiteY3" fmla="*/ 1266584 h 4349418"/>
                <a:gd name="connsiteX4" fmla="*/ 2952206 w 5042263"/>
                <a:gd name="connsiteY4" fmla="*/ 1736847 h 4349418"/>
                <a:gd name="connsiteX5" fmla="*/ 5042263 w 5042263"/>
                <a:gd name="connsiteY5" fmla="*/ 1789098 h 43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2263" h="4349418">
                  <a:moveTo>
                    <a:pt x="0" y="4349418"/>
                  </a:moveTo>
                  <a:cubicBezTo>
                    <a:pt x="19594" y="2966932"/>
                    <a:pt x="39189" y="1584446"/>
                    <a:pt x="156755" y="861635"/>
                  </a:cubicBezTo>
                  <a:cubicBezTo>
                    <a:pt x="274321" y="138824"/>
                    <a:pt x="518161" y="-54942"/>
                    <a:pt x="705395" y="12549"/>
                  </a:cubicBezTo>
                  <a:cubicBezTo>
                    <a:pt x="892629" y="80040"/>
                    <a:pt x="905692" y="979201"/>
                    <a:pt x="1280160" y="1266584"/>
                  </a:cubicBezTo>
                  <a:cubicBezTo>
                    <a:pt x="1654628" y="1553967"/>
                    <a:pt x="2325189" y="1649761"/>
                    <a:pt x="2952206" y="1736847"/>
                  </a:cubicBezTo>
                  <a:cubicBezTo>
                    <a:pt x="3579223" y="1823933"/>
                    <a:pt x="4310743" y="1806515"/>
                    <a:pt x="5042263" y="1789098"/>
                  </a:cubicBezTo>
                </a:path>
              </a:pathLst>
            </a:cu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5CFE45E-D813-4C4A-8EF5-BD4C65C2AE7C}"/>
                </a:ext>
              </a:extLst>
            </p:cNvPr>
            <p:cNvCxnSpPr>
              <a:cxnSpLocks/>
            </p:cNvCxnSpPr>
            <p:nvPr/>
          </p:nvCxnSpPr>
          <p:spPr>
            <a:xfrm flipH="1">
              <a:off x="2586447" y="1590218"/>
              <a:ext cx="80237" cy="4732205"/>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11D7EF1-50A2-2340-ACC5-951F783F2447}"/>
                </a:ext>
              </a:extLst>
            </p:cNvPr>
            <p:cNvCxnSpPr>
              <a:cxnSpLocks/>
            </p:cNvCxnSpPr>
            <p:nvPr/>
          </p:nvCxnSpPr>
          <p:spPr>
            <a:xfrm>
              <a:off x="2485176" y="6181965"/>
              <a:ext cx="5394959" cy="0"/>
            </a:xfrm>
            <a:prstGeom prst="line">
              <a:avLst/>
            </a:prstGeom>
            <a:ln w="698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8" name="Text Placeholder 2">
            <a:extLst>
              <a:ext uri="{FF2B5EF4-FFF2-40B4-BE49-F238E27FC236}">
                <a16:creationId xmlns:a16="http://schemas.microsoft.com/office/drawing/2014/main" id="{8AB195E1-4EF8-1242-8042-F959AB5819CE}"/>
              </a:ext>
            </a:extLst>
          </p:cNvPr>
          <p:cNvSpPr txBox="1">
            <a:spLocks/>
          </p:cNvSpPr>
          <p:nvPr/>
        </p:nvSpPr>
        <p:spPr>
          <a:xfrm>
            <a:off x="2968848" y="3010372"/>
            <a:ext cx="8428661" cy="1050220"/>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Use load tests to identify the right performance envelope for each containerized service. </a:t>
            </a:r>
          </a:p>
        </p:txBody>
      </p:sp>
      <p:grpSp>
        <p:nvGrpSpPr>
          <p:cNvPr id="13" name="Group 12">
            <a:extLst>
              <a:ext uri="{FF2B5EF4-FFF2-40B4-BE49-F238E27FC236}">
                <a16:creationId xmlns:a16="http://schemas.microsoft.com/office/drawing/2014/main" id="{42324E74-2F63-D743-BA14-E51B6C3E358D}"/>
              </a:ext>
            </a:extLst>
          </p:cNvPr>
          <p:cNvGrpSpPr/>
          <p:nvPr/>
        </p:nvGrpSpPr>
        <p:grpSpPr>
          <a:xfrm>
            <a:off x="1496952" y="4597476"/>
            <a:ext cx="1213467" cy="1050220"/>
            <a:chOff x="2406962" y="4085514"/>
            <a:chExt cx="4608731" cy="3260283"/>
          </a:xfrm>
        </p:grpSpPr>
        <p:sp>
          <p:nvSpPr>
            <p:cNvPr id="15" name="Freeform 14">
              <a:extLst>
                <a:ext uri="{FF2B5EF4-FFF2-40B4-BE49-F238E27FC236}">
                  <a16:creationId xmlns:a16="http://schemas.microsoft.com/office/drawing/2014/main" id="{A39FB35F-D9E8-9B45-91AB-94E933AFE049}"/>
                </a:ext>
              </a:extLst>
            </p:cNvPr>
            <p:cNvSpPr/>
            <p:nvPr/>
          </p:nvSpPr>
          <p:spPr>
            <a:xfrm>
              <a:off x="2485523" y="4132335"/>
              <a:ext cx="4454434" cy="3108960"/>
            </a:xfrm>
            <a:custGeom>
              <a:avLst/>
              <a:gdLst>
                <a:gd name="connsiteX0" fmla="*/ 391886 w 4454434"/>
                <a:gd name="connsiteY0" fmla="*/ 235131 h 2782389"/>
                <a:gd name="connsiteX1" fmla="*/ 3670663 w 4454434"/>
                <a:gd name="connsiteY1" fmla="*/ 0 h 2782389"/>
                <a:gd name="connsiteX2" fmla="*/ 4454434 w 4454434"/>
                <a:gd name="connsiteY2" fmla="*/ 2573383 h 2782389"/>
                <a:gd name="connsiteX3" fmla="*/ 2677886 w 4454434"/>
                <a:gd name="connsiteY3" fmla="*/ 2717074 h 2782389"/>
                <a:gd name="connsiteX4" fmla="*/ 0 w 4454434"/>
                <a:gd name="connsiteY4" fmla="*/ 2782389 h 2782389"/>
                <a:gd name="connsiteX5" fmla="*/ 391886 w 4454434"/>
                <a:gd name="connsiteY5" fmla="*/ 235131 h 2782389"/>
                <a:gd name="connsiteX0" fmla="*/ 391886 w 4454434"/>
                <a:gd name="connsiteY0" fmla="*/ 235131 h 3108960"/>
                <a:gd name="connsiteX1" fmla="*/ 3670663 w 4454434"/>
                <a:gd name="connsiteY1" fmla="*/ 0 h 3108960"/>
                <a:gd name="connsiteX2" fmla="*/ 4454434 w 4454434"/>
                <a:gd name="connsiteY2" fmla="*/ 2573383 h 3108960"/>
                <a:gd name="connsiteX3" fmla="*/ 2625634 w 4454434"/>
                <a:gd name="connsiteY3" fmla="*/ 3108960 h 3108960"/>
                <a:gd name="connsiteX4" fmla="*/ 0 w 4454434"/>
                <a:gd name="connsiteY4" fmla="*/ 2782389 h 3108960"/>
                <a:gd name="connsiteX5" fmla="*/ 391886 w 4454434"/>
                <a:gd name="connsiteY5" fmla="*/ 235131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4434" h="3108960">
                  <a:moveTo>
                    <a:pt x="391886" y="235131"/>
                  </a:moveTo>
                  <a:lnTo>
                    <a:pt x="3670663" y="0"/>
                  </a:lnTo>
                  <a:lnTo>
                    <a:pt x="4454434" y="2573383"/>
                  </a:lnTo>
                  <a:lnTo>
                    <a:pt x="2625634" y="3108960"/>
                  </a:lnTo>
                  <a:lnTo>
                    <a:pt x="0" y="2782389"/>
                  </a:lnTo>
                  <a:lnTo>
                    <a:pt x="391886" y="235131"/>
                  </a:lnTo>
                  <a:close/>
                </a:path>
              </a:pathLst>
            </a:custGeom>
            <a:solidFill>
              <a:schemeClr val="accent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Freeform 22">
              <a:extLst>
                <a:ext uri="{FF2B5EF4-FFF2-40B4-BE49-F238E27FC236}">
                  <a16:creationId xmlns:a16="http://schemas.microsoft.com/office/drawing/2014/main" id="{8681AAD2-6C71-374D-9D17-DDE5638715E0}"/>
                </a:ext>
              </a:extLst>
            </p:cNvPr>
            <p:cNvSpPr/>
            <p:nvPr/>
          </p:nvSpPr>
          <p:spPr>
            <a:xfrm>
              <a:off x="2968848" y="4445843"/>
              <a:ext cx="3396343" cy="2468880"/>
            </a:xfrm>
            <a:custGeom>
              <a:avLst/>
              <a:gdLst>
                <a:gd name="connsiteX0" fmla="*/ 496389 w 4088674"/>
                <a:gd name="connsiteY0" fmla="*/ 1567543 h 3709852"/>
                <a:gd name="connsiteX1" fmla="*/ 4088674 w 4088674"/>
                <a:gd name="connsiteY1" fmla="*/ 0 h 3709852"/>
                <a:gd name="connsiteX2" fmla="*/ 3396343 w 4088674"/>
                <a:gd name="connsiteY2" fmla="*/ 3187337 h 3709852"/>
                <a:gd name="connsiteX3" fmla="*/ 2063931 w 4088674"/>
                <a:gd name="connsiteY3" fmla="*/ 3709852 h 3709852"/>
                <a:gd name="connsiteX4" fmla="*/ 0 w 4088674"/>
                <a:gd name="connsiteY4" fmla="*/ 3409406 h 3709852"/>
                <a:gd name="connsiteX5" fmla="*/ 496389 w 4088674"/>
                <a:gd name="connsiteY5" fmla="*/ 1567543 h 3709852"/>
                <a:gd name="connsiteX0" fmla="*/ 496389 w 3396343"/>
                <a:gd name="connsiteY0" fmla="*/ 326571 h 2468880"/>
                <a:gd name="connsiteX1" fmla="*/ 2913016 w 3396343"/>
                <a:gd name="connsiteY1" fmla="*/ 0 h 2468880"/>
                <a:gd name="connsiteX2" fmla="*/ 3396343 w 3396343"/>
                <a:gd name="connsiteY2" fmla="*/ 1946365 h 2468880"/>
                <a:gd name="connsiteX3" fmla="*/ 2063931 w 3396343"/>
                <a:gd name="connsiteY3" fmla="*/ 2468880 h 2468880"/>
                <a:gd name="connsiteX4" fmla="*/ 0 w 3396343"/>
                <a:gd name="connsiteY4" fmla="*/ 2168434 h 2468880"/>
                <a:gd name="connsiteX5" fmla="*/ 496389 w 3396343"/>
                <a:gd name="connsiteY5" fmla="*/ 326571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96343" h="2468880">
                  <a:moveTo>
                    <a:pt x="496389" y="326571"/>
                  </a:moveTo>
                  <a:lnTo>
                    <a:pt x="2913016" y="0"/>
                  </a:lnTo>
                  <a:lnTo>
                    <a:pt x="3396343" y="1946365"/>
                  </a:lnTo>
                  <a:lnTo>
                    <a:pt x="2063931" y="2468880"/>
                  </a:lnTo>
                  <a:lnTo>
                    <a:pt x="0" y="2168434"/>
                  </a:lnTo>
                  <a:lnTo>
                    <a:pt x="496389" y="326571"/>
                  </a:lnTo>
                  <a:close/>
                </a:path>
              </a:pathLst>
            </a:custGeom>
            <a:solidFill>
              <a:schemeClr val="accent6">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4" name="Straight Arrow Connector 23">
              <a:extLst>
                <a:ext uri="{FF2B5EF4-FFF2-40B4-BE49-F238E27FC236}">
                  <a16:creationId xmlns:a16="http://schemas.microsoft.com/office/drawing/2014/main" id="{F8245BB1-6D61-B04B-9896-0604914300E1}"/>
                </a:ext>
              </a:extLst>
            </p:cNvPr>
            <p:cNvCxnSpPr>
              <a:cxnSpLocks/>
            </p:cNvCxnSpPr>
            <p:nvPr/>
          </p:nvCxnSpPr>
          <p:spPr>
            <a:xfrm flipV="1">
              <a:off x="4549894" y="4085514"/>
              <a:ext cx="1658543" cy="133006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4304D358-A0BC-4F43-9CA5-C04E2A87D442}"/>
                </a:ext>
              </a:extLst>
            </p:cNvPr>
            <p:cNvCxnSpPr>
              <a:cxnSpLocks/>
            </p:cNvCxnSpPr>
            <p:nvPr/>
          </p:nvCxnSpPr>
          <p:spPr>
            <a:xfrm>
              <a:off x="4549894" y="5415575"/>
              <a:ext cx="2465799" cy="132434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D7FE60D3-ACD3-2B4A-B532-6030BB3B2C10}"/>
                </a:ext>
              </a:extLst>
            </p:cNvPr>
            <p:cNvCxnSpPr>
              <a:cxnSpLocks/>
            </p:cNvCxnSpPr>
            <p:nvPr/>
          </p:nvCxnSpPr>
          <p:spPr>
            <a:xfrm flipH="1" flipV="1">
              <a:off x="2818294" y="4341340"/>
              <a:ext cx="1731599" cy="107423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65BD955E-F8DB-DE45-A80C-FBCA7580983B}"/>
                </a:ext>
              </a:extLst>
            </p:cNvPr>
            <p:cNvCxnSpPr>
              <a:cxnSpLocks/>
            </p:cNvCxnSpPr>
            <p:nvPr/>
          </p:nvCxnSpPr>
          <p:spPr>
            <a:xfrm flipH="1">
              <a:off x="2406962" y="5415575"/>
              <a:ext cx="2142931" cy="157752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CBC8C424-3C7C-DF45-BEED-DDE05D25AE0A}"/>
                </a:ext>
              </a:extLst>
            </p:cNvPr>
            <p:cNvCxnSpPr>
              <a:cxnSpLocks/>
            </p:cNvCxnSpPr>
            <p:nvPr/>
          </p:nvCxnSpPr>
          <p:spPr>
            <a:xfrm>
              <a:off x="4549893" y="5415575"/>
              <a:ext cx="626578" cy="193022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grpSp>
      <p:sp>
        <p:nvSpPr>
          <p:cNvPr id="34" name="Text Placeholder 2">
            <a:extLst>
              <a:ext uri="{FF2B5EF4-FFF2-40B4-BE49-F238E27FC236}">
                <a16:creationId xmlns:a16="http://schemas.microsoft.com/office/drawing/2014/main" id="{56480E4E-3C78-B246-9AEB-4877352D4BFF}"/>
              </a:ext>
            </a:extLst>
          </p:cNvPr>
          <p:cNvSpPr txBox="1">
            <a:spLocks/>
          </p:cNvSpPr>
          <p:nvPr/>
        </p:nvSpPr>
        <p:spPr>
          <a:xfrm>
            <a:off x="2955428" y="4474670"/>
            <a:ext cx="8428661" cy="2520861"/>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Performance tuning is not a one time thing, plan to keep the performance envelope updated as you add features, optimize code paths, and upgrade underlying compute capacity to a new generation</a:t>
            </a:r>
          </a:p>
        </p:txBody>
      </p:sp>
    </p:spTree>
    <p:extLst>
      <p:ext uri="{BB962C8B-B14F-4D97-AF65-F5344CB8AC3E}">
        <p14:creationId xmlns:p14="http://schemas.microsoft.com/office/powerpoint/2010/main" val="597694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9829-CD02-2D41-96DB-60ABDBA31F38}"/>
              </a:ext>
            </a:extLst>
          </p:cNvPr>
          <p:cNvSpPr>
            <a:spLocks noGrp="1"/>
          </p:cNvSpPr>
          <p:nvPr>
            <p:ph type="title"/>
          </p:nvPr>
        </p:nvSpPr>
        <p:spPr>
          <a:xfrm>
            <a:off x="1398477" y="316041"/>
            <a:ext cx="13510260" cy="993392"/>
          </a:xfrm>
        </p:spPr>
        <p:txBody>
          <a:bodyPr/>
          <a:lstStyle/>
          <a:p>
            <a:r>
              <a:rPr lang="en-US" dirty="0"/>
              <a:t>Things to remember:</a:t>
            </a:r>
          </a:p>
        </p:txBody>
      </p:sp>
      <p:pic>
        <p:nvPicPr>
          <p:cNvPr id="19" name="Graphic 14">
            <a:extLst>
              <a:ext uri="{FF2B5EF4-FFF2-40B4-BE49-F238E27FC236}">
                <a16:creationId xmlns:a16="http://schemas.microsoft.com/office/drawing/2014/main" id="{4BC3B015-3B6B-064B-83E9-52284F27A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139" y="4551272"/>
            <a:ext cx="1021216" cy="102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Placeholder 2">
            <a:extLst>
              <a:ext uri="{FF2B5EF4-FFF2-40B4-BE49-F238E27FC236}">
                <a16:creationId xmlns:a16="http://schemas.microsoft.com/office/drawing/2014/main" id="{85E56535-7442-ED45-AF87-E8A986BE62B1}"/>
              </a:ext>
            </a:extLst>
          </p:cNvPr>
          <p:cNvSpPr txBox="1">
            <a:spLocks/>
          </p:cNvSpPr>
          <p:nvPr/>
        </p:nvSpPr>
        <p:spPr>
          <a:xfrm>
            <a:off x="2926646" y="4536770"/>
            <a:ext cx="9399169" cy="1050220"/>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Use AWS </a:t>
            </a:r>
            <a:r>
              <a:rPr lang="en-US" dirty="0" err="1"/>
              <a:t>Fargate</a:t>
            </a:r>
            <a:r>
              <a:rPr lang="en-US" dirty="0"/>
              <a:t> if you want easy, worry free capacity for horizontally scaling application containers</a:t>
            </a:r>
          </a:p>
        </p:txBody>
      </p:sp>
      <p:pic>
        <p:nvPicPr>
          <p:cNvPr id="21" name="Graphic 20">
            <a:extLst>
              <a:ext uri="{FF2B5EF4-FFF2-40B4-BE49-F238E27FC236}">
                <a16:creationId xmlns:a16="http://schemas.microsoft.com/office/drawing/2014/main" id="{182BFF77-7C3A-6148-AA56-B84F7F1843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07139" y="5970260"/>
            <a:ext cx="1021216" cy="1021216"/>
          </a:xfrm>
          <a:prstGeom prst="rect">
            <a:avLst/>
          </a:prstGeom>
        </p:spPr>
      </p:pic>
      <p:sp>
        <p:nvSpPr>
          <p:cNvPr id="22" name="Text Placeholder 2">
            <a:extLst>
              <a:ext uri="{FF2B5EF4-FFF2-40B4-BE49-F238E27FC236}">
                <a16:creationId xmlns:a16="http://schemas.microsoft.com/office/drawing/2014/main" id="{839F1275-E2AD-BF47-9DD2-A2CA7D45A27C}"/>
              </a:ext>
            </a:extLst>
          </p:cNvPr>
          <p:cNvSpPr txBox="1">
            <a:spLocks/>
          </p:cNvSpPr>
          <p:nvPr/>
        </p:nvSpPr>
        <p:spPr>
          <a:xfrm>
            <a:off x="2926646" y="5970260"/>
            <a:ext cx="8428661" cy="1050220"/>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Use ECS Capacity Providers to automatically scale EC2 capacity for running your containers</a:t>
            </a:r>
          </a:p>
        </p:txBody>
      </p:sp>
      <p:grpSp>
        <p:nvGrpSpPr>
          <p:cNvPr id="32" name="Group 31">
            <a:extLst>
              <a:ext uri="{FF2B5EF4-FFF2-40B4-BE49-F238E27FC236}">
                <a16:creationId xmlns:a16="http://schemas.microsoft.com/office/drawing/2014/main" id="{2A4C9162-34AA-D947-A1AA-45CB392E484D}"/>
              </a:ext>
            </a:extLst>
          </p:cNvPr>
          <p:cNvGrpSpPr/>
          <p:nvPr/>
        </p:nvGrpSpPr>
        <p:grpSpPr>
          <a:xfrm>
            <a:off x="1398477" y="1663721"/>
            <a:ext cx="1359592" cy="993392"/>
            <a:chOff x="7228898" y="427123"/>
            <a:chExt cx="6701246" cy="3553097"/>
          </a:xfrm>
        </p:grpSpPr>
        <p:cxnSp>
          <p:nvCxnSpPr>
            <p:cNvPr id="23" name="Straight Connector 22">
              <a:extLst>
                <a:ext uri="{FF2B5EF4-FFF2-40B4-BE49-F238E27FC236}">
                  <a16:creationId xmlns:a16="http://schemas.microsoft.com/office/drawing/2014/main" id="{651DF530-2EDF-8049-B7F1-17BF78979382}"/>
                </a:ext>
              </a:extLst>
            </p:cNvPr>
            <p:cNvCxnSpPr/>
            <p:nvPr/>
          </p:nvCxnSpPr>
          <p:spPr>
            <a:xfrm>
              <a:off x="7764477" y="427123"/>
              <a:ext cx="0" cy="355309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676A1A7-A524-B146-9438-A90F167655C1}"/>
                </a:ext>
              </a:extLst>
            </p:cNvPr>
            <p:cNvCxnSpPr>
              <a:cxnSpLocks/>
            </p:cNvCxnSpPr>
            <p:nvPr/>
          </p:nvCxnSpPr>
          <p:spPr>
            <a:xfrm>
              <a:off x="7764477" y="3941033"/>
              <a:ext cx="5394960" cy="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Freeform 28">
              <a:extLst>
                <a:ext uri="{FF2B5EF4-FFF2-40B4-BE49-F238E27FC236}">
                  <a16:creationId xmlns:a16="http://schemas.microsoft.com/office/drawing/2014/main" id="{9C4D01A1-9B32-D74F-91AB-FED041195056}"/>
                </a:ext>
              </a:extLst>
            </p:cNvPr>
            <p:cNvSpPr/>
            <p:nvPr/>
          </p:nvSpPr>
          <p:spPr>
            <a:xfrm>
              <a:off x="7855916" y="1171679"/>
              <a:ext cx="5225143" cy="2677912"/>
            </a:xfrm>
            <a:custGeom>
              <a:avLst/>
              <a:gdLst>
                <a:gd name="connsiteX0" fmla="*/ 0 w 5225143"/>
                <a:gd name="connsiteY0" fmla="*/ 2677912 h 2677912"/>
                <a:gd name="connsiteX1" fmla="*/ 261257 w 5225143"/>
                <a:gd name="connsiteY1" fmla="*/ 1632884 h 2677912"/>
                <a:gd name="connsiteX2" fmla="*/ 352697 w 5225143"/>
                <a:gd name="connsiteY2" fmla="*/ 1436941 h 2677912"/>
                <a:gd name="connsiteX3" fmla="*/ 705394 w 5225143"/>
                <a:gd name="connsiteY3" fmla="*/ 483352 h 2677912"/>
                <a:gd name="connsiteX4" fmla="*/ 1175657 w 5225143"/>
                <a:gd name="connsiteY4" fmla="*/ 13089 h 2677912"/>
                <a:gd name="connsiteX5" fmla="*/ 1254034 w 5225143"/>
                <a:gd name="connsiteY5" fmla="*/ 535604 h 2677912"/>
                <a:gd name="connsiteX6" fmla="*/ 1907177 w 5225143"/>
                <a:gd name="connsiteY6" fmla="*/ 27 h 2677912"/>
                <a:gd name="connsiteX7" fmla="*/ 2011680 w 5225143"/>
                <a:gd name="connsiteY7" fmla="*/ 509478 h 2677912"/>
                <a:gd name="connsiteX8" fmla="*/ 2599508 w 5225143"/>
                <a:gd name="connsiteY8" fmla="*/ 13089 h 2677912"/>
                <a:gd name="connsiteX9" fmla="*/ 2782388 w 5225143"/>
                <a:gd name="connsiteY9" fmla="*/ 509478 h 2677912"/>
                <a:gd name="connsiteX10" fmla="*/ 3265714 w 5225143"/>
                <a:gd name="connsiteY10" fmla="*/ 65341 h 2677912"/>
                <a:gd name="connsiteX11" fmla="*/ 3618411 w 5225143"/>
                <a:gd name="connsiteY11" fmla="*/ 496415 h 2677912"/>
                <a:gd name="connsiteX12" fmla="*/ 4101737 w 5225143"/>
                <a:gd name="connsiteY12" fmla="*/ 248221 h 2677912"/>
                <a:gd name="connsiteX13" fmla="*/ 5225143 w 5225143"/>
                <a:gd name="connsiteY13" fmla="*/ 209032 h 267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25143" h="2677912">
                  <a:moveTo>
                    <a:pt x="0" y="2677912"/>
                  </a:moveTo>
                  <a:cubicBezTo>
                    <a:pt x="101237" y="2258812"/>
                    <a:pt x="202474" y="1839712"/>
                    <a:pt x="261257" y="1632884"/>
                  </a:cubicBezTo>
                  <a:cubicBezTo>
                    <a:pt x="320040" y="1426055"/>
                    <a:pt x="278674" y="1628530"/>
                    <a:pt x="352697" y="1436941"/>
                  </a:cubicBezTo>
                  <a:cubicBezTo>
                    <a:pt x="426720" y="1245352"/>
                    <a:pt x="568234" y="720661"/>
                    <a:pt x="705394" y="483352"/>
                  </a:cubicBezTo>
                  <a:cubicBezTo>
                    <a:pt x="842554" y="246043"/>
                    <a:pt x="1084217" y="4380"/>
                    <a:pt x="1175657" y="13089"/>
                  </a:cubicBezTo>
                  <a:cubicBezTo>
                    <a:pt x="1267097" y="21798"/>
                    <a:pt x="1132114" y="537781"/>
                    <a:pt x="1254034" y="535604"/>
                  </a:cubicBezTo>
                  <a:cubicBezTo>
                    <a:pt x="1375954" y="533427"/>
                    <a:pt x="1780903" y="4381"/>
                    <a:pt x="1907177" y="27"/>
                  </a:cubicBezTo>
                  <a:cubicBezTo>
                    <a:pt x="2033451" y="-4327"/>
                    <a:pt x="1896292" y="507301"/>
                    <a:pt x="2011680" y="509478"/>
                  </a:cubicBezTo>
                  <a:cubicBezTo>
                    <a:pt x="2127068" y="511655"/>
                    <a:pt x="2471057" y="13089"/>
                    <a:pt x="2599508" y="13089"/>
                  </a:cubicBezTo>
                  <a:cubicBezTo>
                    <a:pt x="2727959" y="13089"/>
                    <a:pt x="2671354" y="500769"/>
                    <a:pt x="2782388" y="509478"/>
                  </a:cubicBezTo>
                  <a:cubicBezTo>
                    <a:pt x="2893422" y="518187"/>
                    <a:pt x="3126377" y="67518"/>
                    <a:pt x="3265714" y="65341"/>
                  </a:cubicBezTo>
                  <a:cubicBezTo>
                    <a:pt x="3405051" y="63164"/>
                    <a:pt x="3479074" y="465935"/>
                    <a:pt x="3618411" y="496415"/>
                  </a:cubicBezTo>
                  <a:cubicBezTo>
                    <a:pt x="3757748" y="526895"/>
                    <a:pt x="3833948" y="296118"/>
                    <a:pt x="4101737" y="248221"/>
                  </a:cubicBezTo>
                  <a:cubicBezTo>
                    <a:pt x="4369526" y="200324"/>
                    <a:pt x="4797334" y="204678"/>
                    <a:pt x="5225143" y="209032"/>
                  </a:cubicBezTo>
                </a:path>
              </a:pathLst>
            </a:custGeom>
            <a:noFill/>
            <a:ln w="317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CB85D37B-AD88-E249-8BE4-5208FB0EEF65}"/>
                </a:ext>
              </a:extLst>
            </p:cNvPr>
            <p:cNvCxnSpPr>
              <a:cxnSpLocks/>
            </p:cNvCxnSpPr>
            <p:nvPr/>
          </p:nvCxnSpPr>
          <p:spPr>
            <a:xfrm>
              <a:off x="7228898" y="1158590"/>
              <a:ext cx="6701246" cy="0"/>
            </a:xfrm>
            <a:prstGeom prst="line">
              <a:avLst/>
            </a:prstGeom>
            <a:ln w="317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8218782-DCE5-5140-A5C9-DBE814F50F7D}"/>
                </a:ext>
              </a:extLst>
            </p:cNvPr>
            <p:cNvCxnSpPr>
              <a:cxnSpLocks/>
            </p:cNvCxnSpPr>
            <p:nvPr/>
          </p:nvCxnSpPr>
          <p:spPr>
            <a:xfrm>
              <a:off x="7228898" y="1950920"/>
              <a:ext cx="6609806" cy="0"/>
            </a:xfrm>
            <a:prstGeom prst="line">
              <a:avLst/>
            </a:prstGeom>
            <a:ln w="31750">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sp>
        <p:nvSpPr>
          <p:cNvPr id="33" name="Text Placeholder 2">
            <a:extLst>
              <a:ext uri="{FF2B5EF4-FFF2-40B4-BE49-F238E27FC236}">
                <a16:creationId xmlns:a16="http://schemas.microsoft.com/office/drawing/2014/main" id="{C01B2EB4-E22A-394C-B803-96F583DA0BC3}"/>
              </a:ext>
            </a:extLst>
          </p:cNvPr>
          <p:cNvSpPr txBox="1">
            <a:spLocks/>
          </p:cNvSpPr>
          <p:nvPr/>
        </p:nvSpPr>
        <p:spPr>
          <a:xfrm>
            <a:off x="2905657" y="1413160"/>
            <a:ext cx="8428661" cy="2928369"/>
          </a:xfrm>
          <a:prstGeom prst="rect">
            <a:avLst/>
          </a:prstGeom>
        </p:spPr>
        <p:txBody>
          <a:bodyPr vert="horz" lIns="91440" tIns="45720" rIns="91440" bIns="45720" rtlCol="0">
            <a:noAutofit/>
          </a:bodyPr>
          <a:lstStyle>
            <a:lvl1pPr marL="0" indent="0" algn="l" defTabSz="731520" rtl="0" eaLnBrk="1" latinLnBrk="0" hangingPunct="1">
              <a:spcBef>
                <a:spcPct val="20000"/>
              </a:spcBef>
              <a:buFontTx/>
              <a:buNone/>
              <a:defRPr sz="2900" b="0" i="0" kern="1200">
                <a:solidFill>
                  <a:schemeClr val="tx1"/>
                </a:solidFill>
                <a:latin typeface="Amazon Ember Regular" charset="0"/>
                <a:ea typeface="+mn-ea"/>
                <a:cs typeface="Amazon Ember Regular" charset="0"/>
              </a:defRPr>
            </a:lvl1pPr>
            <a:lvl2pPr marL="1188720" indent="-457200" algn="l" defTabSz="731520" rtl="0" eaLnBrk="1" latinLnBrk="0" hangingPunct="1">
              <a:spcBef>
                <a:spcPct val="20000"/>
              </a:spcBef>
              <a:buFont typeface="Arial"/>
              <a:buChar char="•"/>
              <a:defRPr sz="2900" b="0" i="0" kern="1200">
                <a:solidFill>
                  <a:schemeClr val="tx1"/>
                </a:solidFill>
                <a:latin typeface="Amazon Ember Regular" charset="0"/>
                <a:ea typeface="+mn-ea"/>
                <a:cs typeface="Amazon Ember Regular" charset="0"/>
              </a:defRPr>
            </a:lvl2pPr>
            <a:lvl3pPr marL="1828800" indent="-365760" algn="l" defTabSz="731520" rtl="0" eaLnBrk="1" latinLnBrk="0" hangingPunct="1">
              <a:spcBef>
                <a:spcPct val="20000"/>
              </a:spcBef>
              <a:buFont typeface="Arial"/>
              <a:buChar char="•"/>
              <a:defRPr sz="2600" b="0" i="0" kern="1200">
                <a:solidFill>
                  <a:schemeClr val="tx1"/>
                </a:solidFill>
                <a:latin typeface="Amazon Ember Regular" charset="0"/>
                <a:ea typeface="+mn-ea"/>
                <a:cs typeface="Amazon Ember Regular" charset="0"/>
              </a:defRPr>
            </a:lvl3pPr>
            <a:lvl4pPr marL="2560320" indent="-365760" algn="l" defTabSz="731520" rtl="0" eaLnBrk="1" latinLnBrk="0" hangingPunct="1">
              <a:spcBef>
                <a:spcPct val="20000"/>
              </a:spcBef>
              <a:buFont typeface="Arial"/>
              <a:buChar char="–"/>
              <a:defRPr sz="2200" b="0" i="0" kern="1200">
                <a:solidFill>
                  <a:schemeClr val="tx1"/>
                </a:solidFill>
                <a:latin typeface="Amazon Ember Regular" charset="0"/>
                <a:ea typeface="+mn-ea"/>
                <a:cs typeface="Amazon Ember Regular" charset="0"/>
              </a:defRPr>
            </a:lvl4pPr>
            <a:lvl5pPr marL="3291840" indent="-365760" algn="l" defTabSz="731520" rtl="0" eaLnBrk="1" latinLnBrk="0" hangingPunct="1">
              <a:spcBef>
                <a:spcPct val="20000"/>
              </a:spcBef>
              <a:buFont typeface="Arial"/>
              <a:buChar char="»"/>
              <a:defRPr sz="1900" b="0" i="0" kern="1200">
                <a:solidFill>
                  <a:schemeClr val="tx1"/>
                </a:solidFill>
                <a:latin typeface="Amazon Ember Regular" charset="0"/>
                <a:ea typeface="+mn-ea"/>
                <a:cs typeface="Amazon Ember Regular"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a:lstStyle>
          <a:p>
            <a:r>
              <a:rPr lang="en-US" dirty="0"/>
              <a:t>Horizontal scaling is based on the aggregate metric for the resource that your application runs out of first in a load test. There are multiple scaling strategies, but the goal is to create a “sawtooth” that keeps that metric reasonable with a little headroom for bursts</a:t>
            </a:r>
          </a:p>
        </p:txBody>
      </p:sp>
    </p:spTree>
    <p:extLst>
      <p:ext uri="{BB962C8B-B14F-4D97-AF65-F5344CB8AC3E}">
        <p14:creationId xmlns:p14="http://schemas.microsoft.com/office/powerpoint/2010/main" val="174819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E977-F13D-0A42-AA42-1D4FBDD127C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E0CB427-07A6-074C-B247-C806CA80ABB6}"/>
              </a:ext>
            </a:extLst>
          </p:cNvPr>
          <p:cNvSpPr>
            <a:spLocks noGrp="1"/>
          </p:cNvSpPr>
          <p:nvPr>
            <p:ph type="body" sz="quarter" idx="10"/>
          </p:nvPr>
        </p:nvSpPr>
        <p:spPr/>
        <p:txBody>
          <a:bodyPr/>
          <a:lstStyle/>
          <a:p>
            <a:r>
              <a:rPr lang="en-US" dirty="0"/>
              <a:t>Got questions? You can chat with me here:</a:t>
            </a:r>
            <a:br>
              <a:rPr lang="en-US" dirty="0"/>
            </a:br>
            <a:br>
              <a:rPr lang="en-US" dirty="0"/>
            </a:br>
            <a:r>
              <a:rPr lang="en-US" dirty="0"/>
              <a:t>Twitter: @</a:t>
            </a:r>
            <a:r>
              <a:rPr lang="en-US" dirty="0" err="1"/>
              <a:t>nathankpeck</a:t>
            </a:r>
            <a:endParaRPr lang="en-US" dirty="0"/>
          </a:p>
        </p:txBody>
      </p:sp>
    </p:spTree>
    <p:extLst>
      <p:ext uri="{BB962C8B-B14F-4D97-AF65-F5344CB8AC3E}">
        <p14:creationId xmlns:p14="http://schemas.microsoft.com/office/powerpoint/2010/main" val="777759649"/>
      </p:ext>
    </p:extLst>
  </p:cSld>
  <p:clrMapOvr>
    <a:masterClrMapping/>
  </p:clrMapOvr>
</p:sld>
</file>

<file path=ppt/theme/theme1.xml><?xml version="1.0" encoding="utf-8"?>
<a:theme xmlns:a="http://schemas.openxmlformats.org/drawingml/2006/main" name="DeckTemplate-AWS">
  <a:themeElements>
    <a:clrScheme name="Custom 41">
      <a:dk1>
        <a:srgbClr val="002D43"/>
      </a:dk1>
      <a:lt1>
        <a:srgbClr val="FFFFFF"/>
      </a:lt1>
      <a:dk2>
        <a:srgbClr val="232F3E"/>
      </a:dk2>
      <a:lt2>
        <a:srgbClr val="FFFFFF"/>
      </a:lt2>
      <a:accent1>
        <a:srgbClr val="FF9900"/>
      </a:accent1>
      <a:accent2>
        <a:srgbClr val="00A0C8"/>
      </a:accent2>
      <a:accent3>
        <a:srgbClr val="007DBC"/>
      </a:accent3>
      <a:accent4>
        <a:srgbClr val="69AE35"/>
      </a:accent4>
      <a:accent5>
        <a:srgbClr val="1D8900"/>
      </a:accent5>
      <a:accent6>
        <a:srgbClr val="FF5745"/>
      </a:accent6>
      <a:hlink>
        <a:srgbClr val="00E0EA"/>
      </a:hlink>
      <a:folHlink>
        <a:srgbClr val="00A0C8"/>
      </a:folHlink>
    </a:clrScheme>
    <a:fontScheme name="Test">
      <a:majorFont>
        <a:latin typeface="Amazon Ember"/>
        <a:ea typeface=""/>
        <a:cs typeface=""/>
      </a:majorFont>
      <a:minorFont>
        <a:latin typeface="Amazon Embe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900" dirty="0" err="1" smtClean="0">
            <a:latin typeface="Amazon Ember" panose="020B0603020204020204" pitchFamily="34" charset="0"/>
            <a:ea typeface="Amazon Ember" panose="020B0603020204020204" pitchFamily="34" charset="0"/>
            <a:cs typeface="Amazon Ember" panose="020B0603020204020204" pitchFamily="34" charset="0"/>
          </a:defRPr>
        </a:defPPr>
      </a:lstStyle>
    </a:txDef>
  </a:objectDefaults>
  <a:extraClrSchemeLst/>
  <a:extLst>
    <a:ext uri="{05A4C25C-085E-4340-85A3-A5531E510DB2}">
      <thm15:themeFamily xmlns:thm15="http://schemas.microsoft.com/office/thememl/2012/main" name="AWS_Deck_Template.potx" id="{956C5B2E-0233-4212-9383-50A039694C0C}" vid="{0176EEA5-D87D-4097-B356-86DC884F45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26A3D6C04DFD740953BA1B2B9E62D60" ma:contentTypeVersion="0" ma:contentTypeDescription="Create a new document." ma:contentTypeScope="" ma:versionID="26617cd14cd3af163c0e97ff614e520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97C89A-FD0C-431E-81F6-90225B937683}">
  <ds:schemaRefs>
    <ds:schemaRef ds:uri="http://schemas.microsoft.com/office/infopath/2007/PartnerControls"/>
    <ds:schemaRef ds:uri="http://www.w3.org/XML/1998/namespace"/>
    <ds:schemaRef ds:uri="http://schemas.microsoft.com/office/2006/documentManagement/types"/>
    <ds:schemaRef ds:uri="http://purl.org/dc/dcmitype/"/>
    <ds:schemaRef ds:uri="http://schemas.openxmlformats.org/package/2006/metadata/core-properties"/>
    <ds:schemaRef ds:uri="http://purl.org/dc/term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51A3258A-222C-4488-825E-7520D001F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05B35A6-8B52-46A5-AE45-B98C6459DC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34918</TotalTime>
  <Words>9441</Words>
  <Application>Microsoft Macintosh PowerPoint</Application>
  <PresentationFormat>Custom</PresentationFormat>
  <Paragraphs>589</Paragraphs>
  <Slides>59</Slides>
  <Notes>58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Amazon Ember</vt:lpstr>
      <vt:lpstr>Amazon Ember Light</vt:lpstr>
      <vt:lpstr>Amazon Ember Regular</vt:lpstr>
      <vt:lpstr>Arial</vt:lpstr>
      <vt:lpstr>Calibri</vt:lpstr>
      <vt:lpstr>Merriweather</vt:lpstr>
      <vt:lpstr>Open Sans</vt:lpstr>
      <vt:lpstr>DeckTemplate-AWS</vt:lpstr>
      <vt:lpstr>PowerPoint Presentation</vt:lpstr>
      <vt:lpstr>Application scaling mindset</vt:lpstr>
      <vt:lpstr>Traditionally scaling was all based around VM instances.</vt:lpstr>
      <vt:lpstr>Problem: Instance based scaling expects the application to adapt to the instance that it is on.</vt:lpstr>
      <vt:lpstr>Problem: Applications often don’t have enough load to fully utilize the instances they are running on.</vt:lpstr>
      <vt:lpstr>Solution: Combine applications onto instances for better instance utilization.</vt:lpstr>
      <vt:lpstr>Problem: Under heavier usage applications may contend with each other for the instance resources.</vt:lpstr>
      <vt:lpstr>Solution: Containers allow you to configure limits per application so they don’t compete with each other.</vt:lpstr>
      <vt:lpstr>The application container is the actual unit of scaling</vt:lpstr>
      <vt:lpstr>With container orchestration you focus on the application and treat instances as generic capacity</vt:lpstr>
      <vt:lpstr>Elastic Container Service finds a solution to place containers across available EC2 instances to fill your overall application needs</vt:lpstr>
      <vt:lpstr>AWS Fargate lets you run containers directly: no EC2</vt:lpstr>
      <vt:lpstr>AWS Fargate launches each container in it’s own isolated micro VM that is sized for that container alone.</vt:lpstr>
      <vt:lpstr>Vertical scaling: increase size of the application container</vt:lpstr>
      <vt:lpstr>Vertical scaling</vt:lpstr>
      <vt:lpstr>Step 1: Identifying what resources an application container needs to function</vt:lpstr>
      <vt:lpstr>Step 2: Identifying how much of each resource is needed, to define a performance envelope within which the application functions well</vt:lpstr>
      <vt:lpstr>The performance envelope is used to define the constraints for the container. If demand exceeds the envelope then application performance will suffer.</vt:lpstr>
      <vt:lpstr>How do you figure out the right performance envelope?</vt:lpstr>
      <vt:lpstr>How do you figure out the right performance envelope?</vt:lpstr>
      <vt:lpstr>Some example scenarios</vt:lpstr>
      <vt:lpstr>Some example scenarios</vt:lpstr>
      <vt:lpstr>Some example scenarios</vt:lpstr>
      <vt:lpstr>Some example scenarios</vt:lpstr>
      <vt:lpstr>Some example scenarios</vt:lpstr>
      <vt:lpstr>End goal is create a performance envelope that fits the application needs, while providing a little bit of extra space for occasional bursts of activity.</vt:lpstr>
      <vt:lpstr>Remember there is no such thing as a “standard size” for an application. Each container type has it’s own needs.</vt:lpstr>
      <vt:lpstr>Performance and resource needs may change over time as new features are added, or optimizations are made</vt:lpstr>
      <vt:lpstr>New EC2 instance generations may mean you need to adjust container sizes.</vt:lpstr>
      <vt:lpstr>Vertical Scaling Limits</vt:lpstr>
      <vt:lpstr>Horizontal scaling</vt:lpstr>
      <vt:lpstr>Horizontal scaling is typically based on aggregate resource consumption metrics for the service.</vt:lpstr>
      <vt:lpstr>ECS integrates with Application Auto Scaling to automatically scale your service horizontally</vt:lpstr>
      <vt:lpstr>It is important to evenly distribute workload across tasks to avoid hot tasks and cold tasks</vt:lpstr>
      <vt:lpstr>For HTTP use a load balancing ingress that evenly distributes traffic </vt:lpstr>
      <vt:lpstr>Horizontal scaling for application containers should be based on the resource that the application runs out of first when load testing. </vt:lpstr>
      <vt:lpstr>Why not scale based on number of concurrent requests?</vt:lpstr>
      <vt:lpstr>Why not scale based on number of concurrent requests?</vt:lpstr>
      <vt:lpstr>Why not scale based on response time?</vt:lpstr>
      <vt:lpstr>Scale based on the metric for the real resource that your application runs out of first. </vt:lpstr>
      <vt:lpstr>Types of application scaling policy available</vt:lpstr>
      <vt:lpstr>Types of application scaling policy available</vt:lpstr>
      <vt:lpstr>Types of application scaling policy available</vt:lpstr>
      <vt:lpstr>Cluster capacity scaling</vt:lpstr>
      <vt:lpstr>AWS Fargate makes cluster capacity easy</vt:lpstr>
      <vt:lpstr>Running containers on EC2 requires capacity management</vt:lpstr>
      <vt:lpstr>But how do you manage EC2 capacity for your container workload as you scale up and down?</vt:lpstr>
      <vt:lpstr>Capacity providers track total reservation by all the different types of application container that are launched in the cluster</vt:lpstr>
      <vt:lpstr>Cluster capacity providers can manage EC2 capacity</vt:lpstr>
      <vt:lpstr>You set your ideal target capacity percent</vt:lpstr>
      <vt:lpstr>Capacity providers also manage cluster scale in</vt:lpstr>
      <vt:lpstr>You can have multiple capacity providers</vt:lpstr>
      <vt:lpstr>Capacity provider strategies let you fine tune the behavior</vt:lpstr>
      <vt:lpstr>Example strategy to fully utilize reserved EC2 instances first</vt:lpstr>
      <vt:lpstr>Example strategy to minimize cost of traffic bursts when using AWS Fargate</vt:lpstr>
      <vt:lpstr>Summary</vt:lpstr>
      <vt:lpstr>Things to remember:</vt:lpstr>
      <vt:lpstr>Things to remember: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247</cp:revision>
  <dcterms:created xsi:type="dcterms:W3CDTF">2016-06-17T18:22:10Z</dcterms:created>
  <dcterms:modified xsi:type="dcterms:W3CDTF">2023-09-19T21:35:42Z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0x010100D26A3D6C04DFD740953BA1B2B9E62D60</vt:lpwstr>
  </property>
</Properties>
</file>